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28"/>
  </p:notesMasterIdLst>
  <p:handoutMasterIdLst>
    <p:handoutMasterId r:id="rId29"/>
  </p:handoutMasterIdLst>
  <p:sldIdLst>
    <p:sldId id="257" r:id="rId2"/>
    <p:sldId id="274" r:id="rId3"/>
    <p:sldId id="275" r:id="rId4"/>
    <p:sldId id="258" r:id="rId5"/>
    <p:sldId id="276" r:id="rId6"/>
    <p:sldId id="419" r:id="rId7"/>
    <p:sldId id="277" r:id="rId8"/>
    <p:sldId id="428" r:id="rId9"/>
    <p:sldId id="427" r:id="rId10"/>
    <p:sldId id="400" r:id="rId11"/>
    <p:sldId id="416" r:id="rId12"/>
    <p:sldId id="425" r:id="rId13"/>
    <p:sldId id="429" r:id="rId14"/>
    <p:sldId id="430" r:id="rId15"/>
    <p:sldId id="431" r:id="rId16"/>
    <p:sldId id="404" r:id="rId17"/>
    <p:sldId id="417" r:id="rId18"/>
    <p:sldId id="418" r:id="rId19"/>
    <p:sldId id="261" r:id="rId20"/>
    <p:sldId id="420" r:id="rId21"/>
    <p:sldId id="421" r:id="rId22"/>
    <p:sldId id="422" r:id="rId23"/>
    <p:sldId id="423" r:id="rId24"/>
    <p:sldId id="426" r:id="rId25"/>
    <p:sldId id="424" r:id="rId26"/>
    <p:sldId id="266" r:id="rId27"/>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6FF33"/>
    <a:srgbClr val="4F81BD"/>
    <a:srgbClr val="3399FF"/>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75547" autoAdjust="0"/>
  </p:normalViewPr>
  <p:slideViewPr>
    <p:cSldViewPr>
      <p:cViewPr varScale="1">
        <p:scale>
          <a:sx n="86" d="100"/>
          <a:sy n="86" d="100"/>
        </p:scale>
        <p:origin x="1584" y="90"/>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66" d="100"/>
        <a:sy n="66" d="100"/>
      </p:scale>
      <p:origin x="0" y="0"/>
    </p:cViewPr>
  </p:sorterViewPr>
  <p:notesViewPr>
    <p:cSldViewPr>
      <p:cViewPr varScale="1">
        <p:scale>
          <a:sx n="64" d="100"/>
          <a:sy n="64" d="100"/>
        </p:scale>
        <p:origin x="3158" y="67"/>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979" cy="465773"/>
          </a:xfrm>
          <a:prstGeom prst="rect">
            <a:avLst/>
          </a:prstGeom>
        </p:spPr>
        <p:txBody>
          <a:bodyPr vert="horz" lIns="91577" tIns="45789" rIns="91577" bIns="45789" rtlCol="0"/>
          <a:lstStyle>
            <a:lvl1pPr algn="l">
              <a:defRPr sz="1200"/>
            </a:lvl1pPr>
          </a:lstStyle>
          <a:p>
            <a:endParaRPr lang="en-US"/>
          </a:p>
        </p:txBody>
      </p:sp>
      <p:sp>
        <p:nvSpPr>
          <p:cNvPr id="3" name="Date Placeholder 2"/>
          <p:cNvSpPr>
            <a:spLocks noGrp="1"/>
          </p:cNvSpPr>
          <p:nvPr>
            <p:ph type="dt" sz="quarter" idx="1"/>
          </p:nvPr>
        </p:nvSpPr>
        <p:spPr>
          <a:xfrm>
            <a:off x="3977531" y="0"/>
            <a:ext cx="3043979" cy="465773"/>
          </a:xfrm>
          <a:prstGeom prst="rect">
            <a:avLst/>
          </a:prstGeom>
        </p:spPr>
        <p:txBody>
          <a:bodyPr vert="horz" lIns="91577" tIns="45789" rIns="91577" bIns="45789" rtlCol="0"/>
          <a:lstStyle>
            <a:lvl1pPr algn="r">
              <a:defRPr sz="1200"/>
            </a:lvl1pPr>
          </a:lstStyle>
          <a:p>
            <a:fld id="{D372917F-4DE0-484C-9600-DB303082EDC9}" type="datetimeFigureOut">
              <a:rPr lang="en-US" smtClean="0"/>
              <a:t>5/16/2022</a:t>
            </a:fld>
            <a:endParaRPr lang="en-US"/>
          </a:p>
        </p:txBody>
      </p:sp>
      <p:sp>
        <p:nvSpPr>
          <p:cNvPr id="4" name="Footer Placeholder 3"/>
          <p:cNvSpPr>
            <a:spLocks noGrp="1"/>
          </p:cNvSpPr>
          <p:nvPr>
            <p:ph type="ftr" sz="quarter" idx="2"/>
          </p:nvPr>
        </p:nvSpPr>
        <p:spPr>
          <a:xfrm>
            <a:off x="1" y="8841738"/>
            <a:ext cx="3043979" cy="465773"/>
          </a:xfrm>
          <a:prstGeom prst="rect">
            <a:avLst/>
          </a:prstGeom>
        </p:spPr>
        <p:txBody>
          <a:bodyPr vert="horz" lIns="91577" tIns="45789" rIns="91577" bIns="45789" rtlCol="0" anchor="b"/>
          <a:lstStyle>
            <a:lvl1pPr algn="l">
              <a:defRPr sz="1200"/>
            </a:lvl1pPr>
          </a:lstStyle>
          <a:p>
            <a:endParaRPr lang="en-US"/>
          </a:p>
        </p:txBody>
      </p:sp>
      <p:sp>
        <p:nvSpPr>
          <p:cNvPr id="5" name="Slide Number Placeholder 4"/>
          <p:cNvSpPr>
            <a:spLocks noGrp="1"/>
          </p:cNvSpPr>
          <p:nvPr>
            <p:ph type="sldNum" sz="quarter" idx="3"/>
          </p:nvPr>
        </p:nvSpPr>
        <p:spPr>
          <a:xfrm>
            <a:off x="3977531" y="8841738"/>
            <a:ext cx="3043979" cy="465773"/>
          </a:xfrm>
          <a:prstGeom prst="rect">
            <a:avLst/>
          </a:prstGeom>
        </p:spPr>
        <p:txBody>
          <a:bodyPr vert="horz" lIns="91577" tIns="45789" rIns="91577" bIns="45789" rtlCol="0" anchor="b"/>
          <a:lstStyle>
            <a:lvl1pPr algn="r">
              <a:defRPr sz="1200"/>
            </a:lvl1pPr>
          </a:lstStyle>
          <a:p>
            <a:fld id="{386C48C4-1112-43AD-9611-122B5435EE8D}" type="slidenum">
              <a:rPr lang="en-US" smtClean="0"/>
              <a:t>‹#›</a:t>
            </a:fld>
            <a:endParaRPr lang="en-US"/>
          </a:p>
        </p:txBody>
      </p:sp>
    </p:spTree>
    <p:extLst>
      <p:ext uri="{BB962C8B-B14F-4D97-AF65-F5344CB8AC3E}">
        <p14:creationId xmlns:p14="http://schemas.microsoft.com/office/powerpoint/2010/main" val="23125289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3053522" cy="457825"/>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lnSpc>
                <a:spcPct val="90000"/>
              </a:lnSpc>
              <a:spcBef>
                <a:spcPct val="20000"/>
              </a:spcBef>
              <a:buFontTx/>
              <a:buChar char="•"/>
              <a:defRPr sz="1200">
                <a:latin typeface="Times New Roman" pitchFamily="18" charset="0"/>
              </a:defRPr>
            </a:lvl1pPr>
          </a:lstStyle>
          <a:p>
            <a:pPr>
              <a:defRPr/>
            </a:pPr>
            <a:endParaRPr lang="en-US"/>
          </a:p>
        </p:txBody>
      </p:sp>
      <p:sp>
        <p:nvSpPr>
          <p:cNvPr id="50179" name="Rectangle 3"/>
          <p:cNvSpPr>
            <a:spLocks noGrp="1" noChangeArrowheads="1"/>
          </p:cNvSpPr>
          <p:nvPr>
            <p:ph type="dt" idx="1"/>
          </p:nvPr>
        </p:nvSpPr>
        <p:spPr bwMode="auto">
          <a:xfrm>
            <a:off x="3969578" y="0"/>
            <a:ext cx="3053522" cy="457825"/>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lgn="r">
              <a:lnSpc>
                <a:spcPct val="90000"/>
              </a:lnSpc>
              <a:spcBef>
                <a:spcPct val="20000"/>
              </a:spcBef>
              <a:buFontTx/>
              <a:buChar char="•"/>
              <a:defRPr sz="1200">
                <a:latin typeface="Times New Roman" pitchFamily="18" charset="0"/>
              </a:defRPr>
            </a:lvl1pPr>
          </a:lstStyle>
          <a:p>
            <a:pPr>
              <a:defRPr/>
            </a:pPr>
            <a:endParaRPr lang="en-US"/>
          </a:p>
        </p:txBody>
      </p:sp>
      <p:sp>
        <p:nvSpPr>
          <p:cNvPr id="32772" name="Rectangle 4"/>
          <p:cNvSpPr>
            <a:spLocks noGrp="1" noRot="1" noChangeAspect="1" noChangeArrowheads="1" noTextEdit="1"/>
          </p:cNvSpPr>
          <p:nvPr>
            <p:ph type="sldImg" idx="2"/>
          </p:nvPr>
        </p:nvSpPr>
        <p:spPr bwMode="auto">
          <a:xfrm>
            <a:off x="1171575" y="687388"/>
            <a:ext cx="4679950" cy="35099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1" name="Rectangle 5"/>
          <p:cNvSpPr>
            <a:spLocks noGrp="1" noChangeArrowheads="1"/>
          </p:cNvSpPr>
          <p:nvPr>
            <p:ph type="body" sz="quarter" idx="3"/>
          </p:nvPr>
        </p:nvSpPr>
        <p:spPr bwMode="auto">
          <a:xfrm>
            <a:off x="916057" y="4425638"/>
            <a:ext cx="5190987" cy="4196725"/>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0182" name="Rectangle 6"/>
          <p:cNvSpPr>
            <a:spLocks noGrp="1" noChangeArrowheads="1"/>
          </p:cNvSpPr>
          <p:nvPr>
            <p:ph type="ftr" sz="quarter" idx="4"/>
          </p:nvPr>
        </p:nvSpPr>
        <p:spPr bwMode="auto">
          <a:xfrm>
            <a:off x="0" y="8851275"/>
            <a:ext cx="3053522" cy="457825"/>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lnSpc>
                <a:spcPct val="90000"/>
              </a:lnSpc>
              <a:spcBef>
                <a:spcPct val="20000"/>
              </a:spcBef>
              <a:buFontTx/>
              <a:buChar char="•"/>
              <a:defRPr sz="1200">
                <a:latin typeface="Times New Roman" pitchFamily="18" charset="0"/>
              </a:defRPr>
            </a:lvl1pPr>
          </a:lstStyle>
          <a:p>
            <a:pPr>
              <a:defRPr/>
            </a:pPr>
            <a:endParaRPr lang="en-US"/>
          </a:p>
        </p:txBody>
      </p:sp>
      <p:sp>
        <p:nvSpPr>
          <p:cNvPr id="50183" name="Rectangle 7"/>
          <p:cNvSpPr>
            <a:spLocks noGrp="1" noChangeArrowheads="1"/>
          </p:cNvSpPr>
          <p:nvPr>
            <p:ph type="sldNum" sz="quarter" idx="5"/>
          </p:nvPr>
        </p:nvSpPr>
        <p:spPr bwMode="auto">
          <a:xfrm>
            <a:off x="3969578" y="8851275"/>
            <a:ext cx="3053522" cy="457825"/>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lgn="r">
              <a:lnSpc>
                <a:spcPct val="90000"/>
              </a:lnSpc>
              <a:spcBef>
                <a:spcPct val="20000"/>
              </a:spcBef>
              <a:buFontTx/>
              <a:buChar char="•"/>
              <a:defRPr sz="1200">
                <a:latin typeface="Times New Roman" pitchFamily="18" charset="0"/>
              </a:defRPr>
            </a:lvl1pPr>
          </a:lstStyle>
          <a:p>
            <a:pPr>
              <a:defRPr/>
            </a:pPr>
            <a:fld id="{E8983418-BE23-4C7A-BBD6-7F5FA6673B4F}" type="slidenum">
              <a:rPr lang="en-US"/>
              <a:pPr>
                <a:defRPr/>
              </a:pPr>
              <a:t>‹#›</a:t>
            </a:fld>
            <a:endParaRPr lang="en-US"/>
          </a:p>
        </p:txBody>
      </p:sp>
    </p:spTree>
    <p:extLst>
      <p:ext uri="{BB962C8B-B14F-4D97-AF65-F5344CB8AC3E}">
        <p14:creationId xmlns:p14="http://schemas.microsoft.com/office/powerpoint/2010/main" val="24518451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Director Schriever</a:t>
            </a:r>
          </a:p>
        </p:txBody>
      </p:sp>
      <p:sp>
        <p:nvSpPr>
          <p:cNvPr id="4" name="Slide Number Placeholder 3"/>
          <p:cNvSpPr>
            <a:spLocks noGrp="1"/>
          </p:cNvSpPr>
          <p:nvPr>
            <p:ph type="sldNum" sz="quarter" idx="5"/>
          </p:nvPr>
        </p:nvSpPr>
        <p:spPr/>
        <p:txBody>
          <a:bodyPr/>
          <a:lstStyle/>
          <a:p>
            <a:pPr>
              <a:defRPr/>
            </a:pPr>
            <a:fld id="{E8983418-BE23-4C7A-BBD6-7F5FA6673B4F}" type="slidenum">
              <a:rPr lang="en-US" smtClean="0"/>
              <a:pPr>
                <a:defRPr/>
              </a:pPr>
              <a:t>4</a:t>
            </a:fld>
            <a:endParaRPr lang="en-US"/>
          </a:p>
        </p:txBody>
      </p:sp>
    </p:spTree>
    <p:extLst>
      <p:ext uri="{BB962C8B-B14F-4D97-AF65-F5344CB8AC3E}">
        <p14:creationId xmlns:p14="http://schemas.microsoft.com/office/powerpoint/2010/main" val="2098858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13 - </a:t>
            </a:r>
          </a:p>
        </p:txBody>
      </p:sp>
      <p:sp>
        <p:nvSpPr>
          <p:cNvPr id="4" name="Slide Number Placeholder 3"/>
          <p:cNvSpPr>
            <a:spLocks noGrp="1"/>
          </p:cNvSpPr>
          <p:nvPr>
            <p:ph type="sldNum" sz="quarter" idx="5"/>
          </p:nvPr>
        </p:nvSpPr>
        <p:spPr/>
        <p:txBody>
          <a:bodyPr/>
          <a:lstStyle/>
          <a:p>
            <a:pPr>
              <a:defRPr/>
            </a:pPr>
            <a:fld id="{E8983418-BE23-4C7A-BBD6-7F5FA6673B4F}" type="slidenum">
              <a:rPr lang="en-US" smtClean="0"/>
              <a:pPr>
                <a:defRPr/>
              </a:pPr>
              <a:t>15</a:t>
            </a:fld>
            <a:endParaRPr lang="en-US"/>
          </a:p>
        </p:txBody>
      </p:sp>
    </p:spTree>
    <p:extLst>
      <p:ext uri="{BB962C8B-B14F-4D97-AF65-F5344CB8AC3E}">
        <p14:creationId xmlns:p14="http://schemas.microsoft.com/office/powerpoint/2010/main" val="1797713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Estimate</a:t>
            </a:r>
          </a:p>
        </p:txBody>
      </p:sp>
      <p:sp>
        <p:nvSpPr>
          <p:cNvPr id="4" name="Slide Number Placeholder 3"/>
          <p:cNvSpPr>
            <a:spLocks noGrp="1"/>
          </p:cNvSpPr>
          <p:nvPr>
            <p:ph type="sldNum" sz="quarter" idx="10"/>
          </p:nvPr>
        </p:nvSpPr>
        <p:spPr/>
        <p:txBody>
          <a:bodyPr/>
          <a:lstStyle/>
          <a:p>
            <a:pPr>
              <a:defRPr/>
            </a:pPr>
            <a:fld id="{E8983418-BE23-4C7A-BBD6-7F5FA6673B4F}" type="slidenum">
              <a:rPr lang="en-US" smtClean="0"/>
              <a:pPr>
                <a:defRPr/>
              </a:pPr>
              <a:t>16</a:t>
            </a:fld>
            <a:endParaRPr lang="en-US"/>
          </a:p>
        </p:txBody>
      </p:sp>
    </p:spTree>
    <p:extLst>
      <p:ext uri="{BB962C8B-B14F-4D97-AF65-F5344CB8AC3E}">
        <p14:creationId xmlns:p14="http://schemas.microsoft.com/office/powerpoint/2010/main" val="2075589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a:t>
            </a:r>
            <a:r>
              <a:rPr lang="en-US" baseline="0" dirty="0"/>
              <a:t> number of spring Chinook salmon (HOR and NOR) returning over recent time period.  Returns in last decade have just began to compete with estimates of the Snake Basin from 1950’s (little to no hatchery influence and prior to construction of Lower Snake River Dams). </a:t>
            </a:r>
          </a:p>
          <a:p>
            <a:endParaRPr lang="en-US" baseline="0" dirty="0"/>
          </a:p>
          <a:p>
            <a:r>
              <a:rPr lang="en-US" baseline="0" dirty="0"/>
              <a:t>Data from Fish Passage Center.</a:t>
            </a:r>
            <a:endParaRPr lang="en-US" dirty="0"/>
          </a:p>
        </p:txBody>
      </p:sp>
      <p:sp>
        <p:nvSpPr>
          <p:cNvPr id="4" name="Slide Number Placeholder 3"/>
          <p:cNvSpPr>
            <a:spLocks noGrp="1"/>
          </p:cNvSpPr>
          <p:nvPr>
            <p:ph type="sldNum" sz="quarter" idx="10"/>
          </p:nvPr>
        </p:nvSpPr>
        <p:spPr/>
        <p:txBody>
          <a:bodyPr/>
          <a:lstStyle/>
          <a:p>
            <a:pPr>
              <a:defRPr/>
            </a:pPr>
            <a:fld id="{E8983418-BE23-4C7A-BBD6-7F5FA6673B4F}" type="slidenum">
              <a:rPr lang="en-US" smtClean="0"/>
              <a:pPr>
                <a:defRPr/>
              </a:pPr>
              <a:t>17</a:t>
            </a:fld>
            <a:endParaRPr lang="en-US"/>
          </a:p>
        </p:txBody>
      </p:sp>
    </p:spTree>
    <p:extLst>
      <p:ext uri="{BB962C8B-B14F-4D97-AF65-F5344CB8AC3E}">
        <p14:creationId xmlns:p14="http://schemas.microsoft.com/office/powerpoint/2010/main" val="2541794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a:t>
            </a:r>
            <a:r>
              <a:rPr lang="en-US" baseline="0" dirty="0"/>
              <a:t> number of spring Chinook salmon (HOR and NOR) returning over recent time period.  Returns in last decade have just began to compete with estimates of the Snake Basin from 1950’s (little to no hatchery influence and prior to construction of Lower Snake River Dams). </a:t>
            </a:r>
          </a:p>
          <a:p>
            <a:endParaRPr lang="en-US" baseline="0" dirty="0"/>
          </a:p>
          <a:p>
            <a:r>
              <a:rPr lang="en-US" baseline="0" dirty="0"/>
              <a:t>Data from Fish Passage Center.</a:t>
            </a:r>
            <a:endParaRPr lang="en-US" dirty="0"/>
          </a:p>
        </p:txBody>
      </p:sp>
      <p:sp>
        <p:nvSpPr>
          <p:cNvPr id="4" name="Slide Number Placeholder 3"/>
          <p:cNvSpPr>
            <a:spLocks noGrp="1"/>
          </p:cNvSpPr>
          <p:nvPr>
            <p:ph type="sldNum" sz="quarter" idx="10"/>
          </p:nvPr>
        </p:nvSpPr>
        <p:spPr/>
        <p:txBody>
          <a:bodyPr/>
          <a:lstStyle/>
          <a:p>
            <a:pPr>
              <a:defRPr/>
            </a:pPr>
            <a:fld id="{E8983418-BE23-4C7A-BBD6-7F5FA6673B4F}" type="slidenum">
              <a:rPr lang="en-US" smtClean="0"/>
              <a:pPr>
                <a:defRPr/>
              </a:pPr>
              <a:t>18</a:t>
            </a:fld>
            <a:endParaRPr lang="en-US"/>
          </a:p>
        </p:txBody>
      </p:sp>
    </p:spTree>
    <p:extLst>
      <p:ext uri="{BB962C8B-B14F-4D97-AF65-F5344CB8AC3E}">
        <p14:creationId xmlns:p14="http://schemas.microsoft.com/office/powerpoint/2010/main" val="1295014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Dire straights</a:t>
            </a:r>
          </a:p>
          <a:p>
            <a:r>
              <a:rPr lang="en-US" dirty="0"/>
              <a:t>How do WE address our goals?</a:t>
            </a:r>
          </a:p>
          <a:p>
            <a:r>
              <a:rPr lang="en-US" dirty="0"/>
              <a:t>Invest in top performance – reduce investment in lagging performance.</a:t>
            </a:r>
          </a:p>
          <a:p>
            <a:r>
              <a:rPr lang="en-US" dirty="0"/>
              <a:t>LSRCP = Meet Adult Project Area Goals</a:t>
            </a:r>
          </a:p>
          <a:p>
            <a:endParaRPr lang="en-US" dirty="0"/>
          </a:p>
        </p:txBody>
      </p:sp>
      <p:sp>
        <p:nvSpPr>
          <p:cNvPr id="4" name="Slide Number Placeholder 3"/>
          <p:cNvSpPr>
            <a:spLocks noGrp="1"/>
          </p:cNvSpPr>
          <p:nvPr>
            <p:ph type="sldNum" sz="quarter" idx="5"/>
          </p:nvPr>
        </p:nvSpPr>
        <p:spPr/>
        <p:txBody>
          <a:bodyPr/>
          <a:lstStyle/>
          <a:p>
            <a:pPr>
              <a:defRPr/>
            </a:pPr>
            <a:fld id="{E8983418-BE23-4C7A-BBD6-7F5FA6673B4F}" type="slidenum">
              <a:rPr lang="en-US" smtClean="0"/>
              <a:pPr>
                <a:defRPr/>
              </a:pPr>
              <a:t>19</a:t>
            </a:fld>
            <a:endParaRPr lang="en-US"/>
          </a:p>
        </p:txBody>
      </p:sp>
    </p:spTree>
    <p:extLst>
      <p:ext uri="{BB962C8B-B14F-4D97-AF65-F5344CB8AC3E}">
        <p14:creationId xmlns:p14="http://schemas.microsoft.com/office/powerpoint/2010/main" val="4290680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 and Brian will discuss these in further detail</a:t>
            </a:r>
          </a:p>
        </p:txBody>
      </p:sp>
      <p:sp>
        <p:nvSpPr>
          <p:cNvPr id="4" name="Slide Number Placeholder 3"/>
          <p:cNvSpPr>
            <a:spLocks noGrp="1"/>
          </p:cNvSpPr>
          <p:nvPr>
            <p:ph type="sldNum" sz="quarter" idx="5"/>
          </p:nvPr>
        </p:nvSpPr>
        <p:spPr/>
        <p:txBody>
          <a:bodyPr/>
          <a:lstStyle/>
          <a:p>
            <a:pPr>
              <a:defRPr/>
            </a:pPr>
            <a:fld id="{E8983418-BE23-4C7A-BBD6-7F5FA6673B4F}" type="slidenum">
              <a:rPr lang="en-US" smtClean="0"/>
              <a:pPr>
                <a:defRPr/>
              </a:pPr>
              <a:t>21</a:t>
            </a:fld>
            <a:endParaRPr lang="en-US"/>
          </a:p>
        </p:txBody>
      </p:sp>
    </p:spTree>
    <p:extLst>
      <p:ext uri="{BB962C8B-B14F-4D97-AF65-F5344CB8AC3E}">
        <p14:creationId xmlns:p14="http://schemas.microsoft.com/office/powerpoint/2010/main" val="2745029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are we going to deal with 2023??</a:t>
            </a:r>
          </a:p>
        </p:txBody>
      </p:sp>
      <p:sp>
        <p:nvSpPr>
          <p:cNvPr id="4" name="Slide Number Placeholder 3"/>
          <p:cNvSpPr>
            <a:spLocks noGrp="1"/>
          </p:cNvSpPr>
          <p:nvPr>
            <p:ph type="sldNum" sz="quarter" idx="5"/>
          </p:nvPr>
        </p:nvSpPr>
        <p:spPr/>
        <p:txBody>
          <a:bodyPr/>
          <a:lstStyle/>
          <a:p>
            <a:pPr>
              <a:defRPr/>
            </a:pPr>
            <a:fld id="{E8983418-BE23-4C7A-BBD6-7F5FA6673B4F}" type="slidenum">
              <a:rPr lang="en-US" smtClean="0"/>
              <a:pPr>
                <a:defRPr/>
              </a:pPr>
              <a:t>23</a:t>
            </a:fld>
            <a:endParaRPr lang="en-US"/>
          </a:p>
        </p:txBody>
      </p:sp>
    </p:spTree>
    <p:extLst>
      <p:ext uri="{BB962C8B-B14F-4D97-AF65-F5344CB8AC3E}">
        <p14:creationId xmlns:p14="http://schemas.microsoft.com/office/powerpoint/2010/main" val="24742697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hard, tighten the belt, and bring your best projects that will move the needle.</a:t>
            </a:r>
          </a:p>
        </p:txBody>
      </p:sp>
      <p:sp>
        <p:nvSpPr>
          <p:cNvPr id="4" name="Slide Number Placeholder 3"/>
          <p:cNvSpPr>
            <a:spLocks noGrp="1"/>
          </p:cNvSpPr>
          <p:nvPr>
            <p:ph type="sldNum" sz="quarter" idx="5"/>
          </p:nvPr>
        </p:nvSpPr>
        <p:spPr/>
        <p:txBody>
          <a:bodyPr/>
          <a:lstStyle/>
          <a:p>
            <a:pPr>
              <a:defRPr/>
            </a:pPr>
            <a:fld id="{E8983418-BE23-4C7A-BBD6-7F5FA6673B4F}" type="slidenum">
              <a:rPr lang="en-US" smtClean="0"/>
              <a:pPr>
                <a:defRPr/>
              </a:pPr>
              <a:t>24</a:t>
            </a:fld>
            <a:endParaRPr lang="en-US"/>
          </a:p>
        </p:txBody>
      </p:sp>
    </p:spTree>
    <p:extLst>
      <p:ext uri="{BB962C8B-B14F-4D97-AF65-F5344CB8AC3E}">
        <p14:creationId xmlns:p14="http://schemas.microsoft.com/office/powerpoint/2010/main" val="23966956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not cut every budget by 6% - prioritize!</a:t>
            </a:r>
          </a:p>
        </p:txBody>
      </p:sp>
      <p:sp>
        <p:nvSpPr>
          <p:cNvPr id="4" name="Slide Number Placeholder 3"/>
          <p:cNvSpPr>
            <a:spLocks noGrp="1"/>
          </p:cNvSpPr>
          <p:nvPr>
            <p:ph type="sldNum" sz="quarter" idx="5"/>
          </p:nvPr>
        </p:nvSpPr>
        <p:spPr/>
        <p:txBody>
          <a:bodyPr/>
          <a:lstStyle/>
          <a:p>
            <a:pPr>
              <a:defRPr/>
            </a:pPr>
            <a:fld id="{E8983418-BE23-4C7A-BBD6-7F5FA6673B4F}" type="slidenum">
              <a:rPr lang="en-US" smtClean="0"/>
              <a:pPr>
                <a:defRPr/>
              </a:pPr>
              <a:t>25</a:t>
            </a:fld>
            <a:endParaRPr lang="en-US"/>
          </a:p>
        </p:txBody>
      </p:sp>
    </p:spTree>
    <p:extLst>
      <p:ext uri="{BB962C8B-B14F-4D97-AF65-F5344CB8AC3E}">
        <p14:creationId xmlns:p14="http://schemas.microsoft.com/office/powerpoint/2010/main" val="24071776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all stuck in this together!</a:t>
            </a:r>
          </a:p>
        </p:txBody>
      </p:sp>
      <p:sp>
        <p:nvSpPr>
          <p:cNvPr id="4" name="Slide Number Placeholder 3"/>
          <p:cNvSpPr>
            <a:spLocks noGrp="1"/>
          </p:cNvSpPr>
          <p:nvPr>
            <p:ph type="sldNum" sz="quarter" idx="5"/>
          </p:nvPr>
        </p:nvSpPr>
        <p:spPr/>
        <p:txBody>
          <a:bodyPr/>
          <a:lstStyle/>
          <a:p>
            <a:pPr>
              <a:defRPr/>
            </a:pPr>
            <a:fld id="{E8983418-BE23-4C7A-BBD6-7F5FA6673B4F}" type="slidenum">
              <a:rPr lang="en-US" smtClean="0"/>
              <a:pPr>
                <a:defRPr/>
              </a:pPr>
              <a:t>26</a:t>
            </a:fld>
            <a:endParaRPr lang="en-US"/>
          </a:p>
        </p:txBody>
      </p:sp>
    </p:spTree>
    <p:extLst>
      <p:ext uri="{BB962C8B-B14F-4D97-AF65-F5344CB8AC3E}">
        <p14:creationId xmlns:p14="http://schemas.microsoft.com/office/powerpoint/2010/main" val="2862175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Rod Engle’s Annual Report and presentations</a:t>
            </a:r>
          </a:p>
        </p:txBody>
      </p:sp>
      <p:sp>
        <p:nvSpPr>
          <p:cNvPr id="4" name="Slide Number Placeholder 3"/>
          <p:cNvSpPr>
            <a:spLocks noGrp="1"/>
          </p:cNvSpPr>
          <p:nvPr>
            <p:ph type="sldNum" sz="quarter" idx="5"/>
          </p:nvPr>
        </p:nvSpPr>
        <p:spPr/>
        <p:txBody>
          <a:bodyPr/>
          <a:lstStyle/>
          <a:p>
            <a:pPr>
              <a:defRPr/>
            </a:pPr>
            <a:fld id="{E8983418-BE23-4C7A-BBD6-7F5FA6673B4F}" type="slidenum">
              <a:rPr lang="en-US" smtClean="0"/>
              <a:pPr>
                <a:defRPr/>
              </a:pPr>
              <a:t>7</a:t>
            </a:fld>
            <a:endParaRPr lang="en-US"/>
          </a:p>
        </p:txBody>
      </p:sp>
    </p:spTree>
    <p:extLst>
      <p:ext uri="{BB962C8B-B14F-4D97-AF65-F5344CB8AC3E}">
        <p14:creationId xmlns:p14="http://schemas.microsoft.com/office/powerpoint/2010/main" val="3630769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Rod Engle’s Annual Report and presentations</a:t>
            </a:r>
          </a:p>
        </p:txBody>
      </p:sp>
      <p:sp>
        <p:nvSpPr>
          <p:cNvPr id="4" name="Slide Number Placeholder 3"/>
          <p:cNvSpPr>
            <a:spLocks noGrp="1"/>
          </p:cNvSpPr>
          <p:nvPr>
            <p:ph type="sldNum" sz="quarter" idx="5"/>
          </p:nvPr>
        </p:nvSpPr>
        <p:spPr/>
        <p:txBody>
          <a:bodyPr/>
          <a:lstStyle/>
          <a:p>
            <a:pPr>
              <a:defRPr/>
            </a:pPr>
            <a:fld id="{E8983418-BE23-4C7A-BBD6-7F5FA6673B4F}" type="slidenum">
              <a:rPr lang="en-US" smtClean="0"/>
              <a:pPr>
                <a:defRPr/>
              </a:pPr>
              <a:t>8</a:t>
            </a:fld>
            <a:endParaRPr lang="en-US"/>
          </a:p>
        </p:txBody>
      </p:sp>
    </p:spTree>
    <p:extLst>
      <p:ext uri="{BB962C8B-B14F-4D97-AF65-F5344CB8AC3E}">
        <p14:creationId xmlns:p14="http://schemas.microsoft.com/office/powerpoint/2010/main" val="3924159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Habitat loss from dam construction – flooding habitat – mitigate for that loss.</a:t>
            </a:r>
          </a:p>
          <a:p>
            <a:endParaRPr lang="en-US" dirty="0"/>
          </a:p>
          <a:p>
            <a:r>
              <a:rPr lang="en-US" dirty="0"/>
              <a:t>These are the goals for the three species (plus Rainbow</a:t>
            </a:r>
            <a:r>
              <a:rPr lang="en-US" baseline="0" dirty="0"/>
              <a:t> trout).  Other species were obviously impacted but through negotiations between COE and States, these species were the only ones identified for compensation in the documents.</a:t>
            </a:r>
          </a:p>
          <a:p>
            <a:endParaRPr lang="en-US" baseline="0" dirty="0"/>
          </a:p>
          <a:p>
            <a:r>
              <a:rPr lang="en-US" baseline="0" dirty="0"/>
              <a:t>Rainbow trout were predominantly a Washington request for loss of angler days due to the dams.  Concern was expressed over loss of the river fishing environment in the areas of the dams and that lake/reservoir fishing wouldn’t be as beneficial.   Another effort at mitigation through </a:t>
            </a:r>
            <a:r>
              <a:rPr lang="en-US" baseline="0" dirty="0" err="1"/>
              <a:t>oss</a:t>
            </a:r>
            <a:r>
              <a:rPr lang="en-US" baseline="0" dirty="0"/>
              <a:t> of fishing sites was attempted by the COE in the Washington area by purchasing riparian areas for fishing access.   This was met with much local resistance from  the 1983 report by the COE (county commissioner letters/testimony) as local landowners didn’t want to sell property to the federal government.  An entire other piece of LSRCP exists outside of fish production </a:t>
            </a:r>
            <a:r>
              <a:rPr lang="en-US" baseline="0" dirty="0" err="1"/>
              <a:t>actvities</a:t>
            </a:r>
            <a:r>
              <a:rPr lang="en-US" baseline="0" dirty="0"/>
              <a:t> and is administered by the COE.  A recent report can be provided that details those efforts.    </a:t>
            </a:r>
            <a:endParaRPr lang="en-US" dirty="0"/>
          </a:p>
        </p:txBody>
      </p:sp>
      <p:sp>
        <p:nvSpPr>
          <p:cNvPr id="4" name="Slide Number Placeholder 3"/>
          <p:cNvSpPr>
            <a:spLocks noGrp="1"/>
          </p:cNvSpPr>
          <p:nvPr>
            <p:ph type="sldNum" sz="quarter" idx="10"/>
          </p:nvPr>
        </p:nvSpPr>
        <p:spPr/>
        <p:txBody>
          <a:bodyPr/>
          <a:lstStyle/>
          <a:p>
            <a:pPr>
              <a:defRPr/>
            </a:pPr>
            <a:fld id="{E8983418-BE23-4C7A-BBD6-7F5FA6673B4F}" type="slidenum">
              <a:rPr lang="en-US" smtClean="0"/>
              <a:pPr>
                <a:defRPr/>
              </a:pPr>
              <a:t>9</a:t>
            </a:fld>
            <a:endParaRPr lang="en-US"/>
          </a:p>
        </p:txBody>
      </p:sp>
    </p:spTree>
    <p:extLst>
      <p:ext uri="{BB962C8B-B14F-4D97-AF65-F5344CB8AC3E}">
        <p14:creationId xmlns:p14="http://schemas.microsoft.com/office/powerpoint/2010/main" val="154182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Habitat loss from dam construction – flooding habitat – mitigate for that loss.</a:t>
            </a:r>
          </a:p>
          <a:p>
            <a:endParaRPr lang="en-US" dirty="0"/>
          </a:p>
          <a:p>
            <a:r>
              <a:rPr lang="en-US" dirty="0"/>
              <a:t>These are the goals for the three species (plus Rainbow</a:t>
            </a:r>
            <a:r>
              <a:rPr lang="en-US" baseline="0" dirty="0"/>
              <a:t> trout).  Other species were obviously impacted but through negotiations between COE and States, these species were the only ones identified for compensation in the documents.</a:t>
            </a:r>
          </a:p>
          <a:p>
            <a:endParaRPr lang="en-US" baseline="0" dirty="0"/>
          </a:p>
          <a:p>
            <a:r>
              <a:rPr lang="en-US" baseline="0" dirty="0"/>
              <a:t>Rainbow trout were predominantly a Washington request for loss of angler days due to the dams.  Concern was expressed over loss of the river fishing environment in the areas of the dams and that lake/reservoir fishing wouldn’t be as beneficial.   Another effort at mitigation through </a:t>
            </a:r>
            <a:r>
              <a:rPr lang="en-US" baseline="0" dirty="0" err="1"/>
              <a:t>oss</a:t>
            </a:r>
            <a:r>
              <a:rPr lang="en-US" baseline="0" dirty="0"/>
              <a:t> of fishing sites was attempted by the COE in the Washington area by purchasing riparian areas for fishing access.   This was met with much local resistance from  the 1983 report by the COE (county commissioner letters/testimony) as local landowners didn’t want to sell property to the federal government.  An entire other piece of LSRCP exists outside of fish production </a:t>
            </a:r>
            <a:r>
              <a:rPr lang="en-US" baseline="0" dirty="0" err="1"/>
              <a:t>actvities</a:t>
            </a:r>
            <a:r>
              <a:rPr lang="en-US" baseline="0" dirty="0"/>
              <a:t> and is administered by the COE.  A recent report can be provided that details those efforts.    </a:t>
            </a:r>
            <a:endParaRPr lang="en-US" dirty="0"/>
          </a:p>
        </p:txBody>
      </p:sp>
      <p:sp>
        <p:nvSpPr>
          <p:cNvPr id="4" name="Slide Number Placeholder 3"/>
          <p:cNvSpPr>
            <a:spLocks noGrp="1"/>
          </p:cNvSpPr>
          <p:nvPr>
            <p:ph type="sldNum" sz="quarter" idx="10"/>
          </p:nvPr>
        </p:nvSpPr>
        <p:spPr/>
        <p:txBody>
          <a:bodyPr/>
          <a:lstStyle/>
          <a:p>
            <a:pPr>
              <a:defRPr/>
            </a:pPr>
            <a:fld id="{E8983418-BE23-4C7A-BBD6-7F5FA6673B4F}" type="slidenum">
              <a:rPr lang="en-US" smtClean="0"/>
              <a:pPr>
                <a:defRPr/>
              </a:pPr>
              <a:t>10</a:t>
            </a:fld>
            <a:endParaRPr lang="en-US"/>
          </a:p>
        </p:txBody>
      </p:sp>
    </p:spTree>
    <p:extLst>
      <p:ext uri="{BB962C8B-B14F-4D97-AF65-F5344CB8AC3E}">
        <p14:creationId xmlns:p14="http://schemas.microsoft.com/office/powerpoint/2010/main" val="1935618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Decisions have been made over the past 40 years to try to achieve the Project Area Adult goals</a:t>
            </a:r>
          </a:p>
          <a:p>
            <a:r>
              <a:rPr lang="en-US" dirty="0"/>
              <a:t>Rod will update this further</a:t>
            </a:r>
          </a:p>
        </p:txBody>
      </p:sp>
      <p:sp>
        <p:nvSpPr>
          <p:cNvPr id="4" name="Slide Number Placeholder 3"/>
          <p:cNvSpPr>
            <a:spLocks noGrp="1"/>
          </p:cNvSpPr>
          <p:nvPr>
            <p:ph type="sldNum" sz="quarter" idx="5"/>
          </p:nvPr>
        </p:nvSpPr>
        <p:spPr/>
        <p:txBody>
          <a:bodyPr/>
          <a:lstStyle/>
          <a:p>
            <a:pPr>
              <a:defRPr/>
            </a:pPr>
            <a:fld id="{E8983418-BE23-4C7A-BBD6-7F5FA6673B4F}" type="slidenum">
              <a:rPr lang="en-US" smtClean="0"/>
              <a:pPr>
                <a:defRPr/>
              </a:pPr>
              <a:t>11</a:t>
            </a:fld>
            <a:endParaRPr lang="en-US"/>
          </a:p>
        </p:txBody>
      </p:sp>
    </p:spTree>
    <p:extLst>
      <p:ext uri="{BB962C8B-B14F-4D97-AF65-F5344CB8AC3E}">
        <p14:creationId xmlns:p14="http://schemas.microsoft.com/office/powerpoint/2010/main" val="2746835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13 - </a:t>
            </a:r>
          </a:p>
        </p:txBody>
      </p:sp>
      <p:sp>
        <p:nvSpPr>
          <p:cNvPr id="4" name="Slide Number Placeholder 3"/>
          <p:cNvSpPr>
            <a:spLocks noGrp="1"/>
          </p:cNvSpPr>
          <p:nvPr>
            <p:ph type="sldNum" sz="quarter" idx="5"/>
          </p:nvPr>
        </p:nvSpPr>
        <p:spPr/>
        <p:txBody>
          <a:bodyPr/>
          <a:lstStyle/>
          <a:p>
            <a:pPr>
              <a:defRPr/>
            </a:pPr>
            <a:fld id="{E8983418-BE23-4C7A-BBD6-7F5FA6673B4F}" type="slidenum">
              <a:rPr lang="en-US" smtClean="0"/>
              <a:pPr>
                <a:defRPr/>
              </a:pPr>
              <a:t>12</a:t>
            </a:fld>
            <a:endParaRPr lang="en-US"/>
          </a:p>
        </p:txBody>
      </p:sp>
    </p:spTree>
    <p:extLst>
      <p:ext uri="{BB962C8B-B14F-4D97-AF65-F5344CB8AC3E}">
        <p14:creationId xmlns:p14="http://schemas.microsoft.com/office/powerpoint/2010/main" val="4212028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13 - </a:t>
            </a:r>
          </a:p>
        </p:txBody>
      </p:sp>
      <p:sp>
        <p:nvSpPr>
          <p:cNvPr id="4" name="Slide Number Placeholder 3"/>
          <p:cNvSpPr>
            <a:spLocks noGrp="1"/>
          </p:cNvSpPr>
          <p:nvPr>
            <p:ph type="sldNum" sz="quarter" idx="5"/>
          </p:nvPr>
        </p:nvSpPr>
        <p:spPr/>
        <p:txBody>
          <a:bodyPr/>
          <a:lstStyle/>
          <a:p>
            <a:pPr>
              <a:defRPr/>
            </a:pPr>
            <a:fld id="{E8983418-BE23-4C7A-BBD6-7F5FA6673B4F}" type="slidenum">
              <a:rPr lang="en-US" smtClean="0"/>
              <a:pPr>
                <a:defRPr/>
              </a:pPr>
              <a:t>13</a:t>
            </a:fld>
            <a:endParaRPr lang="en-US"/>
          </a:p>
        </p:txBody>
      </p:sp>
    </p:spTree>
    <p:extLst>
      <p:ext uri="{BB962C8B-B14F-4D97-AF65-F5344CB8AC3E}">
        <p14:creationId xmlns:p14="http://schemas.microsoft.com/office/powerpoint/2010/main" val="427365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13 - </a:t>
            </a:r>
          </a:p>
        </p:txBody>
      </p:sp>
      <p:sp>
        <p:nvSpPr>
          <p:cNvPr id="4" name="Slide Number Placeholder 3"/>
          <p:cNvSpPr>
            <a:spLocks noGrp="1"/>
          </p:cNvSpPr>
          <p:nvPr>
            <p:ph type="sldNum" sz="quarter" idx="5"/>
          </p:nvPr>
        </p:nvSpPr>
        <p:spPr/>
        <p:txBody>
          <a:bodyPr/>
          <a:lstStyle/>
          <a:p>
            <a:pPr>
              <a:defRPr/>
            </a:pPr>
            <a:fld id="{E8983418-BE23-4C7A-BBD6-7F5FA6673B4F}" type="slidenum">
              <a:rPr lang="en-US" smtClean="0"/>
              <a:pPr>
                <a:defRPr/>
              </a:pPr>
              <a:t>14</a:t>
            </a:fld>
            <a:endParaRPr lang="en-US"/>
          </a:p>
        </p:txBody>
      </p:sp>
    </p:spTree>
    <p:extLst>
      <p:ext uri="{BB962C8B-B14F-4D97-AF65-F5344CB8AC3E}">
        <p14:creationId xmlns:p14="http://schemas.microsoft.com/office/powerpoint/2010/main" val="2901951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Autofit/>
          </a:bodyPr>
          <a:lstStyle>
            <a:lvl1pPr>
              <a:defRPr sz="3200" baseline="0"/>
            </a:lvl1pPr>
          </a:lstStyle>
          <a:p>
            <a:r>
              <a:rPr lang="en-US"/>
              <a:t>Click to edit Master title style</a:t>
            </a:r>
            <a:endParaRPr lang="en-US" dirty="0"/>
          </a:p>
        </p:txBody>
      </p:sp>
      <p:sp>
        <p:nvSpPr>
          <p:cNvPr id="3" name="Subtitle 2"/>
          <p:cNvSpPr>
            <a:spLocks noGrp="1"/>
          </p:cNvSpPr>
          <p:nvPr>
            <p:ph type="subTitle" idx="1"/>
          </p:nvPr>
        </p:nvSpPr>
        <p:spPr>
          <a:xfrm>
            <a:off x="1371600" y="4114800"/>
            <a:ext cx="6400800" cy="1295400"/>
          </a:xfrm>
        </p:spPr>
        <p:txBody>
          <a:bodyPr/>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779567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D1E2DCF-8E5D-464E-9ED8-E0D42CEDC450}" type="datetime1">
              <a:rPr lang="en-US"/>
              <a:pPr>
                <a:defRPr/>
              </a:pPr>
              <a:t>5/16/2022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6FF333-3D40-48A8-929D-C0EF5DB40E7C}" type="slidenum">
              <a:rPr lang="en-US"/>
              <a:pPr>
                <a:defRPr/>
              </a:pPr>
              <a:t>‹#›</a:t>
            </a:fld>
            <a:endParaRPr lang="en-US" dirty="0"/>
          </a:p>
        </p:txBody>
      </p:sp>
    </p:spTree>
    <p:extLst>
      <p:ext uri="{BB962C8B-B14F-4D97-AF65-F5344CB8AC3E}">
        <p14:creationId xmlns:p14="http://schemas.microsoft.com/office/powerpoint/2010/main" val="2158486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B590F23-A815-4FA0-BAA0-650DCEF0EECA}" type="datetime1">
              <a:rPr lang="en-US"/>
              <a:pPr>
                <a:defRPr/>
              </a:pPr>
              <a:t>5/16/2022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43DF17F-57DA-41BB-BA1F-8F925A771822}" type="slidenum">
              <a:rPr lang="en-US"/>
              <a:pPr>
                <a:defRPr/>
              </a:pPr>
              <a:t>‹#›</a:t>
            </a:fld>
            <a:endParaRPr lang="en-US" dirty="0"/>
          </a:p>
        </p:txBody>
      </p:sp>
    </p:spTree>
    <p:extLst>
      <p:ext uri="{BB962C8B-B14F-4D97-AF65-F5344CB8AC3E}">
        <p14:creationId xmlns:p14="http://schemas.microsoft.com/office/powerpoint/2010/main" val="516678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vl1pPr>
            <a:lvl2pPr>
              <a:defRPr baseline="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D720C98-1C0C-4FF5-9929-B9759D94EF36}" type="datetime1">
              <a:rPr lang="en-US"/>
              <a:pPr>
                <a:defRPr/>
              </a:pPr>
              <a:t>5/16/2022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9689385-C472-47F6-AA11-EF1D0DD2EEE2}" type="slidenum">
              <a:rPr lang="en-US"/>
              <a:pPr>
                <a:defRPr/>
              </a:pPr>
              <a:t>‹#›</a:t>
            </a:fld>
            <a:endParaRPr lang="en-US" dirty="0"/>
          </a:p>
        </p:txBody>
      </p:sp>
    </p:spTree>
    <p:extLst>
      <p:ext uri="{BB962C8B-B14F-4D97-AF65-F5344CB8AC3E}">
        <p14:creationId xmlns:p14="http://schemas.microsoft.com/office/powerpoint/2010/main" val="1825647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34C59876-352B-4A19-A090-EE50B0E27952}" type="datetime1">
              <a:rPr lang="en-US"/>
              <a:pPr>
                <a:defRPr/>
              </a:pPr>
              <a:t>5/16/2022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51AB064-21C3-4B68-B7E7-3A53CA65A245}" type="slidenum">
              <a:rPr lang="en-US"/>
              <a:pPr>
                <a:defRPr/>
              </a:pPr>
              <a:t>‹#›</a:t>
            </a:fld>
            <a:endParaRPr lang="en-US" dirty="0"/>
          </a:p>
        </p:txBody>
      </p:sp>
    </p:spTree>
    <p:extLst>
      <p:ext uri="{BB962C8B-B14F-4D97-AF65-F5344CB8AC3E}">
        <p14:creationId xmlns:p14="http://schemas.microsoft.com/office/powerpoint/2010/main" val="676861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4B99601-FC1C-4694-B4BA-EE58C34DEFD0}" type="datetime1">
              <a:rPr lang="en-US"/>
              <a:pPr>
                <a:defRPr/>
              </a:pPr>
              <a:t>5/16/2022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5D0081A-EEB5-4F12-8ADA-25F08C491F42}" type="slidenum">
              <a:rPr lang="en-US"/>
              <a:pPr>
                <a:defRPr/>
              </a:pPr>
              <a:t>‹#›</a:t>
            </a:fld>
            <a:endParaRPr lang="en-US" dirty="0"/>
          </a:p>
        </p:txBody>
      </p:sp>
    </p:spTree>
    <p:extLst>
      <p:ext uri="{BB962C8B-B14F-4D97-AF65-F5344CB8AC3E}">
        <p14:creationId xmlns:p14="http://schemas.microsoft.com/office/powerpoint/2010/main" val="1546043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7FD8281-5773-45E0-8B95-C9AB08C562F0}" type="datetime1">
              <a:rPr lang="en-US"/>
              <a:pPr>
                <a:defRPr/>
              </a:pPr>
              <a:t>5/16/2022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399B9BC-9880-4C87-9B56-4CAE68E6C6DE}" type="slidenum">
              <a:rPr lang="en-US"/>
              <a:pPr>
                <a:defRPr/>
              </a:pPr>
              <a:t>‹#›</a:t>
            </a:fld>
            <a:endParaRPr lang="en-US" dirty="0"/>
          </a:p>
        </p:txBody>
      </p:sp>
    </p:spTree>
    <p:extLst>
      <p:ext uri="{BB962C8B-B14F-4D97-AF65-F5344CB8AC3E}">
        <p14:creationId xmlns:p14="http://schemas.microsoft.com/office/powerpoint/2010/main" val="1113630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F1CAF87-2022-48FB-82BE-D8953DD15559}" type="datetime1">
              <a:rPr lang="en-US"/>
              <a:pPr>
                <a:defRPr/>
              </a:pPr>
              <a:t>5/16/2022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C70364C-7249-4D4E-8980-D5441468CF75}" type="slidenum">
              <a:rPr lang="en-US"/>
              <a:pPr>
                <a:defRPr/>
              </a:pPr>
              <a:t>‹#›</a:t>
            </a:fld>
            <a:endParaRPr lang="en-US" dirty="0"/>
          </a:p>
        </p:txBody>
      </p:sp>
    </p:spTree>
    <p:extLst>
      <p:ext uri="{BB962C8B-B14F-4D97-AF65-F5344CB8AC3E}">
        <p14:creationId xmlns:p14="http://schemas.microsoft.com/office/powerpoint/2010/main" val="369287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B2E86CE-0C46-473C-9A4A-A0B41FEC4577}" type="datetime1">
              <a:rPr lang="en-US"/>
              <a:pPr>
                <a:defRPr/>
              </a:pPr>
              <a:t>5/16/2022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BE7C7CD-0726-4E8F-9264-D0BC46591DAE}" type="slidenum">
              <a:rPr lang="en-US"/>
              <a:pPr>
                <a:defRPr/>
              </a:pPr>
              <a:t>‹#›</a:t>
            </a:fld>
            <a:endParaRPr lang="en-US" dirty="0"/>
          </a:p>
        </p:txBody>
      </p:sp>
    </p:spTree>
    <p:extLst>
      <p:ext uri="{BB962C8B-B14F-4D97-AF65-F5344CB8AC3E}">
        <p14:creationId xmlns:p14="http://schemas.microsoft.com/office/powerpoint/2010/main" val="1294850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D4EE1D2C-20C5-47FC-B510-783461C17C50}" type="datetime1">
              <a:rPr lang="en-US"/>
              <a:pPr>
                <a:defRPr/>
              </a:pPr>
              <a:t>5/16/2022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F8329FB-235A-4E0C-A1D5-D5D46E6B9F4E}" type="slidenum">
              <a:rPr lang="en-US"/>
              <a:pPr>
                <a:defRPr/>
              </a:pPr>
              <a:t>‹#›</a:t>
            </a:fld>
            <a:endParaRPr lang="en-US" dirty="0"/>
          </a:p>
        </p:txBody>
      </p:sp>
    </p:spTree>
    <p:extLst>
      <p:ext uri="{BB962C8B-B14F-4D97-AF65-F5344CB8AC3E}">
        <p14:creationId xmlns:p14="http://schemas.microsoft.com/office/powerpoint/2010/main" val="2059587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5928FB8D-097A-4282-8212-801D7B5CF3F4}" type="datetime1">
              <a:rPr lang="en-US"/>
              <a:pPr>
                <a:defRPr/>
              </a:pPr>
              <a:t>5/16/2022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264CC36-7999-4932-9580-92CE9A5E912F}" type="slidenum">
              <a:rPr lang="en-US"/>
              <a:pPr>
                <a:defRPr/>
              </a:pPr>
              <a:t>‹#›</a:t>
            </a:fld>
            <a:endParaRPr lang="en-US" dirty="0"/>
          </a:p>
        </p:txBody>
      </p:sp>
    </p:spTree>
    <p:extLst>
      <p:ext uri="{BB962C8B-B14F-4D97-AF65-F5344CB8AC3E}">
        <p14:creationId xmlns:p14="http://schemas.microsoft.com/office/powerpoint/2010/main" val="234268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9525" y="6553200"/>
            <a:ext cx="9144000" cy="30480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0" name="Rectangle 9"/>
          <p:cNvSpPr/>
          <p:nvPr/>
        </p:nvSpPr>
        <p:spPr>
          <a:xfrm>
            <a:off x="0" y="6338888"/>
            <a:ext cx="9144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9" name="Rectangle 8"/>
          <p:cNvSpPr/>
          <p:nvPr/>
        </p:nvSpPr>
        <p:spPr>
          <a:xfrm>
            <a:off x="0" y="6019800"/>
            <a:ext cx="9144000"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029" name="Title Placeholder 1"/>
          <p:cNvSpPr>
            <a:spLocks noGrp="1"/>
          </p:cNvSpPr>
          <p:nvPr>
            <p:ph type="title"/>
          </p:nvPr>
        </p:nvSpPr>
        <p:spPr bwMode="auto">
          <a:xfrm>
            <a:off x="457200" y="152400"/>
            <a:ext cx="82296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0" name="Text Placeholder 2"/>
          <p:cNvSpPr>
            <a:spLocks noGrp="1"/>
          </p:cNvSpPr>
          <p:nvPr>
            <p:ph type="body" idx="1"/>
          </p:nvPr>
        </p:nvSpPr>
        <p:spPr bwMode="auto">
          <a:xfrm>
            <a:off x="457200" y="1066800"/>
            <a:ext cx="8229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914400" y="556260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4496F48C-90D8-4FD7-A73E-F6E668721860}" type="datetime1">
              <a:rPr lang="en-US"/>
              <a:pPr>
                <a:defRPr/>
              </a:pPr>
              <a:t>5/16/2022</a:t>
            </a:fld>
            <a:endParaRPr lang="en-US" dirty="0"/>
          </a:p>
        </p:txBody>
      </p:sp>
      <p:sp>
        <p:nvSpPr>
          <p:cNvPr id="5" name="Footer Placeholder 4"/>
          <p:cNvSpPr>
            <a:spLocks noGrp="1"/>
          </p:cNvSpPr>
          <p:nvPr>
            <p:ph type="ftr" sz="quarter" idx="3"/>
          </p:nvPr>
        </p:nvSpPr>
        <p:spPr>
          <a:xfrm>
            <a:off x="3124200" y="556260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172200" y="556260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17532C3E-5ECD-4DBD-AAA2-9ED8B4303B63}" type="slidenum">
              <a:rPr lang="en-US"/>
              <a:pPr>
                <a:defRPr/>
              </a:pPr>
              <a:t>‹#›</a:t>
            </a:fld>
            <a:endParaRPr lang="en-US" dirty="0"/>
          </a:p>
        </p:txBody>
      </p:sp>
      <p:pic>
        <p:nvPicPr>
          <p:cNvPr id="1034" name="Picture 2" descr="N:\Tools\FWSLogo\DOI_ArcGIS_CMYK.emf"/>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0" y="60198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3" descr="N:\Tools\FWSLogo\logo2005.gif"/>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8474075" y="6053138"/>
            <a:ext cx="669925"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Rectangle 11"/>
          <p:cNvSpPr>
            <a:spLocks noChangeArrowheads="1"/>
          </p:cNvSpPr>
          <p:nvPr/>
        </p:nvSpPr>
        <p:spPr bwMode="auto">
          <a:xfrm>
            <a:off x="5562600" y="6553200"/>
            <a:ext cx="335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defRPr/>
            </a:pPr>
            <a:r>
              <a:rPr lang="en-US" altLang="en-US" dirty="0">
                <a:solidFill>
                  <a:prstClr val="black"/>
                </a:solidFill>
              </a:rPr>
              <a:t>Conserving America’s Fisheries</a:t>
            </a:r>
          </a:p>
        </p:txBody>
      </p:sp>
      <p:sp>
        <p:nvSpPr>
          <p:cNvPr id="1037" name="Rectangle 12"/>
          <p:cNvSpPr>
            <a:spLocks noChangeArrowheads="1"/>
          </p:cNvSpPr>
          <p:nvPr/>
        </p:nvSpPr>
        <p:spPr bwMode="auto">
          <a:xfrm>
            <a:off x="792163" y="6005513"/>
            <a:ext cx="38004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defRPr/>
            </a:pPr>
            <a:r>
              <a:rPr lang="en-US" altLang="en-US" dirty="0">
                <a:solidFill>
                  <a:prstClr val="white"/>
                </a:solidFill>
              </a:rPr>
              <a:t>U.S. Fish and Wildlife Service</a:t>
            </a:r>
          </a:p>
        </p:txBody>
      </p:sp>
      <p:sp>
        <p:nvSpPr>
          <p:cNvPr id="1038" name="Rectangle 13"/>
          <p:cNvSpPr>
            <a:spLocks noChangeArrowheads="1"/>
          </p:cNvSpPr>
          <p:nvPr/>
        </p:nvSpPr>
        <p:spPr bwMode="auto">
          <a:xfrm>
            <a:off x="792163" y="6307138"/>
            <a:ext cx="45418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defRPr/>
            </a:pPr>
            <a:r>
              <a:rPr lang="en-US" altLang="en-US" dirty="0">
                <a:solidFill>
                  <a:prstClr val="black"/>
                </a:solidFill>
              </a:rPr>
              <a:t>Lower Snake River Compensation Plan Office</a:t>
            </a:r>
          </a:p>
        </p:txBody>
      </p:sp>
      <p:pic>
        <p:nvPicPr>
          <p:cNvPr id="1039" name="Picture 2"/>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7478713" y="6362700"/>
            <a:ext cx="995362"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953"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Lst>
  <p:hf sldNum="0"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8514" y="-6531"/>
            <a:ext cx="8364486" cy="1470025"/>
          </a:xfrm>
        </p:spPr>
        <p:txBody>
          <a:bodyPr/>
          <a:lstStyle/>
          <a:p>
            <a:r>
              <a:rPr lang="en-US" sz="8000" dirty="0"/>
              <a:t>Welcome to LSRCP!</a:t>
            </a:r>
          </a:p>
        </p:txBody>
      </p:sp>
      <p:sp>
        <p:nvSpPr>
          <p:cNvPr id="3" name="Subtitle 2"/>
          <p:cNvSpPr>
            <a:spLocks noGrp="1"/>
          </p:cNvSpPr>
          <p:nvPr>
            <p:ph type="subTitle" idx="1"/>
          </p:nvPr>
        </p:nvSpPr>
        <p:spPr>
          <a:xfrm>
            <a:off x="1371600" y="4648200"/>
            <a:ext cx="6400800" cy="1295400"/>
          </a:xfrm>
        </p:spPr>
        <p:txBody>
          <a:bodyPr/>
          <a:lstStyle/>
          <a:p>
            <a:r>
              <a:rPr lang="en-US" dirty="0"/>
              <a:t>Annual Meeting</a:t>
            </a:r>
          </a:p>
          <a:p>
            <a:r>
              <a:rPr lang="en-US" dirty="0"/>
              <a:t>May 17-18</a:t>
            </a:r>
            <a:r>
              <a:rPr lang="en-US" baseline="30000" dirty="0"/>
              <a:t>th</a:t>
            </a:r>
            <a:r>
              <a:rPr lang="en-US" dirty="0"/>
              <a:t>, 2022</a:t>
            </a:r>
          </a:p>
        </p:txBody>
      </p:sp>
      <p:pic>
        <p:nvPicPr>
          <p:cNvPr id="5" name="Picture 4" descr="A picture containing outdoor, ground, sky, person&#10;&#10;Description automatically generated">
            <a:extLst>
              <a:ext uri="{FF2B5EF4-FFF2-40B4-BE49-F238E27FC236}">
                <a16:creationId xmlns:a16="http://schemas.microsoft.com/office/drawing/2014/main" id="{3D036585-CE0A-4941-8226-56B9D482973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332857" y="1276350"/>
            <a:ext cx="4495800" cy="3371850"/>
          </a:xfrm>
          <a:prstGeom prst="rect">
            <a:avLst/>
          </a:prstGeom>
        </p:spPr>
      </p:pic>
    </p:spTree>
    <p:extLst>
      <p:ext uri="{BB962C8B-B14F-4D97-AF65-F5344CB8AC3E}">
        <p14:creationId xmlns:p14="http://schemas.microsoft.com/office/powerpoint/2010/main" val="3480794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185116794"/>
              </p:ext>
            </p:extLst>
          </p:nvPr>
        </p:nvGraphicFramePr>
        <p:xfrm>
          <a:off x="609600" y="944563"/>
          <a:ext cx="8153400" cy="338328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2287088">
                  <a:extLst>
                    <a:ext uri="{9D8B030D-6E8A-4147-A177-3AD203B41FA5}">
                      <a16:colId xmlns:a16="http://schemas.microsoft.com/office/drawing/2014/main" val="20002"/>
                    </a:ext>
                  </a:extLst>
                </a:gridCol>
                <a:gridCol w="1980112">
                  <a:extLst>
                    <a:ext uri="{9D8B030D-6E8A-4147-A177-3AD203B41FA5}">
                      <a16:colId xmlns:a16="http://schemas.microsoft.com/office/drawing/2014/main" val="20003"/>
                    </a:ext>
                  </a:extLst>
                </a:gridCol>
              </a:tblGrid>
              <a:tr h="381000">
                <a:tc>
                  <a:txBody>
                    <a:bodyPr/>
                    <a:lstStyle/>
                    <a:p>
                      <a:pPr algn="l"/>
                      <a:r>
                        <a:rPr lang="en-US" sz="2400" dirty="0"/>
                        <a:t>Species</a:t>
                      </a:r>
                    </a:p>
                  </a:txBody>
                  <a:tcPr/>
                </a:tc>
                <a:tc>
                  <a:txBody>
                    <a:bodyPr/>
                    <a:lstStyle/>
                    <a:p>
                      <a:pPr algn="ctr"/>
                      <a:r>
                        <a:rPr lang="en-US" sz="2400" dirty="0"/>
                        <a:t>Project</a:t>
                      </a:r>
                      <a:r>
                        <a:rPr lang="en-US" sz="2400" baseline="0" dirty="0"/>
                        <a:t> Area Goals</a:t>
                      </a:r>
                      <a:endParaRPr lang="en-US" sz="2400" dirty="0"/>
                    </a:p>
                  </a:txBody>
                  <a:tcPr/>
                </a:tc>
                <a:tc>
                  <a:txBody>
                    <a:bodyPr/>
                    <a:lstStyle/>
                    <a:p>
                      <a:pPr algn="ctr"/>
                      <a:r>
                        <a:rPr lang="en-US" sz="2400" dirty="0"/>
                        <a:t>Harvest/Habitat</a:t>
                      </a:r>
                    </a:p>
                  </a:txBody>
                  <a:tcPr/>
                </a:tc>
                <a:tc>
                  <a:txBody>
                    <a:bodyPr/>
                    <a:lstStyle/>
                    <a:p>
                      <a:pPr algn="ctr"/>
                      <a:r>
                        <a:rPr lang="en-US" sz="2400" dirty="0"/>
                        <a:t>Total Production</a:t>
                      </a:r>
                    </a:p>
                  </a:txBody>
                  <a:tcPr/>
                </a:tc>
                <a:extLst>
                  <a:ext uri="{0D108BD9-81ED-4DB2-BD59-A6C34878D82A}">
                    <a16:rowId xmlns:a16="http://schemas.microsoft.com/office/drawing/2014/main" val="10000"/>
                  </a:ext>
                </a:extLst>
              </a:tr>
              <a:tr h="370840">
                <a:tc>
                  <a:txBody>
                    <a:bodyPr/>
                    <a:lstStyle/>
                    <a:p>
                      <a:r>
                        <a:rPr lang="en-US" sz="2400" dirty="0">
                          <a:solidFill>
                            <a:srgbClr val="00B050"/>
                          </a:solidFill>
                        </a:rPr>
                        <a:t>Fall Chinook </a:t>
                      </a:r>
                    </a:p>
                  </a:txBody>
                  <a:tcPr/>
                </a:tc>
                <a:tc>
                  <a:txBody>
                    <a:bodyPr/>
                    <a:lstStyle/>
                    <a:p>
                      <a:pPr algn="ctr"/>
                      <a:r>
                        <a:rPr lang="en-US" sz="2400" dirty="0">
                          <a:solidFill>
                            <a:srgbClr val="00B050"/>
                          </a:solidFill>
                        </a:rPr>
                        <a:t>18,300</a:t>
                      </a:r>
                    </a:p>
                  </a:txBody>
                  <a:tcPr/>
                </a:tc>
                <a:tc>
                  <a:txBody>
                    <a:bodyPr/>
                    <a:lstStyle/>
                    <a:p>
                      <a:pPr algn="ctr"/>
                      <a:r>
                        <a:rPr lang="en-US" sz="2400" dirty="0">
                          <a:solidFill>
                            <a:srgbClr val="00B050"/>
                          </a:solidFill>
                        </a:rPr>
                        <a:t>73,200</a:t>
                      </a:r>
                    </a:p>
                  </a:txBody>
                  <a:tcPr/>
                </a:tc>
                <a:tc>
                  <a:txBody>
                    <a:bodyPr/>
                    <a:lstStyle/>
                    <a:p>
                      <a:pPr algn="ctr"/>
                      <a:r>
                        <a:rPr lang="en-US" sz="2400" dirty="0">
                          <a:solidFill>
                            <a:srgbClr val="00B050"/>
                          </a:solidFill>
                        </a:rPr>
                        <a:t>91,500</a:t>
                      </a:r>
                    </a:p>
                  </a:txBody>
                  <a:tcPr/>
                </a:tc>
                <a:extLst>
                  <a:ext uri="{0D108BD9-81ED-4DB2-BD59-A6C34878D82A}">
                    <a16:rowId xmlns:a16="http://schemas.microsoft.com/office/drawing/2014/main" val="10001"/>
                  </a:ext>
                </a:extLst>
              </a:tr>
              <a:tr h="640080">
                <a:tc>
                  <a:txBody>
                    <a:bodyPr/>
                    <a:lstStyle/>
                    <a:p>
                      <a:r>
                        <a:rPr lang="en-US" sz="2400" dirty="0">
                          <a:solidFill>
                            <a:srgbClr val="3399FF"/>
                          </a:solidFill>
                        </a:rPr>
                        <a:t>Spring/Summer Chinook</a:t>
                      </a:r>
                    </a:p>
                  </a:txBody>
                  <a:tcPr/>
                </a:tc>
                <a:tc>
                  <a:txBody>
                    <a:bodyPr/>
                    <a:lstStyle/>
                    <a:p>
                      <a:pPr algn="ctr"/>
                      <a:r>
                        <a:rPr lang="en-US" sz="2400" dirty="0">
                          <a:solidFill>
                            <a:srgbClr val="3399FF"/>
                          </a:solidFill>
                        </a:rPr>
                        <a:t>58,700</a:t>
                      </a:r>
                    </a:p>
                  </a:txBody>
                  <a:tcPr/>
                </a:tc>
                <a:tc>
                  <a:txBody>
                    <a:bodyPr/>
                    <a:lstStyle/>
                    <a:p>
                      <a:pPr algn="ctr"/>
                      <a:r>
                        <a:rPr lang="en-US" sz="2400" dirty="0">
                          <a:solidFill>
                            <a:srgbClr val="3399FF"/>
                          </a:solidFill>
                        </a:rPr>
                        <a:t>234,800</a:t>
                      </a:r>
                    </a:p>
                  </a:txBody>
                  <a:tcPr/>
                </a:tc>
                <a:tc>
                  <a:txBody>
                    <a:bodyPr/>
                    <a:lstStyle/>
                    <a:p>
                      <a:pPr algn="ctr"/>
                      <a:r>
                        <a:rPr lang="en-US" sz="2400" dirty="0">
                          <a:solidFill>
                            <a:srgbClr val="3399FF"/>
                          </a:solidFill>
                        </a:rPr>
                        <a:t>293,500</a:t>
                      </a:r>
                    </a:p>
                  </a:txBody>
                  <a:tcPr/>
                </a:tc>
                <a:extLst>
                  <a:ext uri="{0D108BD9-81ED-4DB2-BD59-A6C34878D82A}">
                    <a16:rowId xmlns:a16="http://schemas.microsoft.com/office/drawing/2014/main" val="10002"/>
                  </a:ext>
                </a:extLst>
              </a:tr>
              <a:tr h="370840">
                <a:tc>
                  <a:txBody>
                    <a:bodyPr/>
                    <a:lstStyle/>
                    <a:p>
                      <a:r>
                        <a:rPr lang="en-US" sz="2400" dirty="0">
                          <a:solidFill>
                            <a:srgbClr val="FF0000"/>
                          </a:solidFill>
                        </a:rPr>
                        <a:t>Steelhead</a:t>
                      </a:r>
                    </a:p>
                  </a:txBody>
                  <a:tcPr/>
                </a:tc>
                <a:tc>
                  <a:txBody>
                    <a:bodyPr/>
                    <a:lstStyle/>
                    <a:p>
                      <a:pPr algn="ctr"/>
                      <a:r>
                        <a:rPr lang="en-US" sz="2400" dirty="0">
                          <a:solidFill>
                            <a:srgbClr val="FF0000"/>
                          </a:solidFill>
                        </a:rPr>
                        <a:t>55,100</a:t>
                      </a:r>
                    </a:p>
                  </a:txBody>
                  <a:tcPr/>
                </a:tc>
                <a:tc>
                  <a:txBody>
                    <a:bodyPr/>
                    <a:lstStyle/>
                    <a:p>
                      <a:pPr algn="ctr"/>
                      <a:r>
                        <a:rPr lang="en-US" sz="2400" dirty="0">
                          <a:solidFill>
                            <a:srgbClr val="FF0000"/>
                          </a:solidFill>
                        </a:rPr>
                        <a:t>110,200</a:t>
                      </a:r>
                    </a:p>
                  </a:txBody>
                  <a:tcPr/>
                </a:tc>
                <a:tc>
                  <a:txBody>
                    <a:bodyPr/>
                    <a:lstStyle/>
                    <a:p>
                      <a:pPr algn="ctr"/>
                      <a:r>
                        <a:rPr lang="en-US" sz="2400" dirty="0">
                          <a:solidFill>
                            <a:srgbClr val="FF0000"/>
                          </a:solidFill>
                        </a:rPr>
                        <a:t>165,300</a:t>
                      </a:r>
                    </a:p>
                  </a:txBody>
                  <a:tcPr/>
                </a:tc>
                <a:extLst>
                  <a:ext uri="{0D108BD9-81ED-4DB2-BD59-A6C34878D82A}">
                    <a16:rowId xmlns:a16="http://schemas.microsoft.com/office/drawing/2014/main" val="10003"/>
                  </a:ext>
                </a:extLst>
              </a:tr>
              <a:tr h="370840">
                <a:tc>
                  <a:txBody>
                    <a:bodyPr/>
                    <a:lstStyle/>
                    <a:p>
                      <a:r>
                        <a:rPr lang="en-US" sz="2400" dirty="0"/>
                        <a:t>Rainbow</a:t>
                      </a:r>
                      <a:r>
                        <a:rPr lang="en-US" sz="2400" baseline="0" dirty="0"/>
                        <a:t> Trout</a:t>
                      </a:r>
                      <a:endParaRPr lang="en-US" sz="2400" dirty="0"/>
                    </a:p>
                  </a:txBody>
                  <a:tcPr/>
                </a:tc>
                <a:tc gridSpan="3">
                  <a:txBody>
                    <a:bodyPr/>
                    <a:lstStyle/>
                    <a:p>
                      <a:r>
                        <a:rPr lang="en-US" sz="2400" dirty="0"/>
                        <a:t>86,000 pounds</a:t>
                      </a:r>
                      <a:r>
                        <a:rPr lang="en-US" sz="2400" baseline="0" dirty="0"/>
                        <a:t> stocked</a:t>
                      </a:r>
                      <a:endParaRPr lang="en-US" sz="2400"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4"/>
                  </a:ext>
                </a:extLst>
              </a:tr>
            </a:tbl>
          </a:graphicData>
        </a:graphic>
      </p:graphicFrame>
      <p:sp>
        <p:nvSpPr>
          <p:cNvPr id="8" name="TextBox 7"/>
          <p:cNvSpPr txBox="1"/>
          <p:nvPr/>
        </p:nvSpPr>
        <p:spPr>
          <a:xfrm>
            <a:off x="603738" y="4572000"/>
            <a:ext cx="8077200" cy="923330"/>
          </a:xfrm>
          <a:prstGeom prst="rect">
            <a:avLst/>
          </a:prstGeom>
          <a:noFill/>
        </p:spPr>
        <p:txBody>
          <a:bodyPr wrap="square" rtlCol="0">
            <a:spAutoFit/>
          </a:bodyPr>
          <a:lstStyle/>
          <a:p>
            <a:pPr marL="285750" indent="-285750">
              <a:buFont typeface="Arial" panose="020B0604020202020204" pitchFamily="34" charset="0"/>
              <a:buChar char="•"/>
            </a:pPr>
            <a:r>
              <a:rPr lang="en-US" dirty="0"/>
              <a:t>Project Area goals are primary focus.</a:t>
            </a:r>
          </a:p>
          <a:p>
            <a:pPr marL="285750" indent="-285750">
              <a:buFont typeface="Arial" panose="020B0604020202020204" pitchFamily="34" charset="0"/>
              <a:buChar char="•"/>
            </a:pPr>
            <a:r>
              <a:rPr lang="en-US" dirty="0"/>
              <a:t>Rainbow trout are to compensate losses of riverine smallmouth bass, channel catfish, and white sturgeon opportunities</a:t>
            </a:r>
          </a:p>
        </p:txBody>
      </p:sp>
    </p:spTree>
    <p:extLst>
      <p:ext uri="{BB962C8B-B14F-4D97-AF65-F5344CB8AC3E}">
        <p14:creationId xmlns:p14="http://schemas.microsoft.com/office/powerpoint/2010/main" val="3351311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D275AAB1-12E3-440D-8EA8-08DD25AC7AE7}"/>
              </a:ext>
            </a:extLst>
          </p:cNvPr>
          <p:cNvGraphicFramePr>
            <a:graphicFrameLocks noGrp="1"/>
          </p:cNvGraphicFramePr>
          <p:nvPr>
            <p:extLst>
              <p:ext uri="{D42A27DB-BD31-4B8C-83A1-F6EECF244321}">
                <p14:modId xmlns:p14="http://schemas.microsoft.com/office/powerpoint/2010/main" val="705531091"/>
              </p:ext>
            </p:extLst>
          </p:nvPr>
        </p:nvGraphicFramePr>
        <p:xfrm>
          <a:off x="1008185" y="926978"/>
          <a:ext cx="7049965" cy="2286000"/>
        </p:xfrm>
        <a:graphic>
          <a:graphicData uri="http://schemas.openxmlformats.org/drawingml/2006/table">
            <a:tbl>
              <a:tblPr firstRow="1" bandRow="1">
                <a:tableStyleId>{5C22544A-7EE6-4342-B048-85BDC9FD1C3A}</a:tableStyleId>
              </a:tblPr>
              <a:tblGrid>
                <a:gridCol w="2192215">
                  <a:extLst>
                    <a:ext uri="{9D8B030D-6E8A-4147-A177-3AD203B41FA5}">
                      <a16:colId xmlns:a16="http://schemas.microsoft.com/office/drawing/2014/main" val="1608358699"/>
                    </a:ext>
                  </a:extLst>
                </a:gridCol>
                <a:gridCol w="1619250">
                  <a:extLst>
                    <a:ext uri="{9D8B030D-6E8A-4147-A177-3AD203B41FA5}">
                      <a16:colId xmlns:a16="http://schemas.microsoft.com/office/drawing/2014/main" val="2165591963"/>
                    </a:ext>
                  </a:extLst>
                </a:gridCol>
                <a:gridCol w="1903535">
                  <a:extLst>
                    <a:ext uri="{9D8B030D-6E8A-4147-A177-3AD203B41FA5}">
                      <a16:colId xmlns:a16="http://schemas.microsoft.com/office/drawing/2014/main" val="275351709"/>
                    </a:ext>
                  </a:extLst>
                </a:gridCol>
                <a:gridCol w="1334965">
                  <a:extLst>
                    <a:ext uri="{9D8B030D-6E8A-4147-A177-3AD203B41FA5}">
                      <a16:colId xmlns:a16="http://schemas.microsoft.com/office/drawing/2014/main" val="3263390821"/>
                    </a:ext>
                  </a:extLst>
                </a:gridCol>
              </a:tblGrid>
              <a:tr h="370840">
                <a:tc>
                  <a:txBody>
                    <a:bodyPr/>
                    <a:lstStyle/>
                    <a:p>
                      <a:r>
                        <a:rPr lang="en-US" sz="2000" dirty="0"/>
                        <a:t>1975 Goals</a:t>
                      </a:r>
                    </a:p>
                  </a:txBody>
                  <a:tcPr/>
                </a:tc>
                <a:tc>
                  <a:txBody>
                    <a:bodyPr/>
                    <a:lstStyle/>
                    <a:p>
                      <a:r>
                        <a:rPr lang="en-US" sz="2000" dirty="0"/>
                        <a:t>Fall Chinook</a:t>
                      </a:r>
                    </a:p>
                  </a:txBody>
                  <a:tcPr/>
                </a:tc>
                <a:tc>
                  <a:txBody>
                    <a:bodyPr/>
                    <a:lstStyle/>
                    <a:p>
                      <a:r>
                        <a:rPr lang="en-US" sz="2000" dirty="0"/>
                        <a:t>Spring Chinook</a:t>
                      </a:r>
                    </a:p>
                  </a:txBody>
                  <a:tcPr/>
                </a:tc>
                <a:tc>
                  <a:txBody>
                    <a:bodyPr/>
                    <a:lstStyle/>
                    <a:p>
                      <a:r>
                        <a:rPr lang="en-US" sz="2000" dirty="0"/>
                        <a:t>Steelhead</a:t>
                      </a:r>
                    </a:p>
                  </a:txBody>
                  <a:tcPr/>
                </a:tc>
                <a:extLst>
                  <a:ext uri="{0D108BD9-81ED-4DB2-BD59-A6C34878D82A}">
                    <a16:rowId xmlns:a16="http://schemas.microsoft.com/office/drawing/2014/main" val="3258983231"/>
                  </a:ext>
                </a:extLst>
              </a:tr>
              <a:tr h="370840">
                <a:tc>
                  <a:txBody>
                    <a:bodyPr/>
                    <a:lstStyle/>
                    <a:p>
                      <a:r>
                        <a:rPr lang="en-US" sz="2000" dirty="0"/>
                        <a:t>Adults</a:t>
                      </a:r>
                    </a:p>
                  </a:txBody>
                  <a:tcPr/>
                </a:tc>
                <a:tc>
                  <a:txBody>
                    <a:bodyPr/>
                    <a:lstStyle/>
                    <a:p>
                      <a:r>
                        <a:rPr lang="en-US" sz="2000" dirty="0"/>
                        <a:t>18,300</a:t>
                      </a:r>
                    </a:p>
                  </a:txBody>
                  <a:tcPr/>
                </a:tc>
                <a:tc>
                  <a:txBody>
                    <a:bodyPr/>
                    <a:lstStyle/>
                    <a:p>
                      <a:r>
                        <a:rPr lang="en-US" sz="2000" dirty="0"/>
                        <a:t>58,700</a:t>
                      </a:r>
                    </a:p>
                  </a:txBody>
                  <a:tcPr/>
                </a:tc>
                <a:tc>
                  <a:txBody>
                    <a:bodyPr/>
                    <a:lstStyle/>
                    <a:p>
                      <a:r>
                        <a:rPr lang="en-US" sz="2000" dirty="0"/>
                        <a:t>55,100</a:t>
                      </a:r>
                    </a:p>
                  </a:txBody>
                  <a:tcPr/>
                </a:tc>
                <a:extLst>
                  <a:ext uri="{0D108BD9-81ED-4DB2-BD59-A6C34878D82A}">
                    <a16:rowId xmlns:a16="http://schemas.microsoft.com/office/drawing/2014/main" val="2387226641"/>
                  </a:ext>
                </a:extLst>
              </a:tr>
              <a:tr h="370840">
                <a:tc>
                  <a:txBody>
                    <a:bodyPr/>
                    <a:lstStyle/>
                    <a:p>
                      <a:r>
                        <a:rPr lang="en-US" sz="2000" dirty="0"/>
                        <a:t>SAR</a:t>
                      </a:r>
                    </a:p>
                  </a:txBody>
                  <a:tcPr/>
                </a:tc>
                <a:tc>
                  <a:txBody>
                    <a:bodyPr/>
                    <a:lstStyle/>
                    <a:p>
                      <a:r>
                        <a:rPr lang="en-US" sz="2000" dirty="0"/>
                        <a:t>0.20</a:t>
                      </a:r>
                    </a:p>
                  </a:txBody>
                  <a:tcPr/>
                </a:tc>
                <a:tc>
                  <a:txBody>
                    <a:bodyPr/>
                    <a:lstStyle/>
                    <a:p>
                      <a:r>
                        <a:rPr lang="en-US" sz="2000" dirty="0"/>
                        <a:t>0.87</a:t>
                      </a:r>
                    </a:p>
                  </a:txBody>
                  <a:tcPr/>
                </a:tc>
                <a:tc>
                  <a:txBody>
                    <a:bodyPr/>
                    <a:lstStyle/>
                    <a:p>
                      <a:r>
                        <a:rPr lang="en-US" sz="2000" dirty="0"/>
                        <a:t>0.50</a:t>
                      </a:r>
                    </a:p>
                  </a:txBody>
                  <a:tcPr/>
                </a:tc>
                <a:extLst>
                  <a:ext uri="{0D108BD9-81ED-4DB2-BD59-A6C34878D82A}">
                    <a16:rowId xmlns:a16="http://schemas.microsoft.com/office/drawing/2014/main" val="1026309111"/>
                  </a:ext>
                </a:extLst>
              </a:tr>
              <a:tr h="370840">
                <a:tc>
                  <a:txBody>
                    <a:bodyPr/>
                    <a:lstStyle/>
                    <a:p>
                      <a:r>
                        <a:rPr lang="en-US" sz="2000" dirty="0"/>
                        <a:t>Smolts</a:t>
                      </a:r>
                    </a:p>
                  </a:txBody>
                  <a:tcPr/>
                </a:tc>
                <a:tc>
                  <a:txBody>
                    <a:bodyPr/>
                    <a:lstStyle/>
                    <a:p>
                      <a:r>
                        <a:rPr lang="en-US" sz="2000" dirty="0"/>
                        <a:t>9,160,000</a:t>
                      </a:r>
                    </a:p>
                  </a:txBody>
                  <a:tcPr/>
                </a:tc>
                <a:tc>
                  <a:txBody>
                    <a:bodyPr/>
                    <a:lstStyle/>
                    <a:p>
                      <a:r>
                        <a:rPr lang="en-US" sz="2000" dirty="0"/>
                        <a:t>6,750,000</a:t>
                      </a:r>
                    </a:p>
                  </a:txBody>
                  <a:tcPr/>
                </a:tc>
                <a:tc>
                  <a:txBody>
                    <a:bodyPr/>
                    <a:lstStyle/>
                    <a:p>
                      <a:r>
                        <a:rPr lang="en-US" sz="2000" dirty="0"/>
                        <a:t>11,000,000</a:t>
                      </a:r>
                    </a:p>
                  </a:txBody>
                  <a:tcPr/>
                </a:tc>
                <a:extLst>
                  <a:ext uri="{0D108BD9-81ED-4DB2-BD59-A6C34878D82A}">
                    <a16:rowId xmlns:a16="http://schemas.microsoft.com/office/drawing/2014/main" val="3205661402"/>
                  </a:ext>
                </a:extLst>
              </a:tr>
              <a:tr h="370840">
                <a:tc>
                  <a:txBody>
                    <a:bodyPr/>
                    <a:lstStyle/>
                    <a:p>
                      <a:r>
                        <a:rPr lang="en-US" sz="2000" dirty="0"/>
                        <a:t>Fish/</a:t>
                      </a:r>
                      <a:r>
                        <a:rPr lang="en-US" sz="2000" dirty="0" err="1"/>
                        <a:t>lb</a:t>
                      </a:r>
                      <a:endParaRPr lang="en-US" sz="2000" dirty="0"/>
                    </a:p>
                  </a:txBody>
                  <a:tcPr/>
                </a:tc>
                <a:tc>
                  <a:txBody>
                    <a:bodyPr/>
                    <a:lstStyle/>
                    <a:p>
                      <a:r>
                        <a:rPr lang="en-US" sz="2000" dirty="0"/>
                        <a:t>90</a:t>
                      </a:r>
                    </a:p>
                  </a:txBody>
                  <a:tcPr/>
                </a:tc>
                <a:tc>
                  <a:txBody>
                    <a:bodyPr/>
                    <a:lstStyle/>
                    <a:p>
                      <a:r>
                        <a:rPr lang="en-US" sz="2000" dirty="0"/>
                        <a:t>15</a:t>
                      </a:r>
                    </a:p>
                  </a:txBody>
                  <a:tcPr/>
                </a:tc>
                <a:tc>
                  <a:txBody>
                    <a:bodyPr/>
                    <a:lstStyle/>
                    <a:p>
                      <a:r>
                        <a:rPr lang="en-US" sz="2000" dirty="0"/>
                        <a:t>8</a:t>
                      </a:r>
                    </a:p>
                  </a:txBody>
                  <a:tcPr/>
                </a:tc>
                <a:extLst>
                  <a:ext uri="{0D108BD9-81ED-4DB2-BD59-A6C34878D82A}">
                    <a16:rowId xmlns:a16="http://schemas.microsoft.com/office/drawing/2014/main" val="324725378"/>
                  </a:ext>
                </a:extLst>
              </a:tr>
            </a:tbl>
          </a:graphicData>
        </a:graphic>
      </p:graphicFrame>
      <p:graphicFrame>
        <p:nvGraphicFramePr>
          <p:cNvPr id="7" name="Table 6">
            <a:extLst>
              <a:ext uri="{FF2B5EF4-FFF2-40B4-BE49-F238E27FC236}">
                <a16:creationId xmlns:a16="http://schemas.microsoft.com/office/drawing/2014/main" id="{39A711D5-13B0-481E-96F3-728E35824366}"/>
              </a:ext>
            </a:extLst>
          </p:cNvPr>
          <p:cNvGraphicFramePr>
            <a:graphicFrameLocks noGrp="1"/>
          </p:cNvGraphicFramePr>
          <p:nvPr>
            <p:extLst>
              <p:ext uri="{D42A27DB-BD31-4B8C-83A1-F6EECF244321}">
                <p14:modId xmlns:p14="http://schemas.microsoft.com/office/powerpoint/2010/main" val="3745960386"/>
              </p:ext>
            </p:extLst>
          </p:nvPr>
        </p:nvGraphicFramePr>
        <p:xfrm>
          <a:off x="990600" y="3376246"/>
          <a:ext cx="7067550" cy="2377440"/>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1608358699"/>
                    </a:ext>
                  </a:extLst>
                </a:gridCol>
                <a:gridCol w="1619250">
                  <a:extLst>
                    <a:ext uri="{9D8B030D-6E8A-4147-A177-3AD203B41FA5}">
                      <a16:colId xmlns:a16="http://schemas.microsoft.com/office/drawing/2014/main" val="2165591963"/>
                    </a:ext>
                  </a:extLst>
                </a:gridCol>
                <a:gridCol w="1885950">
                  <a:extLst>
                    <a:ext uri="{9D8B030D-6E8A-4147-A177-3AD203B41FA5}">
                      <a16:colId xmlns:a16="http://schemas.microsoft.com/office/drawing/2014/main" val="275351709"/>
                    </a:ext>
                  </a:extLst>
                </a:gridCol>
                <a:gridCol w="1352550">
                  <a:extLst>
                    <a:ext uri="{9D8B030D-6E8A-4147-A177-3AD203B41FA5}">
                      <a16:colId xmlns:a16="http://schemas.microsoft.com/office/drawing/2014/main" val="3263390821"/>
                    </a:ext>
                  </a:extLst>
                </a:gridCol>
              </a:tblGrid>
              <a:tr h="370840">
                <a:tc>
                  <a:txBody>
                    <a:bodyPr/>
                    <a:lstStyle/>
                    <a:p>
                      <a:r>
                        <a:rPr lang="en-US" sz="2000" dirty="0"/>
                        <a:t>2021</a:t>
                      </a:r>
                    </a:p>
                  </a:txBody>
                  <a:tcPr>
                    <a:solidFill>
                      <a:schemeClr val="accent6">
                        <a:lumMod val="75000"/>
                      </a:schemeClr>
                    </a:solidFill>
                  </a:tcPr>
                </a:tc>
                <a:tc>
                  <a:txBody>
                    <a:bodyPr/>
                    <a:lstStyle/>
                    <a:p>
                      <a:r>
                        <a:rPr lang="en-US" sz="2000" dirty="0"/>
                        <a:t>Fall Chinook</a:t>
                      </a:r>
                    </a:p>
                  </a:txBody>
                  <a:tcPr>
                    <a:solidFill>
                      <a:schemeClr val="accent6">
                        <a:lumMod val="75000"/>
                      </a:schemeClr>
                    </a:solidFill>
                  </a:tcPr>
                </a:tc>
                <a:tc>
                  <a:txBody>
                    <a:bodyPr/>
                    <a:lstStyle/>
                    <a:p>
                      <a:r>
                        <a:rPr lang="en-US" sz="2000" dirty="0"/>
                        <a:t>Spring Chinook</a:t>
                      </a:r>
                    </a:p>
                  </a:txBody>
                  <a:tcPr>
                    <a:solidFill>
                      <a:schemeClr val="accent6">
                        <a:lumMod val="75000"/>
                      </a:schemeClr>
                    </a:solidFill>
                  </a:tcPr>
                </a:tc>
                <a:tc>
                  <a:txBody>
                    <a:bodyPr/>
                    <a:lstStyle/>
                    <a:p>
                      <a:r>
                        <a:rPr lang="en-US" sz="2000" dirty="0"/>
                        <a:t>Steelhead</a:t>
                      </a:r>
                    </a:p>
                  </a:txBody>
                  <a:tcPr>
                    <a:solidFill>
                      <a:schemeClr val="accent6">
                        <a:lumMod val="75000"/>
                      </a:schemeClr>
                    </a:solidFill>
                  </a:tcPr>
                </a:tc>
                <a:extLst>
                  <a:ext uri="{0D108BD9-81ED-4DB2-BD59-A6C34878D82A}">
                    <a16:rowId xmlns:a16="http://schemas.microsoft.com/office/drawing/2014/main" val="3258983231"/>
                  </a:ext>
                </a:extLst>
              </a:tr>
              <a:tr h="370840">
                <a:tc>
                  <a:txBody>
                    <a:bodyPr/>
                    <a:lstStyle/>
                    <a:p>
                      <a:r>
                        <a:rPr lang="en-US" sz="2000" dirty="0"/>
                        <a:t>Adults</a:t>
                      </a:r>
                    </a:p>
                  </a:txBody>
                  <a:tcPr/>
                </a:tc>
                <a:tc>
                  <a:txBody>
                    <a:bodyPr/>
                    <a:lstStyle/>
                    <a:p>
                      <a:r>
                        <a:rPr lang="en-US" sz="2000" dirty="0"/>
                        <a:t>18,300</a:t>
                      </a:r>
                    </a:p>
                  </a:txBody>
                  <a:tcPr/>
                </a:tc>
                <a:tc>
                  <a:txBody>
                    <a:bodyPr/>
                    <a:lstStyle/>
                    <a:p>
                      <a:r>
                        <a:rPr lang="en-US" sz="2000" dirty="0"/>
                        <a:t>58,700</a:t>
                      </a:r>
                    </a:p>
                  </a:txBody>
                  <a:tcPr/>
                </a:tc>
                <a:tc>
                  <a:txBody>
                    <a:bodyPr/>
                    <a:lstStyle/>
                    <a:p>
                      <a:r>
                        <a:rPr lang="en-US" sz="2000" dirty="0"/>
                        <a:t>55,100</a:t>
                      </a:r>
                    </a:p>
                  </a:txBody>
                  <a:tcPr/>
                </a:tc>
                <a:extLst>
                  <a:ext uri="{0D108BD9-81ED-4DB2-BD59-A6C34878D82A}">
                    <a16:rowId xmlns:a16="http://schemas.microsoft.com/office/drawing/2014/main" val="2387226641"/>
                  </a:ext>
                </a:extLst>
              </a:tr>
              <a:tr h="370840">
                <a:tc>
                  <a:txBody>
                    <a:bodyPr/>
                    <a:lstStyle/>
                    <a:p>
                      <a:r>
                        <a:rPr lang="en-US" sz="2000" dirty="0"/>
                        <a:t>SAR (2004-16’)</a:t>
                      </a:r>
                    </a:p>
                  </a:txBody>
                  <a:tcPr/>
                </a:tc>
                <a:tc>
                  <a:txBody>
                    <a:bodyPr/>
                    <a:lstStyle/>
                    <a:p>
                      <a:r>
                        <a:rPr lang="en-US" sz="2000" dirty="0"/>
                        <a:t>0.77</a:t>
                      </a:r>
                    </a:p>
                  </a:txBody>
                  <a:tcPr/>
                </a:tc>
                <a:tc>
                  <a:txBody>
                    <a:bodyPr/>
                    <a:lstStyle/>
                    <a:p>
                      <a:r>
                        <a:rPr lang="en-US" sz="2000" dirty="0"/>
                        <a:t>0.50</a:t>
                      </a:r>
                    </a:p>
                  </a:txBody>
                  <a:tcPr/>
                </a:tc>
                <a:tc>
                  <a:txBody>
                    <a:bodyPr/>
                    <a:lstStyle/>
                    <a:p>
                      <a:r>
                        <a:rPr lang="en-US" sz="2000" dirty="0"/>
                        <a:t>1.41</a:t>
                      </a:r>
                    </a:p>
                  </a:txBody>
                  <a:tcPr/>
                </a:tc>
                <a:extLst>
                  <a:ext uri="{0D108BD9-81ED-4DB2-BD59-A6C34878D82A}">
                    <a16:rowId xmlns:a16="http://schemas.microsoft.com/office/drawing/2014/main" val="1026309111"/>
                  </a:ext>
                </a:extLst>
              </a:tr>
              <a:tr h="370840">
                <a:tc>
                  <a:txBody>
                    <a:bodyPr/>
                    <a:lstStyle/>
                    <a:p>
                      <a:r>
                        <a:rPr lang="en-US" sz="2000" dirty="0"/>
                        <a:t>Performance</a:t>
                      </a:r>
                    </a:p>
                  </a:txBody>
                  <a:tcPr/>
                </a:tc>
                <a:tc>
                  <a:txBody>
                    <a:bodyPr/>
                    <a:lstStyle/>
                    <a:p>
                      <a:r>
                        <a:rPr lang="en-US" sz="2000" dirty="0"/>
                        <a:t>20,622</a:t>
                      </a:r>
                    </a:p>
                  </a:txBody>
                  <a:tcPr/>
                </a:tc>
                <a:tc>
                  <a:txBody>
                    <a:bodyPr/>
                    <a:lstStyle/>
                    <a:p>
                      <a:r>
                        <a:rPr lang="en-US" sz="2000" dirty="0"/>
                        <a:t>29,115</a:t>
                      </a:r>
                    </a:p>
                  </a:txBody>
                  <a:tcPr/>
                </a:tc>
                <a:tc>
                  <a:txBody>
                    <a:bodyPr/>
                    <a:lstStyle/>
                    <a:p>
                      <a:r>
                        <a:rPr lang="en-US" sz="2000" dirty="0"/>
                        <a:t>70,283</a:t>
                      </a:r>
                    </a:p>
                  </a:txBody>
                  <a:tcPr/>
                </a:tc>
                <a:extLst>
                  <a:ext uri="{0D108BD9-81ED-4DB2-BD59-A6C34878D82A}">
                    <a16:rowId xmlns:a16="http://schemas.microsoft.com/office/drawing/2014/main" val="3205661402"/>
                  </a:ext>
                </a:extLst>
              </a:tr>
              <a:tr h="370840">
                <a:tc>
                  <a:txBody>
                    <a:bodyPr/>
                    <a:lstStyle/>
                    <a:p>
                      <a:r>
                        <a:rPr lang="en-US" sz="2000" dirty="0"/>
                        <a:t>Smolts</a:t>
                      </a:r>
                    </a:p>
                  </a:txBody>
                  <a:tcPr/>
                </a:tc>
                <a:tc>
                  <a:txBody>
                    <a:bodyPr/>
                    <a:lstStyle/>
                    <a:p>
                      <a:r>
                        <a:rPr lang="en-US" sz="2000" dirty="0"/>
                        <a:t>3,050,000</a:t>
                      </a:r>
                    </a:p>
                  </a:txBody>
                  <a:tcPr/>
                </a:tc>
                <a:tc>
                  <a:txBody>
                    <a:bodyPr/>
                    <a:lstStyle/>
                    <a:p>
                      <a:r>
                        <a:rPr lang="en-US" sz="2000" dirty="0"/>
                        <a:t>10,500,000</a:t>
                      </a:r>
                    </a:p>
                  </a:txBody>
                  <a:tcPr/>
                </a:tc>
                <a:tc>
                  <a:txBody>
                    <a:bodyPr/>
                    <a:lstStyle/>
                    <a:p>
                      <a:r>
                        <a:rPr lang="en-US" sz="2000" dirty="0"/>
                        <a:t>5,500,000</a:t>
                      </a:r>
                    </a:p>
                  </a:txBody>
                  <a:tcPr/>
                </a:tc>
                <a:extLst>
                  <a:ext uri="{0D108BD9-81ED-4DB2-BD59-A6C34878D82A}">
                    <a16:rowId xmlns:a16="http://schemas.microsoft.com/office/drawing/2014/main" val="324725378"/>
                  </a:ext>
                </a:extLst>
              </a:tr>
              <a:tr h="370840">
                <a:tc>
                  <a:txBody>
                    <a:bodyPr/>
                    <a:lstStyle/>
                    <a:p>
                      <a:r>
                        <a:rPr lang="en-US" sz="2000" dirty="0"/>
                        <a:t>Fish/</a:t>
                      </a:r>
                      <a:r>
                        <a:rPr lang="en-US" sz="2000" dirty="0" err="1"/>
                        <a:t>lb</a:t>
                      </a:r>
                      <a:endParaRPr lang="en-US" sz="2000" dirty="0"/>
                    </a:p>
                  </a:txBody>
                  <a:tcPr/>
                </a:tc>
                <a:tc>
                  <a:txBody>
                    <a:bodyPr/>
                    <a:lstStyle/>
                    <a:p>
                      <a:r>
                        <a:rPr lang="en-US" sz="2000" dirty="0"/>
                        <a:t>25</a:t>
                      </a:r>
                    </a:p>
                  </a:txBody>
                  <a:tcPr/>
                </a:tc>
                <a:tc>
                  <a:txBody>
                    <a:bodyPr/>
                    <a:lstStyle/>
                    <a:p>
                      <a:r>
                        <a:rPr lang="en-US" sz="2000" dirty="0"/>
                        <a:t>19</a:t>
                      </a:r>
                    </a:p>
                  </a:txBody>
                  <a:tcPr/>
                </a:tc>
                <a:tc>
                  <a:txBody>
                    <a:bodyPr/>
                    <a:lstStyle/>
                    <a:p>
                      <a:r>
                        <a:rPr lang="en-US" sz="2000" dirty="0"/>
                        <a:t>4.6</a:t>
                      </a:r>
                    </a:p>
                  </a:txBody>
                  <a:tcPr/>
                </a:tc>
                <a:extLst>
                  <a:ext uri="{0D108BD9-81ED-4DB2-BD59-A6C34878D82A}">
                    <a16:rowId xmlns:a16="http://schemas.microsoft.com/office/drawing/2014/main" val="386818979"/>
                  </a:ext>
                </a:extLst>
              </a:tr>
            </a:tbl>
          </a:graphicData>
        </a:graphic>
      </p:graphicFrame>
      <p:sp>
        <p:nvSpPr>
          <p:cNvPr id="8" name="Title 1">
            <a:extLst>
              <a:ext uri="{FF2B5EF4-FFF2-40B4-BE49-F238E27FC236}">
                <a16:creationId xmlns:a16="http://schemas.microsoft.com/office/drawing/2014/main" id="{74009EF8-0CED-4615-8A96-3F77C32B9681}"/>
              </a:ext>
            </a:extLst>
          </p:cNvPr>
          <p:cNvSpPr>
            <a:spLocks noGrp="1"/>
          </p:cNvSpPr>
          <p:nvPr>
            <p:ph type="title"/>
          </p:nvPr>
        </p:nvSpPr>
        <p:spPr>
          <a:xfrm>
            <a:off x="457200" y="152400"/>
            <a:ext cx="8229600" cy="792163"/>
          </a:xfrm>
        </p:spPr>
        <p:txBody>
          <a:bodyPr/>
          <a:lstStyle/>
          <a:p>
            <a:r>
              <a:rPr lang="en-US" dirty="0"/>
              <a:t>Implementation</a:t>
            </a:r>
          </a:p>
        </p:txBody>
      </p:sp>
    </p:spTree>
    <p:extLst>
      <p:ext uri="{BB962C8B-B14F-4D97-AF65-F5344CB8AC3E}">
        <p14:creationId xmlns:p14="http://schemas.microsoft.com/office/powerpoint/2010/main" val="2952913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04841-99FA-4CFC-A90D-C5242DB4BD4B}"/>
              </a:ext>
            </a:extLst>
          </p:cNvPr>
          <p:cNvSpPr>
            <a:spLocks noGrp="1"/>
          </p:cNvSpPr>
          <p:nvPr>
            <p:ph type="title"/>
          </p:nvPr>
        </p:nvSpPr>
        <p:spPr/>
        <p:txBody>
          <a:bodyPr/>
          <a:lstStyle/>
          <a:p>
            <a:r>
              <a:rPr lang="en-US" dirty="0"/>
              <a:t>In Place/In-Kind</a:t>
            </a:r>
          </a:p>
        </p:txBody>
      </p:sp>
      <p:pic>
        <p:nvPicPr>
          <p:cNvPr id="5" name="Picture 4">
            <a:extLst>
              <a:ext uri="{FF2B5EF4-FFF2-40B4-BE49-F238E27FC236}">
                <a16:creationId xmlns:a16="http://schemas.microsoft.com/office/drawing/2014/main" id="{96AADE28-6FBB-4123-90F0-09D9FC4DF8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0930" y="-1066800"/>
            <a:ext cx="4663610" cy="8911016"/>
          </a:xfrm>
          <a:prstGeom prst="rect">
            <a:avLst/>
          </a:prstGeom>
          <a:scene3d>
            <a:camera prst="orthographicFront">
              <a:rot lat="0" lon="0" rev="16200000"/>
            </a:camera>
            <a:lightRig rig="threePt" dir="t"/>
          </a:scene3d>
        </p:spPr>
      </p:pic>
    </p:spTree>
    <p:extLst>
      <p:ext uri="{BB962C8B-B14F-4D97-AF65-F5344CB8AC3E}">
        <p14:creationId xmlns:p14="http://schemas.microsoft.com/office/powerpoint/2010/main" val="3332924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04841-99FA-4CFC-A90D-C5242DB4BD4B}"/>
              </a:ext>
            </a:extLst>
          </p:cNvPr>
          <p:cNvSpPr>
            <a:spLocks noGrp="1"/>
          </p:cNvSpPr>
          <p:nvPr>
            <p:ph type="title"/>
          </p:nvPr>
        </p:nvSpPr>
        <p:spPr/>
        <p:txBody>
          <a:bodyPr/>
          <a:lstStyle/>
          <a:p>
            <a:r>
              <a:rPr lang="en-US" dirty="0"/>
              <a:t>FCS Goals</a:t>
            </a:r>
          </a:p>
        </p:txBody>
      </p:sp>
      <p:graphicFrame>
        <p:nvGraphicFramePr>
          <p:cNvPr id="4" name="Table 3">
            <a:extLst>
              <a:ext uri="{FF2B5EF4-FFF2-40B4-BE49-F238E27FC236}">
                <a16:creationId xmlns:a16="http://schemas.microsoft.com/office/drawing/2014/main" id="{F00E8B8D-2FBF-40D6-AE21-4F90B6BABBA9}"/>
              </a:ext>
            </a:extLst>
          </p:cNvPr>
          <p:cNvGraphicFramePr>
            <a:graphicFrameLocks noGrp="1"/>
          </p:cNvGraphicFramePr>
          <p:nvPr>
            <p:extLst>
              <p:ext uri="{D42A27DB-BD31-4B8C-83A1-F6EECF244321}">
                <p14:modId xmlns:p14="http://schemas.microsoft.com/office/powerpoint/2010/main" val="4198944233"/>
              </p:ext>
            </p:extLst>
          </p:nvPr>
        </p:nvGraphicFramePr>
        <p:xfrm>
          <a:off x="990600" y="1828800"/>
          <a:ext cx="7391400" cy="2501490"/>
        </p:xfrm>
        <a:graphic>
          <a:graphicData uri="http://schemas.openxmlformats.org/drawingml/2006/table">
            <a:tbl>
              <a:tblPr firstRow="1" firstCol="1" bandRow="1"/>
              <a:tblGrid>
                <a:gridCol w="3200400">
                  <a:extLst>
                    <a:ext uri="{9D8B030D-6E8A-4147-A177-3AD203B41FA5}">
                      <a16:colId xmlns:a16="http://schemas.microsoft.com/office/drawing/2014/main" val="3706772320"/>
                    </a:ext>
                  </a:extLst>
                </a:gridCol>
                <a:gridCol w="2796526">
                  <a:extLst>
                    <a:ext uri="{9D8B030D-6E8A-4147-A177-3AD203B41FA5}">
                      <a16:colId xmlns:a16="http://schemas.microsoft.com/office/drawing/2014/main" val="3891995620"/>
                    </a:ext>
                  </a:extLst>
                </a:gridCol>
                <a:gridCol w="1394474">
                  <a:extLst>
                    <a:ext uri="{9D8B030D-6E8A-4147-A177-3AD203B41FA5}">
                      <a16:colId xmlns:a16="http://schemas.microsoft.com/office/drawing/2014/main" val="1057988008"/>
                    </a:ext>
                  </a:extLst>
                </a:gridCol>
              </a:tblGrid>
              <a:tr h="1701439">
                <a:tc>
                  <a:txBody>
                    <a:bodyPr/>
                    <a:lstStyle/>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Basin/Area</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Fall Chinook Salmon</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Project Area Goal</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0266222"/>
                  </a:ext>
                </a:extLst>
              </a:tr>
              <a:tr h="800051">
                <a:tc>
                  <a:txBody>
                    <a:bodyPr/>
                    <a:lstStyle/>
                    <a:p>
                      <a:pPr marL="0" marR="0">
                        <a:spcBef>
                          <a:spcPts val="0"/>
                        </a:spcBef>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Lyons Ferry/FCAP (Snake River)</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Snake River Fall</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18,300</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2961935"/>
                  </a:ext>
                </a:extLst>
              </a:tr>
            </a:tbl>
          </a:graphicData>
        </a:graphic>
      </p:graphicFrame>
    </p:spTree>
    <p:extLst>
      <p:ext uri="{BB962C8B-B14F-4D97-AF65-F5344CB8AC3E}">
        <p14:creationId xmlns:p14="http://schemas.microsoft.com/office/powerpoint/2010/main" val="210881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04841-99FA-4CFC-A90D-C5242DB4BD4B}"/>
              </a:ext>
            </a:extLst>
          </p:cNvPr>
          <p:cNvSpPr>
            <a:spLocks noGrp="1"/>
          </p:cNvSpPr>
          <p:nvPr>
            <p:ph type="title"/>
          </p:nvPr>
        </p:nvSpPr>
        <p:spPr/>
        <p:txBody>
          <a:bodyPr/>
          <a:lstStyle/>
          <a:p>
            <a:r>
              <a:rPr lang="en-US" dirty="0"/>
              <a:t>SCS Goals</a:t>
            </a:r>
          </a:p>
        </p:txBody>
      </p:sp>
      <p:graphicFrame>
        <p:nvGraphicFramePr>
          <p:cNvPr id="5" name="Table 4">
            <a:extLst>
              <a:ext uri="{FF2B5EF4-FFF2-40B4-BE49-F238E27FC236}">
                <a16:creationId xmlns:a16="http://schemas.microsoft.com/office/drawing/2014/main" id="{C71D9242-1606-405E-97C2-CA811D1F0F03}"/>
              </a:ext>
            </a:extLst>
          </p:cNvPr>
          <p:cNvGraphicFramePr>
            <a:graphicFrameLocks noGrp="1"/>
          </p:cNvGraphicFramePr>
          <p:nvPr>
            <p:extLst>
              <p:ext uri="{D42A27DB-BD31-4B8C-83A1-F6EECF244321}">
                <p14:modId xmlns:p14="http://schemas.microsoft.com/office/powerpoint/2010/main" val="3359221013"/>
              </p:ext>
            </p:extLst>
          </p:nvPr>
        </p:nvGraphicFramePr>
        <p:xfrm>
          <a:off x="775361" y="956286"/>
          <a:ext cx="7940747" cy="4876800"/>
        </p:xfrm>
        <a:graphic>
          <a:graphicData uri="http://schemas.openxmlformats.org/drawingml/2006/table">
            <a:tbl>
              <a:tblPr firstRow="1" firstCol="1" bandRow="1"/>
              <a:tblGrid>
                <a:gridCol w="4760155">
                  <a:extLst>
                    <a:ext uri="{9D8B030D-6E8A-4147-A177-3AD203B41FA5}">
                      <a16:colId xmlns:a16="http://schemas.microsoft.com/office/drawing/2014/main" val="547541165"/>
                    </a:ext>
                  </a:extLst>
                </a:gridCol>
                <a:gridCol w="1474738">
                  <a:extLst>
                    <a:ext uri="{9D8B030D-6E8A-4147-A177-3AD203B41FA5}">
                      <a16:colId xmlns:a16="http://schemas.microsoft.com/office/drawing/2014/main" val="459368633"/>
                    </a:ext>
                  </a:extLst>
                </a:gridCol>
                <a:gridCol w="1705854">
                  <a:extLst>
                    <a:ext uri="{9D8B030D-6E8A-4147-A177-3AD203B41FA5}">
                      <a16:colId xmlns:a16="http://schemas.microsoft.com/office/drawing/2014/main" val="1794201173"/>
                    </a:ext>
                  </a:extLst>
                </a:gridCol>
              </a:tblGrid>
              <a:tr h="803732">
                <a:tc>
                  <a:txBody>
                    <a:bodyPr/>
                    <a:lstStyle/>
                    <a:p>
                      <a:pPr marL="0" marR="0">
                        <a:spcBef>
                          <a:spcPts val="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Basin/Area</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Spring-Summer Chinook</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Distribution of Project Area Goal</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0672212"/>
                  </a:ext>
                </a:extLst>
              </a:tr>
              <a:tr h="267911">
                <a:tc>
                  <a:txBody>
                    <a:bodyPr/>
                    <a:lstStyle/>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Salmon (Idaho, Sawtooth Hatchery)</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Summer</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19,445</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34240561"/>
                  </a:ext>
                </a:extLst>
              </a:tr>
              <a:tr h="267911">
                <a:tc>
                  <a:txBody>
                    <a:bodyPr/>
                    <a:lstStyle/>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Salmon (Idaho, McCall Fish Hatchery)</a:t>
                      </a:r>
                    </a:p>
                  </a:txBody>
                  <a:tcPr marL="68580" marR="68580" marT="0" marB="0" anchor="ctr">
                    <a:lnL>
                      <a:noFill/>
                    </a:lnL>
                    <a:lnR>
                      <a:noFill/>
                    </a:lnR>
                    <a:lnT>
                      <a:noFill/>
                    </a:lnT>
                    <a:lnB>
                      <a:noFill/>
                    </a:lnB>
                  </a:tcPr>
                </a:tc>
                <a:tc>
                  <a:txBody>
                    <a:bodyPr/>
                    <a:lstStyle/>
                    <a:p>
                      <a:pPr marL="0" marR="0" algn="ctr">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Summer</a:t>
                      </a:r>
                    </a:p>
                  </a:txBody>
                  <a:tcPr marL="68580" marR="68580" marT="0" marB="0" anchor="ctr">
                    <a:lnL>
                      <a:noFill/>
                    </a:lnL>
                    <a:lnR>
                      <a:noFill/>
                    </a:lnR>
                    <a:lnT>
                      <a:noFill/>
                    </a:lnT>
                    <a:lnB>
                      <a:noFill/>
                    </a:lnB>
                  </a:tcPr>
                </a:tc>
                <a:tc>
                  <a:txBody>
                    <a:bodyPr/>
                    <a:lstStyle/>
                    <a:p>
                      <a:pPr marL="0" marR="0" algn="ctr">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8,000</a:t>
                      </a:r>
                    </a:p>
                  </a:txBody>
                  <a:tcPr marL="68580" marR="68580" marT="0" marB="0" anchor="ctr">
                    <a:lnL>
                      <a:noFill/>
                    </a:lnL>
                    <a:lnR>
                      <a:noFill/>
                    </a:lnR>
                    <a:lnT>
                      <a:noFill/>
                    </a:lnT>
                    <a:lnB>
                      <a:noFill/>
                    </a:lnB>
                  </a:tcPr>
                </a:tc>
                <a:extLst>
                  <a:ext uri="{0D108BD9-81ED-4DB2-BD59-A6C34878D82A}">
                    <a16:rowId xmlns:a16="http://schemas.microsoft.com/office/drawing/2014/main" val="3216651990"/>
                  </a:ext>
                </a:extLst>
              </a:tr>
              <a:tr h="267911">
                <a:tc>
                  <a:txBody>
                    <a:bodyPr/>
                    <a:lstStyle/>
                    <a:p>
                      <a:pPr marL="0" marR="0">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Clearwater (Idaho, Clearwater Hatchery)</a:t>
                      </a:r>
                    </a:p>
                  </a:txBody>
                  <a:tcPr marL="68580" marR="68580" marT="0" marB="0" anchor="ctr">
                    <a:lnL>
                      <a:noFill/>
                    </a:lnL>
                    <a:lnR>
                      <a:noFill/>
                    </a:lnR>
                    <a:lnT>
                      <a:noFill/>
                    </a:lnT>
                    <a:lnB>
                      <a:noFill/>
                    </a:lnB>
                  </a:tcPr>
                </a:tc>
                <a:tc>
                  <a:txBody>
                    <a:bodyPr/>
                    <a:lstStyle/>
                    <a:p>
                      <a:pPr marL="0" marR="0" algn="ctr">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Spring</a:t>
                      </a:r>
                    </a:p>
                  </a:txBody>
                  <a:tcPr marL="68580" marR="68580" marT="0" marB="0" anchor="ctr">
                    <a:lnL>
                      <a:noFill/>
                    </a:lnL>
                    <a:lnR>
                      <a:noFill/>
                    </a:lnR>
                    <a:lnT>
                      <a:noFill/>
                    </a:lnT>
                    <a:lnB>
                      <a:noFill/>
                    </a:lnB>
                  </a:tcPr>
                </a:tc>
                <a:tc>
                  <a:txBody>
                    <a:bodyPr/>
                    <a:lstStyle/>
                    <a:p>
                      <a:pPr marL="0" marR="0" algn="ctr">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11,900</a:t>
                      </a:r>
                    </a:p>
                  </a:txBody>
                  <a:tcPr marL="68580" marR="68580" marT="0" marB="0" anchor="ctr">
                    <a:lnL>
                      <a:noFill/>
                    </a:lnL>
                    <a:lnR>
                      <a:noFill/>
                    </a:lnR>
                    <a:lnT>
                      <a:noFill/>
                    </a:lnT>
                    <a:lnB>
                      <a:noFill/>
                    </a:lnB>
                  </a:tcPr>
                </a:tc>
                <a:extLst>
                  <a:ext uri="{0D108BD9-81ED-4DB2-BD59-A6C34878D82A}">
                    <a16:rowId xmlns:a16="http://schemas.microsoft.com/office/drawing/2014/main" val="3831454346"/>
                  </a:ext>
                </a:extLst>
              </a:tr>
              <a:tr h="267911">
                <a:tc>
                  <a:txBody>
                    <a:bodyPr/>
                    <a:lstStyle/>
                    <a:p>
                      <a:pPr marL="0" marR="0">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Lochsa River (Idaho, Clearwater Hatchery) </a:t>
                      </a:r>
                    </a:p>
                  </a:txBody>
                  <a:tcPr marL="68580" marR="68580" marT="0" marB="0" anchor="ctr">
                    <a:lnL>
                      <a:noFill/>
                    </a:lnL>
                    <a:lnR>
                      <a:noFill/>
                    </a:lnR>
                    <a:lnT>
                      <a:noFill/>
                    </a:lnT>
                    <a:lnB>
                      <a:noFill/>
                    </a:lnB>
                  </a:tcPr>
                </a:tc>
                <a:tc>
                  <a:txBody>
                    <a:bodyPr/>
                    <a:lstStyle/>
                    <a:p>
                      <a:pPr marL="0" marR="0" algn="ctr">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Summer</a:t>
                      </a:r>
                    </a:p>
                  </a:txBody>
                  <a:tcPr marL="68580" marR="68580" marT="0" marB="0" anchor="ctr">
                    <a:lnL>
                      <a:noFill/>
                    </a:lnL>
                    <a:lnR>
                      <a:noFill/>
                    </a:lnR>
                    <a:lnT>
                      <a:noFill/>
                    </a:lnT>
                    <a:lnB>
                      <a:noFill/>
                    </a:lnB>
                  </a:tcPr>
                </a:tc>
                <a:tc>
                  <a:txBody>
                    <a:bodyPr/>
                    <a:lstStyle/>
                    <a:p>
                      <a:pPr marL="0" marR="0" algn="ctr">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TBD</a:t>
                      </a:r>
                    </a:p>
                  </a:txBody>
                  <a:tcPr marL="68580" marR="68580" marT="0" marB="0" anchor="ctr">
                    <a:lnL>
                      <a:noFill/>
                    </a:lnL>
                    <a:lnR>
                      <a:noFill/>
                    </a:lnR>
                    <a:lnT>
                      <a:noFill/>
                    </a:lnT>
                    <a:lnB>
                      <a:noFill/>
                    </a:lnB>
                  </a:tcPr>
                </a:tc>
                <a:extLst>
                  <a:ext uri="{0D108BD9-81ED-4DB2-BD59-A6C34878D82A}">
                    <a16:rowId xmlns:a16="http://schemas.microsoft.com/office/drawing/2014/main" val="3593319960"/>
                  </a:ext>
                </a:extLst>
              </a:tr>
              <a:tr h="267911">
                <a:tc>
                  <a:txBody>
                    <a:bodyPr/>
                    <a:lstStyle/>
                    <a:p>
                      <a:pPr marL="0" marR="0">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Clearwater (Idaho, Dworshak)</a:t>
                      </a:r>
                    </a:p>
                  </a:txBody>
                  <a:tcPr marL="68580" marR="68580" marT="0" marB="0" anchor="ctr">
                    <a:lnL>
                      <a:noFill/>
                    </a:lnL>
                    <a:lnR>
                      <a:noFill/>
                    </a:lnR>
                    <a:lnT>
                      <a:noFill/>
                    </a:lnT>
                    <a:lnB>
                      <a:noFill/>
                    </a:lnB>
                  </a:tcPr>
                </a:tc>
                <a:tc>
                  <a:txBody>
                    <a:bodyPr/>
                    <a:lstStyle/>
                    <a:p>
                      <a:pPr marL="0" marR="0" algn="ctr">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Spring</a:t>
                      </a:r>
                    </a:p>
                  </a:txBody>
                  <a:tcPr marL="68580" marR="68580" marT="0" marB="0" anchor="ctr">
                    <a:lnL>
                      <a:noFill/>
                    </a:lnL>
                    <a:lnR>
                      <a:noFill/>
                    </a:lnR>
                    <a:lnT>
                      <a:noFill/>
                    </a:lnT>
                    <a:lnB>
                      <a:noFill/>
                    </a:lnB>
                  </a:tcPr>
                </a:tc>
                <a:tc>
                  <a:txBody>
                    <a:bodyPr/>
                    <a:lstStyle/>
                    <a:p>
                      <a:pPr marL="0" marR="0" algn="ctr">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9,135</a:t>
                      </a:r>
                    </a:p>
                  </a:txBody>
                  <a:tcPr marL="68580" marR="68580" marT="0" marB="0" anchor="ctr">
                    <a:lnL>
                      <a:noFill/>
                    </a:lnL>
                    <a:lnR>
                      <a:noFill/>
                    </a:lnR>
                    <a:lnT>
                      <a:noFill/>
                    </a:lnT>
                    <a:lnB>
                      <a:noFill/>
                    </a:lnB>
                  </a:tcPr>
                </a:tc>
                <a:extLst>
                  <a:ext uri="{0D108BD9-81ED-4DB2-BD59-A6C34878D82A}">
                    <a16:rowId xmlns:a16="http://schemas.microsoft.com/office/drawing/2014/main" val="575588615"/>
                  </a:ext>
                </a:extLst>
              </a:tr>
              <a:tr h="267911">
                <a:tc>
                  <a:txBody>
                    <a:bodyPr/>
                    <a:lstStyle/>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SE Washington - Tucannon</a:t>
                      </a:r>
                    </a:p>
                  </a:txBody>
                  <a:tcPr marL="68580" marR="68580" marT="0" marB="0" anchor="ctr">
                    <a:lnL>
                      <a:noFill/>
                    </a:lnL>
                    <a:lnR>
                      <a:noFill/>
                    </a:lnR>
                    <a:lnT>
                      <a:noFill/>
                    </a:lnT>
                    <a:lnB>
                      <a:noFill/>
                    </a:lnB>
                  </a:tcPr>
                </a:tc>
                <a:tc>
                  <a:txBody>
                    <a:bodyPr/>
                    <a:lstStyle/>
                    <a:p>
                      <a:pPr marL="0" marR="0" algn="ctr">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Spring</a:t>
                      </a:r>
                    </a:p>
                  </a:txBody>
                  <a:tcPr marL="68580" marR="68580" marT="0" marB="0" anchor="ctr">
                    <a:lnL>
                      <a:noFill/>
                    </a:lnL>
                    <a:lnR>
                      <a:noFill/>
                    </a:lnR>
                    <a:lnT>
                      <a:noFill/>
                    </a:lnT>
                    <a:lnB>
                      <a:noFill/>
                    </a:lnB>
                  </a:tcPr>
                </a:tc>
                <a:tc>
                  <a:txBody>
                    <a:bodyPr/>
                    <a:lstStyle/>
                    <a:p>
                      <a:pPr marL="0" marR="0" algn="ctr">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652</a:t>
                      </a:r>
                    </a:p>
                  </a:txBody>
                  <a:tcPr marL="68580" marR="68580" marT="0" marB="0" anchor="ctr">
                    <a:lnL>
                      <a:noFill/>
                    </a:lnL>
                    <a:lnR>
                      <a:noFill/>
                    </a:lnR>
                    <a:lnT>
                      <a:noFill/>
                    </a:lnT>
                    <a:lnB>
                      <a:noFill/>
                    </a:lnB>
                  </a:tcPr>
                </a:tc>
                <a:extLst>
                  <a:ext uri="{0D108BD9-81ED-4DB2-BD59-A6C34878D82A}">
                    <a16:rowId xmlns:a16="http://schemas.microsoft.com/office/drawing/2014/main" val="4125687134"/>
                  </a:ext>
                </a:extLst>
              </a:tr>
              <a:tr h="267911">
                <a:tc>
                  <a:txBody>
                    <a:bodyPr/>
                    <a:lstStyle/>
                    <a:p>
                      <a:pPr marL="0" marR="0">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SW Washington - Touchet</a:t>
                      </a:r>
                    </a:p>
                  </a:txBody>
                  <a:tcPr marL="68580" marR="68580" marT="0" marB="0" anchor="ctr">
                    <a:lnL>
                      <a:noFill/>
                    </a:lnL>
                    <a:lnR>
                      <a:noFill/>
                    </a:lnR>
                    <a:lnT>
                      <a:noFill/>
                    </a:lnT>
                    <a:lnB>
                      <a:noFill/>
                    </a:lnB>
                  </a:tcPr>
                </a:tc>
                <a:tc>
                  <a:txBody>
                    <a:bodyPr/>
                    <a:lstStyle/>
                    <a:p>
                      <a:pPr marL="0" marR="0" algn="ctr">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Spring</a:t>
                      </a:r>
                    </a:p>
                  </a:txBody>
                  <a:tcPr marL="68580" marR="68580" marT="0" marB="0" anchor="ctr">
                    <a:lnL>
                      <a:noFill/>
                    </a:lnL>
                    <a:lnR>
                      <a:noFill/>
                    </a:lnR>
                    <a:lnT>
                      <a:noFill/>
                    </a:lnT>
                    <a:lnB>
                      <a:noFill/>
                    </a:lnB>
                  </a:tcPr>
                </a:tc>
                <a:tc>
                  <a:txBody>
                    <a:bodyPr/>
                    <a:lstStyle/>
                    <a:p>
                      <a:pPr marL="0" marR="0" algn="ctr">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500</a:t>
                      </a:r>
                    </a:p>
                  </a:txBody>
                  <a:tcPr marL="68580" marR="68580" marT="0" marB="0" anchor="ctr">
                    <a:lnL>
                      <a:noFill/>
                    </a:lnL>
                    <a:lnR>
                      <a:noFill/>
                    </a:lnR>
                    <a:lnT>
                      <a:noFill/>
                    </a:lnT>
                    <a:lnB>
                      <a:noFill/>
                    </a:lnB>
                  </a:tcPr>
                </a:tc>
                <a:extLst>
                  <a:ext uri="{0D108BD9-81ED-4DB2-BD59-A6C34878D82A}">
                    <a16:rowId xmlns:a16="http://schemas.microsoft.com/office/drawing/2014/main" val="1415258824"/>
                  </a:ext>
                </a:extLst>
              </a:tr>
              <a:tr h="267911">
                <a:tc>
                  <a:txBody>
                    <a:bodyPr/>
                    <a:lstStyle/>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Imnaha River (Oregon)</a:t>
                      </a:r>
                    </a:p>
                  </a:txBody>
                  <a:tcPr marL="68580" marR="68580" marT="0" marB="0" anchor="ctr">
                    <a:lnL>
                      <a:noFill/>
                    </a:lnL>
                    <a:lnR>
                      <a:noFill/>
                    </a:lnR>
                    <a:lnT>
                      <a:noFill/>
                    </a:lnT>
                    <a:lnB>
                      <a:noFill/>
                    </a:lnB>
                  </a:tcPr>
                </a:tc>
                <a:tc>
                  <a:txBody>
                    <a:bodyPr/>
                    <a:lstStyle/>
                    <a:p>
                      <a:pPr marL="0" marR="0" algn="ctr">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Summer</a:t>
                      </a:r>
                    </a:p>
                  </a:txBody>
                  <a:tcPr marL="68580" marR="68580" marT="0" marB="0" anchor="ctr">
                    <a:lnL>
                      <a:noFill/>
                    </a:lnL>
                    <a:lnR>
                      <a:noFill/>
                    </a:lnR>
                    <a:lnT>
                      <a:noFill/>
                    </a:lnT>
                    <a:lnB>
                      <a:noFill/>
                    </a:lnB>
                  </a:tcPr>
                </a:tc>
                <a:tc>
                  <a:txBody>
                    <a:bodyPr/>
                    <a:lstStyle/>
                    <a:p>
                      <a:pPr marL="0" marR="0" algn="ctr">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3,210</a:t>
                      </a:r>
                    </a:p>
                  </a:txBody>
                  <a:tcPr marL="68580" marR="68580" marT="0" marB="0" anchor="ctr">
                    <a:lnL>
                      <a:noFill/>
                    </a:lnL>
                    <a:lnR>
                      <a:noFill/>
                    </a:lnR>
                    <a:lnT>
                      <a:noFill/>
                    </a:lnT>
                    <a:lnB>
                      <a:noFill/>
                    </a:lnB>
                  </a:tcPr>
                </a:tc>
                <a:extLst>
                  <a:ext uri="{0D108BD9-81ED-4DB2-BD59-A6C34878D82A}">
                    <a16:rowId xmlns:a16="http://schemas.microsoft.com/office/drawing/2014/main" val="3250377414"/>
                  </a:ext>
                </a:extLst>
              </a:tr>
              <a:tr h="267911">
                <a:tc>
                  <a:txBody>
                    <a:bodyPr/>
                    <a:lstStyle/>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Grande Ronde (Oregon, upper basin)</a:t>
                      </a:r>
                    </a:p>
                  </a:txBody>
                  <a:tcPr marL="68580" marR="68580" marT="0" marB="0" anchor="ctr">
                    <a:lnL>
                      <a:noFill/>
                    </a:lnL>
                    <a:lnR>
                      <a:noFill/>
                    </a:lnR>
                    <a:lnT>
                      <a:noFill/>
                    </a:lnT>
                    <a:lnB>
                      <a:noFill/>
                    </a:lnB>
                  </a:tcPr>
                </a:tc>
                <a:tc>
                  <a:txBody>
                    <a:bodyPr/>
                    <a:lstStyle/>
                    <a:p>
                      <a:pPr marL="0" marR="0" algn="ctr">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Spring</a:t>
                      </a:r>
                    </a:p>
                  </a:txBody>
                  <a:tcPr marL="68580" marR="68580" marT="0" marB="0" anchor="ctr">
                    <a:lnL>
                      <a:noFill/>
                    </a:lnL>
                    <a:lnR>
                      <a:noFill/>
                    </a:lnR>
                    <a:lnT>
                      <a:noFill/>
                    </a:lnT>
                    <a:lnB>
                      <a:noFill/>
                    </a:lnB>
                  </a:tcPr>
                </a:tc>
                <a:tc>
                  <a:txBody>
                    <a:bodyPr/>
                    <a:lstStyle/>
                    <a:p>
                      <a:pPr marL="0" marR="0" algn="ctr">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1,617</a:t>
                      </a:r>
                    </a:p>
                  </a:txBody>
                  <a:tcPr marL="68580" marR="68580" marT="0" marB="0" anchor="ctr">
                    <a:lnL>
                      <a:noFill/>
                    </a:lnL>
                    <a:lnR>
                      <a:noFill/>
                    </a:lnR>
                    <a:lnT>
                      <a:noFill/>
                    </a:lnT>
                    <a:lnB>
                      <a:noFill/>
                    </a:lnB>
                  </a:tcPr>
                </a:tc>
                <a:extLst>
                  <a:ext uri="{0D108BD9-81ED-4DB2-BD59-A6C34878D82A}">
                    <a16:rowId xmlns:a16="http://schemas.microsoft.com/office/drawing/2014/main" val="1926287899"/>
                  </a:ext>
                </a:extLst>
              </a:tr>
              <a:tr h="267911">
                <a:tc>
                  <a:txBody>
                    <a:bodyPr/>
                    <a:lstStyle/>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Catherine Creek (Oregon)</a:t>
                      </a:r>
                    </a:p>
                  </a:txBody>
                  <a:tcPr marL="68580" marR="68580" marT="0" marB="0" anchor="ctr">
                    <a:lnL>
                      <a:noFill/>
                    </a:lnL>
                    <a:lnR>
                      <a:noFill/>
                    </a:lnR>
                    <a:lnT>
                      <a:noFill/>
                    </a:lnT>
                    <a:lnB>
                      <a:noFill/>
                    </a:lnB>
                  </a:tcPr>
                </a:tc>
                <a:tc>
                  <a:txBody>
                    <a:bodyPr/>
                    <a:lstStyle/>
                    <a:p>
                      <a:pPr marL="0" marR="0" algn="ctr">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Spring</a:t>
                      </a:r>
                    </a:p>
                  </a:txBody>
                  <a:tcPr marL="68580" marR="68580" marT="0" marB="0" anchor="ctr">
                    <a:lnL>
                      <a:noFill/>
                    </a:lnL>
                    <a:lnR>
                      <a:noFill/>
                    </a:lnR>
                    <a:lnT>
                      <a:noFill/>
                    </a:lnT>
                    <a:lnB>
                      <a:noFill/>
                    </a:lnB>
                  </a:tcPr>
                </a:tc>
                <a:tc>
                  <a:txBody>
                    <a:bodyPr/>
                    <a:lstStyle/>
                    <a:p>
                      <a:pPr marL="0" marR="0" algn="ctr">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970</a:t>
                      </a:r>
                    </a:p>
                  </a:txBody>
                  <a:tcPr marL="68580" marR="68580" marT="0" marB="0" anchor="ctr">
                    <a:lnL>
                      <a:noFill/>
                    </a:lnL>
                    <a:lnR>
                      <a:noFill/>
                    </a:lnR>
                    <a:lnT>
                      <a:noFill/>
                    </a:lnT>
                    <a:lnB>
                      <a:noFill/>
                    </a:lnB>
                  </a:tcPr>
                </a:tc>
                <a:extLst>
                  <a:ext uri="{0D108BD9-81ED-4DB2-BD59-A6C34878D82A}">
                    <a16:rowId xmlns:a16="http://schemas.microsoft.com/office/drawing/2014/main" val="1129927972"/>
                  </a:ext>
                </a:extLst>
              </a:tr>
              <a:tr h="267911">
                <a:tc>
                  <a:txBody>
                    <a:bodyPr/>
                    <a:lstStyle/>
                    <a:p>
                      <a:pPr marL="0" marR="0">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Lookingglass (Oregon)</a:t>
                      </a:r>
                    </a:p>
                  </a:txBody>
                  <a:tcPr marL="68580" marR="68580" marT="0" marB="0" anchor="ctr">
                    <a:lnL>
                      <a:noFill/>
                    </a:lnL>
                    <a:lnR>
                      <a:noFill/>
                    </a:lnR>
                    <a:lnT>
                      <a:noFill/>
                    </a:lnT>
                    <a:lnB>
                      <a:noFill/>
                    </a:lnB>
                  </a:tcPr>
                </a:tc>
                <a:tc>
                  <a:txBody>
                    <a:bodyPr/>
                    <a:lstStyle/>
                    <a:p>
                      <a:pPr marL="0" marR="0" algn="ctr">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Spring</a:t>
                      </a:r>
                    </a:p>
                  </a:txBody>
                  <a:tcPr marL="68580" marR="68580" marT="0" marB="0" anchor="ctr">
                    <a:lnL>
                      <a:noFill/>
                    </a:lnL>
                    <a:lnR>
                      <a:noFill/>
                    </a:lnR>
                    <a:lnT>
                      <a:noFill/>
                    </a:lnT>
                    <a:lnB>
                      <a:noFill/>
                    </a:lnB>
                  </a:tcPr>
                </a:tc>
                <a:tc>
                  <a:txBody>
                    <a:bodyPr/>
                    <a:lstStyle/>
                    <a:p>
                      <a:pPr marL="0" marR="0" algn="ctr">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1,617</a:t>
                      </a:r>
                    </a:p>
                  </a:txBody>
                  <a:tcPr marL="68580" marR="68580" marT="0" marB="0" anchor="ctr">
                    <a:lnL>
                      <a:noFill/>
                    </a:lnL>
                    <a:lnR>
                      <a:noFill/>
                    </a:lnR>
                    <a:lnT>
                      <a:noFill/>
                    </a:lnT>
                    <a:lnB>
                      <a:noFill/>
                    </a:lnB>
                  </a:tcPr>
                </a:tc>
                <a:extLst>
                  <a:ext uri="{0D108BD9-81ED-4DB2-BD59-A6C34878D82A}">
                    <a16:rowId xmlns:a16="http://schemas.microsoft.com/office/drawing/2014/main" val="2512752286"/>
                  </a:ext>
                </a:extLst>
              </a:tr>
              <a:tr h="267911">
                <a:tc>
                  <a:txBody>
                    <a:bodyPr/>
                    <a:lstStyle/>
                    <a:p>
                      <a:pPr marL="0" marR="0">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Lostine (Oregon)</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Spring</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1,654</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0041832"/>
                  </a:ext>
                </a:extLst>
              </a:tr>
              <a:tr h="267911">
                <a:tc>
                  <a:txBody>
                    <a:bodyPr/>
                    <a:lstStyle/>
                    <a:p>
                      <a:pPr marL="0" marR="0">
                        <a:spcBef>
                          <a:spcPts val="0"/>
                        </a:spcBef>
                        <a:spcAft>
                          <a:spcPts val="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Totals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000" dirty="0">
                        <a:effectLst/>
                        <a:latin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58,700</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0716485"/>
                  </a:ext>
                </a:extLst>
              </a:tr>
            </a:tbl>
          </a:graphicData>
        </a:graphic>
      </p:graphicFrame>
    </p:spTree>
    <p:extLst>
      <p:ext uri="{BB962C8B-B14F-4D97-AF65-F5344CB8AC3E}">
        <p14:creationId xmlns:p14="http://schemas.microsoft.com/office/powerpoint/2010/main" val="250489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04841-99FA-4CFC-A90D-C5242DB4BD4B}"/>
              </a:ext>
            </a:extLst>
          </p:cNvPr>
          <p:cNvSpPr>
            <a:spLocks noGrp="1"/>
          </p:cNvSpPr>
          <p:nvPr>
            <p:ph type="title"/>
          </p:nvPr>
        </p:nvSpPr>
        <p:spPr/>
        <p:txBody>
          <a:bodyPr/>
          <a:lstStyle/>
          <a:p>
            <a:r>
              <a:rPr lang="en-US" dirty="0"/>
              <a:t>STT Goals</a:t>
            </a:r>
          </a:p>
        </p:txBody>
      </p:sp>
      <p:graphicFrame>
        <p:nvGraphicFramePr>
          <p:cNvPr id="5" name="Table 4">
            <a:extLst>
              <a:ext uri="{FF2B5EF4-FFF2-40B4-BE49-F238E27FC236}">
                <a16:creationId xmlns:a16="http://schemas.microsoft.com/office/drawing/2014/main" id="{11739E8F-EFF5-4C1E-BA4A-8EBFD0395FC4}"/>
              </a:ext>
            </a:extLst>
          </p:cNvPr>
          <p:cNvGraphicFramePr>
            <a:graphicFrameLocks noGrp="1"/>
          </p:cNvGraphicFramePr>
          <p:nvPr>
            <p:extLst>
              <p:ext uri="{D42A27DB-BD31-4B8C-83A1-F6EECF244321}">
                <p14:modId xmlns:p14="http://schemas.microsoft.com/office/powerpoint/2010/main" val="3624154548"/>
              </p:ext>
            </p:extLst>
          </p:nvPr>
        </p:nvGraphicFramePr>
        <p:xfrm>
          <a:off x="486508" y="1066800"/>
          <a:ext cx="8200292" cy="4417144"/>
        </p:xfrm>
        <a:graphic>
          <a:graphicData uri="http://schemas.openxmlformats.org/drawingml/2006/table">
            <a:tbl>
              <a:tblPr firstRow="1" firstCol="1" bandRow="1"/>
              <a:tblGrid>
                <a:gridCol w="4783504">
                  <a:extLst>
                    <a:ext uri="{9D8B030D-6E8A-4147-A177-3AD203B41FA5}">
                      <a16:colId xmlns:a16="http://schemas.microsoft.com/office/drawing/2014/main" val="215234531"/>
                    </a:ext>
                  </a:extLst>
                </a:gridCol>
                <a:gridCol w="1693208">
                  <a:extLst>
                    <a:ext uri="{9D8B030D-6E8A-4147-A177-3AD203B41FA5}">
                      <a16:colId xmlns:a16="http://schemas.microsoft.com/office/drawing/2014/main" val="3752972838"/>
                    </a:ext>
                  </a:extLst>
                </a:gridCol>
                <a:gridCol w="1723580">
                  <a:extLst>
                    <a:ext uri="{9D8B030D-6E8A-4147-A177-3AD203B41FA5}">
                      <a16:colId xmlns:a16="http://schemas.microsoft.com/office/drawing/2014/main" val="3443575558"/>
                    </a:ext>
                  </a:extLst>
                </a:gridCol>
              </a:tblGrid>
              <a:tr h="840658">
                <a:tc>
                  <a:txBody>
                    <a:bodyPr/>
                    <a:lstStyle/>
                    <a:p>
                      <a:pPr marL="0" marR="0">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Basin/Area</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Steelhead Type</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Distribution of the Project Area Goal</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3500631"/>
                  </a:ext>
                </a:extLst>
              </a:tr>
              <a:tr h="437843">
                <a:tc>
                  <a:txBody>
                    <a:bodyPr/>
                    <a:lstStyle/>
                    <a:p>
                      <a:pPr marL="0" marR="0">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Clearwater (Idaho)</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B-Steelhead</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14,000</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676896987"/>
                  </a:ext>
                </a:extLst>
              </a:tr>
              <a:tr h="437843">
                <a:tc>
                  <a:txBody>
                    <a:bodyPr/>
                    <a:lstStyle/>
                    <a:p>
                      <a:pPr marL="0" marR="0">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Salmon (Idaho, Hagerman NFH Production)</a:t>
                      </a:r>
                    </a:p>
                  </a:txBody>
                  <a:tcPr marL="68580" marR="68580" marT="0" marB="0" anchor="ctr">
                    <a:lnL>
                      <a:noFill/>
                    </a:lnL>
                    <a:lnR>
                      <a:noFill/>
                    </a:lnR>
                    <a:lnT>
                      <a:noFill/>
                    </a:lnT>
                    <a:lnB>
                      <a:noFill/>
                    </a:lnB>
                  </a:tcPr>
                </a:tc>
                <a:tc>
                  <a:txBody>
                    <a:bodyPr/>
                    <a:lstStyle/>
                    <a:p>
                      <a:pPr marL="0" marR="0" algn="ctr">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A-Steelhead</a:t>
                      </a:r>
                    </a:p>
                  </a:txBody>
                  <a:tcPr marL="68580" marR="68580" marT="0" marB="0" anchor="ctr">
                    <a:lnL>
                      <a:noFill/>
                    </a:lnL>
                    <a:lnR>
                      <a:noFill/>
                    </a:lnR>
                    <a:lnT>
                      <a:noFill/>
                    </a:lnT>
                    <a:lnB>
                      <a:noFill/>
                    </a:lnB>
                  </a:tcPr>
                </a:tc>
                <a:tc>
                  <a:txBody>
                    <a:bodyPr/>
                    <a:lstStyle/>
                    <a:p>
                      <a:pPr marL="0" marR="0" algn="ctr">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13,600</a:t>
                      </a:r>
                    </a:p>
                  </a:txBody>
                  <a:tcPr marL="68580" marR="68580" marT="0" marB="0" anchor="ctr">
                    <a:lnL>
                      <a:noFill/>
                    </a:lnL>
                    <a:lnR>
                      <a:noFill/>
                    </a:lnR>
                    <a:lnT>
                      <a:noFill/>
                    </a:lnT>
                    <a:lnB>
                      <a:noFill/>
                    </a:lnB>
                  </a:tcPr>
                </a:tc>
                <a:extLst>
                  <a:ext uri="{0D108BD9-81ED-4DB2-BD59-A6C34878D82A}">
                    <a16:rowId xmlns:a16="http://schemas.microsoft.com/office/drawing/2014/main" val="1461544438"/>
                  </a:ext>
                </a:extLst>
              </a:tr>
              <a:tr h="437843">
                <a:tc>
                  <a:txBody>
                    <a:bodyPr/>
                    <a:lstStyle/>
                    <a:p>
                      <a:pPr marL="0" marR="0">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Salmon (Idaho, Magic Valley Production)</a:t>
                      </a:r>
                    </a:p>
                  </a:txBody>
                  <a:tcPr marL="68580" marR="68580" marT="0" marB="0" anchor="ctr">
                    <a:lnL>
                      <a:noFill/>
                    </a:lnL>
                    <a:lnR>
                      <a:noFill/>
                    </a:lnR>
                    <a:lnT>
                      <a:noFill/>
                    </a:lnT>
                    <a:lnB>
                      <a:noFill/>
                    </a:lnB>
                  </a:tcPr>
                </a:tc>
                <a:tc>
                  <a:txBody>
                    <a:bodyPr/>
                    <a:lstStyle/>
                    <a:p>
                      <a:pPr marL="0" marR="0" algn="ctr">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A-Steelhead</a:t>
                      </a:r>
                    </a:p>
                  </a:txBody>
                  <a:tcPr marL="68580" marR="68580" marT="0" marB="0" anchor="ctr">
                    <a:lnL>
                      <a:noFill/>
                    </a:lnL>
                    <a:lnR>
                      <a:noFill/>
                    </a:lnR>
                    <a:lnT>
                      <a:noFill/>
                    </a:lnT>
                    <a:lnB>
                      <a:noFill/>
                    </a:lnB>
                  </a:tcPr>
                </a:tc>
                <a:tc>
                  <a:txBody>
                    <a:bodyPr/>
                    <a:lstStyle/>
                    <a:p>
                      <a:pPr marL="0" marR="0" algn="ctr">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11,660</a:t>
                      </a:r>
                    </a:p>
                  </a:txBody>
                  <a:tcPr marL="68580" marR="68580" marT="0" marB="0" anchor="ctr">
                    <a:lnL>
                      <a:noFill/>
                    </a:lnL>
                    <a:lnR>
                      <a:noFill/>
                    </a:lnR>
                    <a:lnT>
                      <a:noFill/>
                    </a:lnT>
                    <a:lnB>
                      <a:noFill/>
                    </a:lnB>
                  </a:tcPr>
                </a:tc>
                <a:extLst>
                  <a:ext uri="{0D108BD9-81ED-4DB2-BD59-A6C34878D82A}">
                    <a16:rowId xmlns:a16="http://schemas.microsoft.com/office/drawing/2014/main" val="3749737614"/>
                  </a:ext>
                </a:extLst>
              </a:tr>
              <a:tr h="437843">
                <a:tc>
                  <a:txBody>
                    <a:bodyPr/>
                    <a:lstStyle/>
                    <a:p>
                      <a:pPr marL="0" marR="0">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nchor="ctr">
                    <a:lnL>
                      <a:noFill/>
                    </a:lnL>
                    <a:lnR>
                      <a:noFill/>
                    </a:lnR>
                    <a:lnT>
                      <a:noFill/>
                    </a:lnT>
                    <a:lnB>
                      <a:noFill/>
                    </a:lnB>
                  </a:tcPr>
                </a:tc>
                <a:tc>
                  <a:txBody>
                    <a:bodyPr/>
                    <a:lstStyle/>
                    <a:p>
                      <a:pPr marL="0" marR="0" algn="ctr">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B-Steelhead</a:t>
                      </a:r>
                    </a:p>
                  </a:txBody>
                  <a:tcPr marL="68580" marR="68580" marT="0" marB="0" anchor="ctr">
                    <a:lnL>
                      <a:noFill/>
                    </a:lnL>
                    <a:lnR>
                      <a:noFill/>
                    </a:lnR>
                    <a:lnT>
                      <a:noFill/>
                    </a:lnT>
                    <a:lnB>
                      <a:noFill/>
                    </a:lnB>
                  </a:tcPr>
                </a:tc>
                <a:tc>
                  <a:txBody>
                    <a:bodyPr/>
                    <a:lstStyle/>
                    <a:p>
                      <a:pPr marL="0" marR="0" algn="ctr">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TBD</a:t>
                      </a:r>
                    </a:p>
                  </a:txBody>
                  <a:tcPr marL="68580" marR="68580" marT="0" marB="0" anchor="ctr">
                    <a:lnL>
                      <a:noFill/>
                    </a:lnL>
                    <a:lnR>
                      <a:noFill/>
                    </a:lnR>
                    <a:lnT>
                      <a:noFill/>
                    </a:lnT>
                    <a:lnB>
                      <a:noFill/>
                    </a:lnB>
                  </a:tcPr>
                </a:tc>
                <a:extLst>
                  <a:ext uri="{0D108BD9-81ED-4DB2-BD59-A6C34878D82A}">
                    <a16:rowId xmlns:a16="http://schemas.microsoft.com/office/drawing/2014/main" val="2780541564"/>
                  </a:ext>
                </a:extLst>
              </a:tr>
              <a:tr h="437843">
                <a:tc>
                  <a:txBody>
                    <a:bodyPr/>
                    <a:lstStyle/>
                    <a:p>
                      <a:pPr marL="0" marR="0">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Grande Ronde (Oregon)</a:t>
                      </a:r>
                    </a:p>
                  </a:txBody>
                  <a:tcPr marL="68580" marR="68580" marT="0" marB="0" anchor="ctr">
                    <a:lnL>
                      <a:noFill/>
                    </a:lnL>
                    <a:lnR>
                      <a:noFill/>
                    </a:lnR>
                    <a:lnT>
                      <a:noFill/>
                    </a:lnT>
                    <a:lnB>
                      <a:noFill/>
                    </a:lnB>
                  </a:tcPr>
                </a:tc>
                <a:tc>
                  <a:txBody>
                    <a:bodyPr/>
                    <a:lstStyle/>
                    <a:p>
                      <a:pPr marL="0" marR="0" algn="ctr">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A-Steelhead</a:t>
                      </a:r>
                    </a:p>
                  </a:txBody>
                  <a:tcPr marL="68580" marR="68580" marT="0" marB="0" anchor="ctr">
                    <a:lnL>
                      <a:noFill/>
                    </a:lnL>
                    <a:lnR>
                      <a:noFill/>
                    </a:lnR>
                    <a:lnT>
                      <a:noFill/>
                    </a:lnT>
                    <a:lnB>
                      <a:noFill/>
                    </a:lnB>
                  </a:tcPr>
                </a:tc>
                <a:tc>
                  <a:txBody>
                    <a:bodyPr/>
                    <a:lstStyle/>
                    <a:p>
                      <a:pPr marL="0" marR="0" algn="ctr">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9,184</a:t>
                      </a:r>
                    </a:p>
                  </a:txBody>
                  <a:tcPr marL="68580" marR="68580" marT="0" marB="0" anchor="ctr">
                    <a:lnL>
                      <a:noFill/>
                    </a:lnL>
                    <a:lnR>
                      <a:noFill/>
                    </a:lnR>
                    <a:lnT>
                      <a:noFill/>
                    </a:lnT>
                    <a:lnB>
                      <a:noFill/>
                    </a:lnB>
                  </a:tcPr>
                </a:tc>
                <a:extLst>
                  <a:ext uri="{0D108BD9-81ED-4DB2-BD59-A6C34878D82A}">
                    <a16:rowId xmlns:a16="http://schemas.microsoft.com/office/drawing/2014/main" val="358440039"/>
                  </a:ext>
                </a:extLst>
              </a:tr>
              <a:tr h="437843">
                <a:tc>
                  <a:txBody>
                    <a:bodyPr/>
                    <a:lstStyle/>
                    <a:p>
                      <a:pPr marL="0" marR="0">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Imnaha (Oregon)</a:t>
                      </a:r>
                    </a:p>
                  </a:txBody>
                  <a:tcPr marL="68580" marR="68580" marT="0" marB="0" anchor="ctr">
                    <a:lnL>
                      <a:noFill/>
                    </a:lnL>
                    <a:lnR>
                      <a:noFill/>
                    </a:lnR>
                    <a:lnT>
                      <a:noFill/>
                    </a:lnT>
                    <a:lnB>
                      <a:noFill/>
                    </a:lnB>
                  </a:tcPr>
                </a:tc>
                <a:tc>
                  <a:txBody>
                    <a:bodyPr/>
                    <a:lstStyle/>
                    <a:p>
                      <a:pPr marL="0" marR="0" algn="ctr">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A-Steelhead</a:t>
                      </a:r>
                    </a:p>
                  </a:txBody>
                  <a:tcPr marL="68580" marR="68580" marT="0" marB="0" anchor="ctr">
                    <a:lnL>
                      <a:noFill/>
                    </a:lnL>
                    <a:lnR>
                      <a:noFill/>
                    </a:lnR>
                    <a:lnT>
                      <a:noFill/>
                    </a:lnT>
                    <a:lnB>
                      <a:noFill/>
                    </a:lnB>
                  </a:tcPr>
                </a:tc>
                <a:tc>
                  <a:txBody>
                    <a:bodyPr/>
                    <a:lstStyle/>
                    <a:p>
                      <a:pPr marL="0" marR="0" algn="ctr">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2,000</a:t>
                      </a:r>
                    </a:p>
                  </a:txBody>
                  <a:tcPr marL="68580" marR="68580" marT="0" marB="0" anchor="ctr">
                    <a:lnL>
                      <a:noFill/>
                    </a:lnL>
                    <a:lnR>
                      <a:noFill/>
                    </a:lnR>
                    <a:lnT>
                      <a:noFill/>
                    </a:lnT>
                    <a:lnB>
                      <a:noFill/>
                    </a:lnB>
                  </a:tcPr>
                </a:tc>
                <a:extLst>
                  <a:ext uri="{0D108BD9-81ED-4DB2-BD59-A6C34878D82A}">
                    <a16:rowId xmlns:a16="http://schemas.microsoft.com/office/drawing/2014/main" val="2583435393"/>
                  </a:ext>
                </a:extLst>
              </a:tr>
              <a:tr h="437843">
                <a:tc>
                  <a:txBody>
                    <a:bodyPr/>
                    <a:lstStyle/>
                    <a:p>
                      <a:pPr marL="0" marR="0">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SE Washington</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A-Steelhead</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4,656</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7520846"/>
                  </a:ext>
                </a:extLst>
              </a:tr>
              <a:tr h="437843">
                <a:tc>
                  <a:txBody>
                    <a:bodyPr/>
                    <a:lstStyle/>
                    <a:p>
                      <a:pPr marL="0" marR="0">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Totals </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000">
                        <a:effectLst/>
                        <a:latin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55,100</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6186976"/>
                  </a:ext>
                </a:extLst>
              </a:tr>
            </a:tbl>
          </a:graphicData>
        </a:graphic>
      </p:graphicFrame>
    </p:spTree>
    <p:extLst>
      <p:ext uri="{BB962C8B-B14F-4D97-AF65-F5344CB8AC3E}">
        <p14:creationId xmlns:p14="http://schemas.microsoft.com/office/powerpoint/2010/main" val="3392203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685800"/>
          </a:xfrm>
        </p:spPr>
        <p:txBody>
          <a:bodyPr/>
          <a:lstStyle/>
          <a:p>
            <a:r>
              <a:rPr lang="en-US" dirty="0"/>
              <a:t>Performance</a:t>
            </a:r>
          </a:p>
        </p:txBody>
      </p:sp>
      <p:pic>
        <p:nvPicPr>
          <p:cNvPr id="5" name="Picture 4">
            <a:extLst>
              <a:ext uri="{FF2B5EF4-FFF2-40B4-BE49-F238E27FC236}">
                <a16:creationId xmlns:a16="http://schemas.microsoft.com/office/drawing/2014/main" id="{D4A52F53-C160-48DE-A0EF-4E5979AD925E}"/>
              </a:ext>
            </a:extLst>
          </p:cNvPr>
          <p:cNvPicPr>
            <a:picLocks noChangeAspect="1"/>
          </p:cNvPicPr>
          <p:nvPr/>
        </p:nvPicPr>
        <p:blipFill>
          <a:blip r:embed="rId3"/>
          <a:stretch>
            <a:fillRect/>
          </a:stretch>
        </p:blipFill>
        <p:spPr>
          <a:xfrm>
            <a:off x="214905" y="685801"/>
            <a:ext cx="8714190" cy="5029200"/>
          </a:xfrm>
          <a:prstGeom prst="rect">
            <a:avLst/>
          </a:prstGeom>
        </p:spPr>
      </p:pic>
      <p:sp>
        <p:nvSpPr>
          <p:cNvPr id="7" name="Title 1">
            <a:extLst>
              <a:ext uri="{FF2B5EF4-FFF2-40B4-BE49-F238E27FC236}">
                <a16:creationId xmlns:a16="http://schemas.microsoft.com/office/drawing/2014/main" id="{949DBCCA-43FB-4BEE-80C6-8BAD7249762B}"/>
              </a:ext>
            </a:extLst>
          </p:cNvPr>
          <p:cNvSpPr txBox="1">
            <a:spLocks/>
          </p:cNvSpPr>
          <p:nvPr/>
        </p:nvSpPr>
        <p:spPr bwMode="auto">
          <a:xfrm>
            <a:off x="3429000" y="5469466"/>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1800" dirty="0"/>
              <a:t>2019-2021 estimates</a:t>
            </a:r>
          </a:p>
        </p:txBody>
      </p:sp>
    </p:spTree>
    <p:extLst>
      <p:ext uri="{BB962C8B-B14F-4D97-AF65-F5344CB8AC3E}">
        <p14:creationId xmlns:p14="http://schemas.microsoft.com/office/powerpoint/2010/main" val="3856397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685800"/>
          </a:xfrm>
        </p:spPr>
        <p:txBody>
          <a:bodyPr/>
          <a:lstStyle/>
          <a:p>
            <a:r>
              <a:rPr lang="en-US" dirty="0"/>
              <a:t>Performance</a:t>
            </a:r>
          </a:p>
        </p:txBody>
      </p:sp>
      <p:pic>
        <p:nvPicPr>
          <p:cNvPr id="4" name="Picture 3">
            <a:extLst>
              <a:ext uri="{FF2B5EF4-FFF2-40B4-BE49-F238E27FC236}">
                <a16:creationId xmlns:a16="http://schemas.microsoft.com/office/drawing/2014/main" id="{161D0B3A-CCF5-417A-AB88-5CADE1EDBEEA}"/>
              </a:ext>
            </a:extLst>
          </p:cNvPr>
          <p:cNvPicPr>
            <a:picLocks noChangeAspect="1"/>
          </p:cNvPicPr>
          <p:nvPr/>
        </p:nvPicPr>
        <p:blipFill>
          <a:blip r:embed="rId3"/>
          <a:stretch>
            <a:fillRect/>
          </a:stretch>
        </p:blipFill>
        <p:spPr>
          <a:xfrm>
            <a:off x="152400" y="709246"/>
            <a:ext cx="8763000" cy="5081954"/>
          </a:xfrm>
          <a:prstGeom prst="rect">
            <a:avLst/>
          </a:prstGeom>
        </p:spPr>
      </p:pic>
    </p:spTree>
    <p:extLst>
      <p:ext uri="{BB962C8B-B14F-4D97-AF65-F5344CB8AC3E}">
        <p14:creationId xmlns:p14="http://schemas.microsoft.com/office/powerpoint/2010/main" val="4208421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685800"/>
          </a:xfrm>
        </p:spPr>
        <p:txBody>
          <a:bodyPr/>
          <a:lstStyle/>
          <a:p>
            <a:r>
              <a:rPr lang="en-US" dirty="0"/>
              <a:t>Performance</a:t>
            </a:r>
          </a:p>
        </p:txBody>
      </p:sp>
      <p:pic>
        <p:nvPicPr>
          <p:cNvPr id="6" name="Picture 5">
            <a:extLst>
              <a:ext uri="{FF2B5EF4-FFF2-40B4-BE49-F238E27FC236}">
                <a16:creationId xmlns:a16="http://schemas.microsoft.com/office/drawing/2014/main" id="{66C4B81B-FA5F-404B-8730-1353D680F827}"/>
              </a:ext>
            </a:extLst>
          </p:cNvPr>
          <p:cNvPicPr>
            <a:picLocks noChangeAspect="1"/>
          </p:cNvPicPr>
          <p:nvPr/>
        </p:nvPicPr>
        <p:blipFill>
          <a:blip r:embed="rId3"/>
          <a:stretch>
            <a:fillRect/>
          </a:stretch>
        </p:blipFill>
        <p:spPr>
          <a:xfrm>
            <a:off x="280922" y="838200"/>
            <a:ext cx="8582156" cy="4952999"/>
          </a:xfrm>
          <a:prstGeom prst="rect">
            <a:avLst/>
          </a:prstGeom>
        </p:spPr>
      </p:pic>
      <p:sp>
        <p:nvSpPr>
          <p:cNvPr id="7" name="Title 1">
            <a:extLst>
              <a:ext uri="{FF2B5EF4-FFF2-40B4-BE49-F238E27FC236}">
                <a16:creationId xmlns:a16="http://schemas.microsoft.com/office/drawing/2014/main" id="{8851317E-D3B4-4C05-B8B5-F1CC520F117F}"/>
              </a:ext>
            </a:extLst>
          </p:cNvPr>
          <p:cNvSpPr txBox="1">
            <a:spLocks/>
          </p:cNvSpPr>
          <p:nvPr/>
        </p:nvSpPr>
        <p:spPr bwMode="auto">
          <a:xfrm>
            <a:off x="3429000" y="5469466"/>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1800" dirty="0"/>
              <a:t>2019-2021 estimates</a:t>
            </a:r>
          </a:p>
        </p:txBody>
      </p:sp>
    </p:spTree>
    <p:extLst>
      <p:ext uri="{BB962C8B-B14F-4D97-AF65-F5344CB8AC3E}">
        <p14:creationId xmlns:p14="http://schemas.microsoft.com/office/powerpoint/2010/main" val="3370360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752600"/>
            <a:ext cx="8229600" cy="1470025"/>
          </a:xfrm>
        </p:spPr>
        <p:txBody>
          <a:bodyPr/>
          <a:lstStyle/>
          <a:p>
            <a:r>
              <a:rPr lang="en-US" sz="8000" dirty="0"/>
              <a:t>2025…..I’d be surprised to see them last that long</a:t>
            </a:r>
          </a:p>
        </p:txBody>
      </p:sp>
      <p:sp>
        <p:nvSpPr>
          <p:cNvPr id="4" name="TextBox 3"/>
          <p:cNvSpPr txBox="1"/>
          <p:nvPr/>
        </p:nvSpPr>
        <p:spPr>
          <a:xfrm>
            <a:off x="1981200" y="4800600"/>
            <a:ext cx="5486400" cy="369332"/>
          </a:xfrm>
          <a:prstGeom prst="rect">
            <a:avLst/>
          </a:prstGeom>
          <a:noFill/>
        </p:spPr>
        <p:txBody>
          <a:bodyPr wrap="square" rtlCol="0">
            <a:spAutoFit/>
          </a:bodyPr>
          <a:lstStyle/>
          <a:p>
            <a:r>
              <a:rPr lang="en-US" dirty="0"/>
              <a:t>- 1998 LSRCP Chinook Symposium, Howard Burge</a:t>
            </a:r>
          </a:p>
        </p:txBody>
      </p:sp>
    </p:spTree>
    <p:extLst>
      <p:ext uri="{BB962C8B-B14F-4D97-AF65-F5344CB8AC3E}">
        <p14:creationId xmlns:p14="http://schemas.microsoft.com/office/powerpoint/2010/main" val="2986682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8514" y="-6531"/>
            <a:ext cx="8364486" cy="1470025"/>
          </a:xfrm>
        </p:spPr>
        <p:txBody>
          <a:bodyPr/>
          <a:lstStyle/>
          <a:p>
            <a:r>
              <a:rPr lang="en-US" sz="8000" dirty="0"/>
              <a:t>Housekeeping</a:t>
            </a:r>
          </a:p>
        </p:txBody>
      </p:sp>
      <p:sp>
        <p:nvSpPr>
          <p:cNvPr id="3" name="Subtitle 2"/>
          <p:cNvSpPr>
            <a:spLocks noGrp="1"/>
          </p:cNvSpPr>
          <p:nvPr>
            <p:ph type="subTitle" idx="1"/>
          </p:nvPr>
        </p:nvSpPr>
        <p:spPr>
          <a:xfrm>
            <a:off x="533400" y="1143000"/>
            <a:ext cx="8364486" cy="3337106"/>
          </a:xfrm>
        </p:spPr>
        <p:txBody>
          <a:bodyPr/>
          <a:lstStyle/>
          <a:p>
            <a:pPr marL="457200" indent="-457200" algn="l">
              <a:buFont typeface="Arial" panose="020B0604020202020204" pitchFamily="34" charset="0"/>
              <a:buChar char="•"/>
            </a:pPr>
            <a:r>
              <a:rPr lang="en-US" dirty="0"/>
              <a:t>Please mute phones and chat box for questions</a:t>
            </a:r>
          </a:p>
          <a:p>
            <a:pPr marL="457200" indent="-457200" algn="l">
              <a:buFont typeface="Arial" panose="020B0604020202020204" pitchFamily="34" charset="0"/>
              <a:buChar char="•"/>
            </a:pPr>
            <a:r>
              <a:rPr lang="en-US" dirty="0"/>
              <a:t>We’ll use the integrated mics for questions from the audience or have the speaker repeat them</a:t>
            </a:r>
          </a:p>
          <a:p>
            <a:pPr marL="457200" indent="-457200" algn="l">
              <a:buFont typeface="Arial" panose="020B0604020202020204" pitchFamily="34" charset="0"/>
              <a:buChar char="•"/>
            </a:pPr>
            <a:r>
              <a:rPr lang="en-US" dirty="0"/>
              <a:t>$20 Social/Breaktime snacks – please find Margaret Anderson and Anna Copeland</a:t>
            </a:r>
          </a:p>
          <a:p>
            <a:pPr marL="457200" indent="-457200" algn="l">
              <a:buFont typeface="Arial" panose="020B0604020202020204" pitchFamily="34" charset="0"/>
              <a:buChar char="•"/>
            </a:pPr>
            <a:r>
              <a:rPr lang="en-US" dirty="0"/>
              <a:t>Social at Kristen Armstrong Pavilion (5-9 pm)</a:t>
            </a:r>
          </a:p>
          <a:p>
            <a:pPr marL="457200" indent="-457200" algn="l">
              <a:buFont typeface="Arial" panose="020B0604020202020204" pitchFamily="34" charset="0"/>
              <a:buChar char="•"/>
            </a:pPr>
            <a:r>
              <a:rPr lang="en-US" dirty="0"/>
              <a:t>Bathrooms</a:t>
            </a:r>
          </a:p>
          <a:p>
            <a:pPr marL="457200" indent="-457200" algn="l">
              <a:buFont typeface="Arial" panose="020B0604020202020204" pitchFamily="34" charset="0"/>
              <a:buChar char="•"/>
            </a:pPr>
            <a:endParaRPr lang="en-US" dirty="0"/>
          </a:p>
        </p:txBody>
      </p:sp>
    </p:spTree>
    <p:extLst>
      <p:ext uri="{BB962C8B-B14F-4D97-AF65-F5344CB8AC3E}">
        <p14:creationId xmlns:p14="http://schemas.microsoft.com/office/powerpoint/2010/main" val="39510410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3DFCC-4D42-4458-8D62-E79F732940AE}"/>
              </a:ext>
            </a:extLst>
          </p:cNvPr>
          <p:cNvSpPr>
            <a:spLocks noGrp="1"/>
          </p:cNvSpPr>
          <p:nvPr>
            <p:ph type="title"/>
          </p:nvPr>
        </p:nvSpPr>
        <p:spPr/>
        <p:txBody>
          <a:bodyPr/>
          <a:lstStyle/>
          <a:p>
            <a:r>
              <a:rPr lang="en-US" dirty="0"/>
              <a:t>Budgets</a:t>
            </a:r>
          </a:p>
        </p:txBody>
      </p:sp>
      <p:sp>
        <p:nvSpPr>
          <p:cNvPr id="3" name="Content Placeholder 2">
            <a:extLst>
              <a:ext uri="{FF2B5EF4-FFF2-40B4-BE49-F238E27FC236}">
                <a16:creationId xmlns:a16="http://schemas.microsoft.com/office/drawing/2014/main" id="{3C738FFF-096D-4B68-B6F8-145D8AE48660}"/>
              </a:ext>
            </a:extLst>
          </p:cNvPr>
          <p:cNvSpPr>
            <a:spLocks noGrp="1"/>
          </p:cNvSpPr>
          <p:nvPr>
            <p:ph idx="1"/>
          </p:nvPr>
        </p:nvSpPr>
        <p:spPr>
          <a:xfrm>
            <a:off x="533400" y="1371600"/>
            <a:ext cx="4495800" cy="4419600"/>
          </a:xfrm>
        </p:spPr>
        <p:txBody>
          <a:bodyPr/>
          <a:lstStyle/>
          <a:p>
            <a:r>
              <a:rPr lang="en-US" dirty="0"/>
              <a:t>FY22 = $27M + 6M</a:t>
            </a:r>
          </a:p>
          <a:p>
            <a:r>
              <a:rPr lang="en-US" dirty="0"/>
              <a:t>FY23 = $27M + 2M</a:t>
            </a:r>
          </a:p>
          <a:p>
            <a:r>
              <a:rPr lang="en-US" dirty="0"/>
              <a:t>Front-loaded the FY22/23 budget to tackle the Dworshak Shade Structure replacement</a:t>
            </a:r>
          </a:p>
        </p:txBody>
      </p:sp>
      <p:pic>
        <p:nvPicPr>
          <p:cNvPr id="5" name="Picture 4" descr="Pile of American dollar banknotes">
            <a:extLst>
              <a:ext uri="{FF2B5EF4-FFF2-40B4-BE49-F238E27FC236}">
                <a16:creationId xmlns:a16="http://schemas.microsoft.com/office/drawing/2014/main" id="{73D6F333-3A4F-453D-AD5C-C6BC2C48458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181600" y="2057488"/>
            <a:ext cx="3657769" cy="2743023"/>
          </a:xfrm>
          <a:prstGeom prst="rect">
            <a:avLst/>
          </a:prstGeom>
        </p:spPr>
      </p:pic>
    </p:spTree>
    <p:extLst>
      <p:ext uri="{BB962C8B-B14F-4D97-AF65-F5344CB8AC3E}">
        <p14:creationId xmlns:p14="http://schemas.microsoft.com/office/powerpoint/2010/main" val="3528711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3DFCC-4D42-4458-8D62-E79F732940AE}"/>
              </a:ext>
            </a:extLst>
          </p:cNvPr>
          <p:cNvSpPr>
            <a:spLocks noGrp="1"/>
          </p:cNvSpPr>
          <p:nvPr>
            <p:ph type="title"/>
          </p:nvPr>
        </p:nvSpPr>
        <p:spPr/>
        <p:txBody>
          <a:bodyPr/>
          <a:lstStyle/>
          <a:p>
            <a:r>
              <a:rPr lang="en-US" dirty="0"/>
              <a:t>FY22 Maintenance</a:t>
            </a:r>
          </a:p>
        </p:txBody>
      </p:sp>
      <p:sp>
        <p:nvSpPr>
          <p:cNvPr id="3" name="Content Placeholder 2">
            <a:extLst>
              <a:ext uri="{FF2B5EF4-FFF2-40B4-BE49-F238E27FC236}">
                <a16:creationId xmlns:a16="http://schemas.microsoft.com/office/drawing/2014/main" id="{3C738FFF-096D-4B68-B6F8-145D8AE48660}"/>
              </a:ext>
            </a:extLst>
          </p:cNvPr>
          <p:cNvSpPr>
            <a:spLocks noGrp="1"/>
          </p:cNvSpPr>
          <p:nvPr>
            <p:ph idx="1"/>
          </p:nvPr>
        </p:nvSpPr>
        <p:spPr>
          <a:xfrm>
            <a:off x="533400" y="1371600"/>
            <a:ext cx="4953000" cy="4419600"/>
          </a:xfrm>
        </p:spPr>
        <p:txBody>
          <a:bodyPr/>
          <a:lstStyle/>
          <a:p>
            <a:r>
              <a:rPr lang="en-US" dirty="0"/>
              <a:t>Hagerman NFH Houses</a:t>
            </a:r>
          </a:p>
          <a:p>
            <a:r>
              <a:rPr lang="en-US" dirty="0"/>
              <a:t>McCall Adult Holding Pond</a:t>
            </a:r>
          </a:p>
          <a:p>
            <a:r>
              <a:rPr lang="en-US" dirty="0" err="1"/>
              <a:t>Irrigon</a:t>
            </a:r>
            <a:r>
              <a:rPr lang="en-US" dirty="0"/>
              <a:t>/Lyons Ferry Valves</a:t>
            </a:r>
          </a:p>
          <a:p>
            <a:r>
              <a:rPr lang="en-US" dirty="0" err="1"/>
              <a:t>Marmes</a:t>
            </a:r>
            <a:r>
              <a:rPr lang="en-US" dirty="0"/>
              <a:t> Generator Building</a:t>
            </a:r>
          </a:p>
          <a:p>
            <a:r>
              <a:rPr lang="en-US" dirty="0"/>
              <a:t>Fleet Management - $400K investment</a:t>
            </a:r>
          </a:p>
        </p:txBody>
      </p:sp>
      <p:pic>
        <p:nvPicPr>
          <p:cNvPr id="6" name="Picture 5" descr="A picture containing outdoor, tree&#10;&#10;Description automatically generated">
            <a:extLst>
              <a:ext uri="{FF2B5EF4-FFF2-40B4-BE49-F238E27FC236}">
                <a16:creationId xmlns:a16="http://schemas.microsoft.com/office/drawing/2014/main" id="{6275FBC4-6898-469A-A8BF-F2DD3635D1F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791200" y="1371600"/>
            <a:ext cx="3149600" cy="2362200"/>
          </a:xfrm>
          <a:prstGeom prst="rect">
            <a:avLst/>
          </a:prstGeom>
        </p:spPr>
      </p:pic>
    </p:spTree>
    <p:extLst>
      <p:ext uri="{BB962C8B-B14F-4D97-AF65-F5344CB8AC3E}">
        <p14:creationId xmlns:p14="http://schemas.microsoft.com/office/powerpoint/2010/main" val="3118520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3DFCC-4D42-4458-8D62-E79F732940AE}"/>
              </a:ext>
            </a:extLst>
          </p:cNvPr>
          <p:cNvSpPr>
            <a:spLocks noGrp="1"/>
          </p:cNvSpPr>
          <p:nvPr>
            <p:ph type="title"/>
          </p:nvPr>
        </p:nvSpPr>
        <p:spPr/>
        <p:txBody>
          <a:bodyPr/>
          <a:lstStyle/>
          <a:p>
            <a:r>
              <a:rPr lang="en-US" dirty="0"/>
              <a:t>FY23 Maintenance</a:t>
            </a:r>
          </a:p>
        </p:txBody>
      </p:sp>
      <p:sp>
        <p:nvSpPr>
          <p:cNvPr id="3" name="Content Placeholder 2">
            <a:extLst>
              <a:ext uri="{FF2B5EF4-FFF2-40B4-BE49-F238E27FC236}">
                <a16:creationId xmlns:a16="http://schemas.microsoft.com/office/drawing/2014/main" id="{3C738FFF-096D-4B68-B6F8-145D8AE48660}"/>
              </a:ext>
            </a:extLst>
          </p:cNvPr>
          <p:cNvSpPr>
            <a:spLocks noGrp="1"/>
          </p:cNvSpPr>
          <p:nvPr>
            <p:ph idx="1"/>
          </p:nvPr>
        </p:nvSpPr>
        <p:spPr>
          <a:xfrm>
            <a:off x="304800" y="1371600"/>
            <a:ext cx="3200400" cy="4419600"/>
          </a:xfrm>
        </p:spPr>
        <p:txBody>
          <a:bodyPr/>
          <a:lstStyle/>
          <a:p>
            <a:r>
              <a:rPr lang="en-US" dirty="0"/>
              <a:t>Dayton Dam - $1.7M</a:t>
            </a:r>
          </a:p>
          <a:p>
            <a:r>
              <a:rPr lang="en-US" dirty="0"/>
              <a:t>Other priority projects to $2.2M</a:t>
            </a:r>
          </a:p>
        </p:txBody>
      </p:sp>
      <p:pic>
        <p:nvPicPr>
          <p:cNvPr id="5" name="Picture 4" descr="A picture containing outdoor, tree, river&#10;&#10;Description automatically generated">
            <a:extLst>
              <a:ext uri="{FF2B5EF4-FFF2-40B4-BE49-F238E27FC236}">
                <a16:creationId xmlns:a16="http://schemas.microsoft.com/office/drawing/2014/main" id="{FD01096B-471D-4C4A-9A80-1B4246923E3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359400" y="1066800"/>
            <a:ext cx="3657600" cy="2743200"/>
          </a:xfrm>
          <a:prstGeom prst="rect">
            <a:avLst/>
          </a:prstGeom>
        </p:spPr>
      </p:pic>
      <p:pic>
        <p:nvPicPr>
          <p:cNvPr id="10" name="Picture 9" descr="A picture containing outdoor, tree, power shovel, transport&#10;&#10;Description automatically generated">
            <a:extLst>
              <a:ext uri="{FF2B5EF4-FFF2-40B4-BE49-F238E27FC236}">
                <a16:creationId xmlns:a16="http://schemas.microsoft.com/office/drawing/2014/main" id="{8213F96B-2794-45F7-926E-7488764F594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84601" y="2438400"/>
            <a:ext cx="4267200" cy="3200400"/>
          </a:xfrm>
          <a:prstGeom prst="rect">
            <a:avLst/>
          </a:prstGeom>
        </p:spPr>
      </p:pic>
    </p:spTree>
    <p:extLst>
      <p:ext uri="{BB962C8B-B14F-4D97-AF65-F5344CB8AC3E}">
        <p14:creationId xmlns:p14="http://schemas.microsoft.com/office/powerpoint/2010/main" val="1132938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3DFCC-4D42-4458-8D62-E79F732940AE}"/>
              </a:ext>
            </a:extLst>
          </p:cNvPr>
          <p:cNvSpPr>
            <a:spLocks noGrp="1"/>
          </p:cNvSpPr>
          <p:nvPr>
            <p:ph type="title"/>
          </p:nvPr>
        </p:nvSpPr>
        <p:spPr/>
        <p:txBody>
          <a:bodyPr/>
          <a:lstStyle/>
          <a:p>
            <a:r>
              <a:rPr lang="en-US" dirty="0"/>
              <a:t>Budgets – FY22 Actuals</a:t>
            </a:r>
          </a:p>
        </p:txBody>
      </p:sp>
      <p:sp>
        <p:nvSpPr>
          <p:cNvPr id="3" name="Content Placeholder 2">
            <a:extLst>
              <a:ext uri="{FF2B5EF4-FFF2-40B4-BE49-F238E27FC236}">
                <a16:creationId xmlns:a16="http://schemas.microsoft.com/office/drawing/2014/main" id="{3C738FFF-096D-4B68-B6F8-145D8AE48660}"/>
              </a:ext>
            </a:extLst>
          </p:cNvPr>
          <p:cNvSpPr>
            <a:spLocks noGrp="1"/>
          </p:cNvSpPr>
          <p:nvPr>
            <p:ph idx="1"/>
          </p:nvPr>
        </p:nvSpPr>
        <p:spPr>
          <a:xfrm>
            <a:off x="466078" y="1066800"/>
            <a:ext cx="8373122" cy="4419600"/>
          </a:xfrm>
        </p:spPr>
        <p:txBody>
          <a:bodyPr/>
          <a:lstStyle/>
          <a:p>
            <a:r>
              <a:rPr lang="en-US" dirty="0"/>
              <a:t>Inflation</a:t>
            </a:r>
          </a:p>
          <a:p>
            <a:pPr lvl="1"/>
            <a:r>
              <a:rPr lang="en-US" dirty="0"/>
              <a:t>Fish Food – 18%</a:t>
            </a:r>
          </a:p>
          <a:p>
            <a:pPr lvl="1"/>
            <a:r>
              <a:rPr lang="en-US" dirty="0"/>
              <a:t>Labor – 3% to 10%</a:t>
            </a:r>
          </a:p>
          <a:p>
            <a:pPr lvl="1"/>
            <a:r>
              <a:rPr lang="en-US" dirty="0"/>
              <a:t>Minimum Wage - $10.95 to $15.00/</a:t>
            </a:r>
            <a:r>
              <a:rPr lang="en-US" dirty="0" err="1"/>
              <a:t>hr</a:t>
            </a:r>
            <a:endParaRPr lang="en-US" dirty="0"/>
          </a:p>
          <a:p>
            <a:pPr lvl="1"/>
            <a:r>
              <a:rPr lang="en-US" dirty="0"/>
              <a:t>Transportation – 17%</a:t>
            </a:r>
          </a:p>
          <a:p>
            <a:r>
              <a:rPr lang="en-US" dirty="0"/>
              <a:t>Over $1.7M (6%) in inflationary costs anticipated in FY23</a:t>
            </a:r>
          </a:p>
          <a:p>
            <a:r>
              <a:rPr lang="en-US" dirty="0"/>
              <a:t>FY23 – Flat at $27M Operating Budget</a:t>
            </a:r>
          </a:p>
        </p:txBody>
      </p:sp>
    </p:spTree>
    <p:extLst>
      <p:ext uri="{BB962C8B-B14F-4D97-AF65-F5344CB8AC3E}">
        <p14:creationId xmlns:p14="http://schemas.microsoft.com/office/powerpoint/2010/main" val="31525571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3DFCC-4D42-4458-8D62-E79F732940AE}"/>
              </a:ext>
            </a:extLst>
          </p:cNvPr>
          <p:cNvSpPr>
            <a:spLocks noGrp="1"/>
          </p:cNvSpPr>
          <p:nvPr>
            <p:ph type="title"/>
          </p:nvPr>
        </p:nvSpPr>
        <p:spPr/>
        <p:txBody>
          <a:bodyPr/>
          <a:lstStyle/>
          <a:p>
            <a:r>
              <a:rPr lang="en-US" dirty="0"/>
              <a:t>Budgets – FY23 Guidance</a:t>
            </a:r>
          </a:p>
        </p:txBody>
      </p:sp>
      <p:sp>
        <p:nvSpPr>
          <p:cNvPr id="3" name="Content Placeholder 2">
            <a:extLst>
              <a:ext uri="{FF2B5EF4-FFF2-40B4-BE49-F238E27FC236}">
                <a16:creationId xmlns:a16="http://schemas.microsoft.com/office/drawing/2014/main" id="{3C738FFF-096D-4B68-B6F8-145D8AE48660}"/>
              </a:ext>
            </a:extLst>
          </p:cNvPr>
          <p:cNvSpPr>
            <a:spLocks noGrp="1"/>
          </p:cNvSpPr>
          <p:nvPr>
            <p:ph idx="1"/>
          </p:nvPr>
        </p:nvSpPr>
        <p:spPr>
          <a:xfrm>
            <a:off x="474785" y="1371600"/>
            <a:ext cx="8373122" cy="4419600"/>
          </a:xfrm>
        </p:spPr>
        <p:txBody>
          <a:bodyPr/>
          <a:lstStyle/>
          <a:p>
            <a:r>
              <a:rPr lang="en-US" dirty="0"/>
              <a:t>Budget requests need to remain flat by Cooperator - not by Project</a:t>
            </a:r>
          </a:p>
          <a:p>
            <a:r>
              <a:rPr lang="en-US" dirty="0"/>
              <a:t>Prioritize your multiple programs that “move the needle” the furthest towards Project Area Goals</a:t>
            </a:r>
          </a:p>
          <a:p>
            <a:r>
              <a:rPr lang="en-US" dirty="0"/>
              <a:t>FY23 budgets due by July 13</a:t>
            </a:r>
            <a:r>
              <a:rPr lang="en-US" baseline="30000" dirty="0"/>
              <a:t>th</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9162448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3DFCC-4D42-4458-8D62-E79F732940AE}"/>
              </a:ext>
            </a:extLst>
          </p:cNvPr>
          <p:cNvSpPr>
            <a:spLocks noGrp="1"/>
          </p:cNvSpPr>
          <p:nvPr>
            <p:ph type="title"/>
          </p:nvPr>
        </p:nvSpPr>
        <p:spPr/>
        <p:txBody>
          <a:bodyPr/>
          <a:lstStyle/>
          <a:p>
            <a:r>
              <a:rPr lang="en-US" dirty="0"/>
              <a:t>Art of the Possible</a:t>
            </a:r>
          </a:p>
        </p:txBody>
      </p:sp>
      <p:sp>
        <p:nvSpPr>
          <p:cNvPr id="3" name="Content Placeholder 2">
            <a:extLst>
              <a:ext uri="{FF2B5EF4-FFF2-40B4-BE49-F238E27FC236}">
                <a16:creationId xmlns:a16="http://schemas.microsoft.com/office/drawing/2014/main" id="{3C738FFF-096D-4B68-B6F8-145D8AE48660}"/>
              </a:ext>
            </a:extLst>
          </p:cNvPr>
          <p:cNvSpPr>
            <a:spLocks noGrp="1"/>
          </p:cNvSpPr>
          <p:nvPr>
            <p:ph idx="1"/>
          </p:nvPr>
        </p:nvSpPr>
        <p:spPr>
          <a:xfrm>
            <a:off x="457200" y="1371600"/>
            <a:ext cx="8001000" cy="4419600"/>
          </a:xfrm>
        </p:spPr>
        <p:txBody>
          <a:bodyPr/>
          <a:lstStyle/>
          <a:p>
            <a:r>
              <a:rPr lang="en-US" dirty="0"/>
              <a:t>Chart the future</a:t>
            </a:r>
          </a:p>
          <a:p>
            <a:r>
              <a:rPr lang="en-US" dirty="0"/>
              <a:t>Reimagine and reinvent</a:t>
            </a:r>
          </a:p>
          <a:p>
            <a:r>
              <a:rPr lang="en-US" dirty="0"/>
              <a:t>Find efficiencies – how can we stay on flat budgets and do more??</a:t>
            </a:r>
          </a:p>
          <a:p>
            <a:r>
              <a:rPr lang="en-US" dirty="0"/>
              <a:t>Keep making positive changes!</a:t>
            </a:r>
          </a:p>
        </p:txBody>
      </p:sp>
    </p:spTree>
    <p:extLst>
      <p:ext uri="{BB962C8B-B14F-4D97-AF65-F5344CB8AC3E}">
        <p14:creationId xmlns:p14="http://schemas.microsoft.com/office/powerpoint/2010/main" val="39781684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445" y="2057400"/>
            <a:ext cx="4258444" cy="1470025"/>
          </a:xfrm>
        </p:spPr>
        <p:txBody>
          <a:bodyPr/>
          <a:lstStyle/>
          <a:p>
            <a:r>
              <a:rPr lang="en-US" sz="8000" dirty="0"/>
              <a:t>Thanks for Being Here!</a:t>
            </a:r>
          </a:p>
        </p:txBody>
      </p:sp>
      <p:pic>
        <p:nvPicPr>
          <p:cNvPr id="5" name="Picture 4" descr="A close up of a fish&#10;&#10;Description automatically generated with medium confidence">
            <a:extLst>
              <a:ext uri="{FF2B5EF4-FFF2-40B4-BE49-F238E27FC236}">
                <a16:creationId xmlns:a16="http://schemas.microsoft.com/office/drawing/2014/main" id="{65C1A8A9-0346-4897-82AD-9CA83F8A700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170284" y="1295400"/>
            <a:ext cx="4759464" cy="3182981"/>
          </a:xfrm>
          <a:prstGeom prst="rect">
            <a:avLst/>
          </a:prstGeom>
        </p:spPr>
      </p:pic>
    </p:spTree>
    <p:extLst>
      <p:ext uri="{BB962C8B-B14F-4D97-AF65-F5344CB8AC3E}">
        <p14:creationId xmlns:p14="http://schemas.microsoft.com/office/powerpoint/2010/main" val="585409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CD275-D239-4F86-8FBE-7B7185186458}"/>
              </a:ext>
            </a:extLst>
          </p:cNvPr>
          <p:cNvSpPr>
            <a:spLocks noGrp="1"/>
          </p:cNvSpPr>
          <p:nvPr>
            <p:ph type="title"/>
          </p:nvPr>
        </p:nvSpPr>
        <p:spPr/>
        <p:txBody>
          <a:bodyPr/>
          <a:lstStyle/>
          <a:p>
            <a:r>
              <a:rPr lang="en-US" dirty="0"/>
              <a:t>Meeting Objectives</a:t>
            </a:r>
          </a:p>
        </p:txBody>
      </p:sp>
      <p:sp>
        <p:nvSpPr>
          <p:cNvPr id="3" name="Content Placeholder 2">
            <a:extLst>
              <a:ext uri="{FF2B5EF4-FFF2-40B4-BE49-F238E27FC236}">
                <a16:creationId xmlns:a16="http://schemas.microsoft.com/office/drawing/2014/main" id="{1C3242E5-9810-41BB-9D77-7886BA32C10F}"/>
              </a:ext>
            </a:extLst>
          </p:cNvPr>
          <p:cNvSpPr>
            <a:spLocks noGrp="1"/>
          </p:cNvSpPr>
          <p:nvPr>
            <p:ph idx="1"/>
          </p:nvPr>
        </p:nvSpPr>
        <p:spPr>
          <a:xfrm>
            <a:off x="457200" y="1524000"/>
            <a:ext cx="8229600" cy="4419600"/>
          </a:xfrm>
        </p:spPr>
        <p:txBody>
          <a:bodyPr/>
          <a:lstStyle/>
          <a:p>
            <a:r>
              <a:rPr lang="en-US" dirty="0"/>
              <a:t>Reconnect after a 3-year COVID hiatus</a:t>
            </a:r>
          </a:p>
          <a:p>
            <a:r>
              <a:rPr lang="en-US" dirty="0"/>
              <a:t>Reinspire our efforts towards Fish for the Future</a:t>
            </a:r>
          </a:p>
          <a:p>
            <a:r>
              <a:rPr lang="en-US" dirty="0"/>
              <a:t>Update current Ocean conditions and contemplate future LSRCP strategies</a:t>
            </a:r>
          </a:p>
          <a:p>
            <a:r>
              <a:rPr lang="en-US" dirty="0"/>
              <a:t>Brainstorm for the future – budgets, efficiencies, fish and more</a:t>
            </a:r>
          </a:p>
        </p:txBody>
      </p:sp>
    </p:spTree>
    <p:extLst>
      <p:ext uri="{BB962C8B-B14F-4D97-AF65-F5344CB8AC3E}">
        <p14:creationId xmlns:p14="http://schemas.microsoft.com/office/powerpoint/2010/main" val="994429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9756" y="685800"/>
            <a:ext cx="8364486" cy="1470025"/>
          </a:xfrm>
        </p:spPr>
        <p:txBody>
          <a:bodyPr/>
          <a:lstStyle/>
          <a:p>
            <a:r>
              <a:rPr lang="en-US" sz="8000" dirty="0"/>
              <a:t>You are Fish for the Future!</a:t>
            </a:r>
          </a:p>
        </p:txBody>
      </p:sp>
      <p:pic>
        <p:nvPicPr>
          <p:cNvPr id="8" name="Picture 7" descr="A picture containing person&#10;&#10;Description automatically generated">
            <a:extLst>
              <a:ext uri="{FF2B5EF4-FFF2-40B4-BE49-F238E27FC236}">
                <a16:creationId xmlns:a16="http://schemas.microsoft.com/office/drawing/2014/main" id="{B934B272-E80A-45B9-9816-77EA72D2A19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09600" y="2667000"/>
            <a:ext cx="3962400" cy="2971800"/>
          </a:xfrm>
          <a:prstGeom prst="rect">
            <a:avLst/>
          </a:prstGeom>
        </p:spPr>
      </p:pic>
      <p:pic>
        <p:nvPicPr>
          <p:cNvPr id="10" name="Picture 9" descr="Men standing on a dock&#10;&#10;Description automatically generated with low confidence">
            <a:extLst>
              <a:ext uri="{FF2B5EF4-FFF2-40B4-BE49-F238E27FC236}">
                <a16:creationId xmlns:a16="http://schemas.microsoft.com/office/drawing/2014/main" id="{7147BF41-E6ED-4927-B1B0-8218269BBAA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876800" y="2667000"/>
            <a:ext cx="3962400" cy="2971800"/>
          </a:xfrm>
          <a:prstGeom prst="rect">
            <a:avLst/>
          </a:prstGeom>
        </p:spPr>
      </p:pic>
    </p:spTree>
    <p:extLst>
      <p:ext uri="{BB962C8B-B14F-4D97-AF65-F5344CB8AC3E}">
        <p14:creationId xmlns:p14="http://schemas.microsoft.com/office/powerpoint/2010/main" val="1585684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3DFCC-4D42-4458-8D62-E79F732940AE}"/>
              </a:ext>
            </a:extLst>
          </p:cNvPr>
          <p:cNvSpPr>
            <a:spLocks noGrp="1"/>
          </p:cNvSpPr>
          <p:nvPr>
            <p:ph type="title"/>
          </p:nvPr>
        </p:nvSpPr>
        <p:spPr/>
        <p:txBody>
          <a:bodyPr/>
          <a:lstStyle/>
          <a:p>
            <a:r>
              <a:rPr lang="en-US" dirty="0"/>
              <a:t>Meeting Agenda</a:t>
            </a:r>
          </a:p>
        </p:txBody>
      </p:sp>
      <p:sp>
        <p:nvSpPr>
          <p:cNvPr id="3" name="Content Placeholder 2">
            <a:extLst>
              <a:ext uri="{FF2B5EF4-FFF2-40B4-BE49-F238E27FC236}">
                <a16:creationId xmlns:a16="http://schemas.microsoft.com/office/drawing/2014/main" id="{3C738FFF-096D-4B68-B6F8-145D8AE48660}"/>
              </a:ext>
            </a:extLst>
          </p:cNvPr>
          <p:cNvSpPr>
            <a:spLocks noGrp="1"/>
          </p:cNvSpPr>
          <p:nvPr>
            <p:ph idx="1"/>
          </p:nvPr>
        </p:nvSpPr>
        <p:spPr>
          <a:xfrm>
            <a:off x="457200" y="944563"/>
            <a:ext cx="8229600" cy="4419600"/>
          </a:xfrm>
        </p:spPr>
        <p:txBody>
          <a:bodyPr/>
          <a:lstStyle/>
          <a:p>
            <a:r>
              <a:rPr lang="en-US" dirty="0"/>
              <a:t>State of LSRCP</a:t>
            </a:r>
          </a:p>
          <a:p>
            <a:r>
              <a:rPr lang="en-US" dirty="0"/>
              <a:t>Ocean Conditions</a:t>
            </a:r>
          </a:p>
          <a:p>
            <a:r>
              <a:rPr lang="en-US" dirty="0"/>
              <a:t>FINS</a:t>
            </a:r>
          </a:p>
          <a:p>
            <a:r>
              <a:rPr lang="en-US" dirty="0"/>
              <a:t>New Tech – Walla Walla Hatchery</a:t>
            </a:r>
          </a:p>
          <a:p>
            <a:r>
              <a:rPr lang="en-US" dirty="0"/>
              <a:t>Business</a:t>
            </a:r>
          </a:p>
          <a:p>
            <a:pPr lvl="1"/>
            <a:r>
              <a:rPr lang="en-US" dirty="0"/>
              <a:t>Budgets/BPA Update</a:t>
            </a:r>
          </a:p>
          <a:p>
            <a:pPr lvl="1"/>
            <a:r>
              <a:rPr lang="en-US" dirty="0"/>
              <a:t>ISRP Review</a:t>
            </a:r>
          </a:p>
          <a:p>
            <a:pPr lvl="1"/>
            <a:r>
              <a:rPr lang="en-US" dirty="0"/>
              <a:t>Maintenance</a:t>
            </a:r>
          </a:p>
          <a:p>
            <a:pPr lvl="1"/>
            <a:r>
              <a:rPr lang="en-US" dirty="0"/>
              <a:t>Permitting</a:t>
            </a:r>
          </a:p>
        </p:txBody>
      </p:sp>
    </p:spTree>
    <p:extLst>
      <p:ext uri="{BB962C8B-B14F-4D97-AF65-F5344CB8AC3E}">
        <p14:creationId xmlns:p14="http://schemas.microsoft.com/office/powerpoint/2010/main" val="2385348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3DFCC-4D42-4458-8D62-E79F732940AE}"/>
              </a:ext>
            </a:extLst>
          </p:cNvPr>
          <p:cNvSpPr>
            <a:spLocks noGrp="1"/>
          </p:cNvSpPr>
          <p:nvPr>
            <p:ph type="title"/>
          </p:nvPr>
        </p:nvSpPr>
        <p:spPr/>
        <p:txBody>
          <a:bodyPr/>
          <a:lstStyle/>
          <a:p>
            <a:r>
              <a:rPr lang="en-US" dirty="0"/>
              <a:t>ISRP Spring Chinook Review</a:t>
            </a:r>
          </a:p>
        </p:txBody>
      </p:sp>
      <p:sp>
        <p:nvSpPr>
          <p:cNvPr id="3" name="Content Placeholder 2">
            <a:extLst>
              <a:ext uri="{FF2B5EF4-FFF2-40B4-BE49-F238E27FC236}">
                <a16:creationId xmlns:a16="http://schemas.microsoft.com/office/drawing/2014/main" id="{3C738FFF-096D-4B68-B6F8-145D8AE48660}"/>
              </a:ext>
            </a:extLst>
          </p:cNvPr>
          <p:cNvSpPr>
            <a:spLocks noGrp="1"/>
          </p:cNvSpPr>
          <p:nvPr>
            <p:ph idx="1"/>
          </p:nvPr>
        </p:nvSpPr>
        <p:spPr>
          <a:xfrm>
            <a:off x="457200" y="1600200"/>
            <a:ext cx="8229600" cy="4419600"/>
          </a:xfrm>
        </p:spPr>
        <p:txBody>
          <a:bodyPr/>
          <a:lstStyle/>
          <a:p>
            <a:r>
              <a:rPr lang="en-US" dirty="0"/>
              <a:t>Summarize the past 10 years</a:t>
            </a:r>
          </a:p>
          <a:p>
            <a:r>
              <a:rPr lang="en-US" dirty="0"/>
              <a:t>Chart a future path</a:t>
            </a:r>
          </a:p>
          <a:p>
            <a:r>
              <a:rPr lang="en-US" dirty="0"/>
              <a:t>How to become more responsive to quick environmental changes?</a:t>
            </a:r>
          </a:p>
          <a:p>
            <a:r>
              <a:rPr lang="en-US" dirty="0"/>
              <a:t>Solicit feedback from the ISRP</a:t>
            </a:r>
          </a:p>
          <a:p>
            <a:r>
              <a:rPr lang="en-US" dirty="0"/>
              <a:t>Steelhead and Fall Chinook in upcoming years</a:t>
            </a:r>
          </a:p>
        </p:txBody>
      </p:sp>
    </p:spTree>
    <p:extLst>
      <p:ext uri="{BB962C8B-B14F-4D97-AF65-F5344CB8AC3E}">
        <p14:creationId xmlns:p14="http://schemas.microsoft.com/office/powerpoint/2010/main" val="2194320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3DFCC-4D42-4458-8D62-E79F732940AE}"/>
              </a:ext>
            </a:extLst>
          </p:cNvPr>
          <p:cNvSpPr>
            <a:spLocks noGrp="1"/>
          </p:cNvSpPr>
          <p:nvPr>
            <p:ph type="title"/>
          </p:nvPr>
        </p:nvSpPr>
        <p:spPr/>
        <p:txBody>
          <a:bodyPr/>
          <a:lstStyle/>
          <a:p>
            <a:r>
              <a:rPr lang="en-US" dirty="0"/>
              <a:t>LSRCP History</a:t>
            </a:r>
          </a:p>
        </p:txBody>
      </p:sp>
      <p:sp>
        <p:nvSpPr>
          <p:cNvPr id="3" name="Content Placeholder 2">
            <a:extLst>
              <a:ext uri="{FF2B5EF4-FFF2-40B4-BE49-F238E27FC236}">
                <a16:creationId xmlns:a16="http://schemas.microsoft.com/office/drawing/2014/main" id="{3C738FFF-096D-4B68-B6F8-145D8AE48660}"/>
              </a:ext>
            </a:extLst>
          </p:cNvPr>
          <p:cNvSpPr>
            <a:spLocks noGrp="1"/>
          </p:cNvSpPr>
          <p:nvPr>
            <p:ph idx="1"/>
          </p:nvPr>
        </p:nvSpPr>
        <p:spPr>
          <a:xfrm>
            <a:off x="457200" y="944563"/>
            <a:ext cx="8229600" cy="4419600"/>
          </a:xfrm>
        </p:spPr>
        <p:txBody>
          <a:bodyPr/>
          <a:lstStyle/>
          <a:p>
            <a:r>
              <a:rPr lang="en-US" sz="2800" b="1" dirty="0"/>
              <a:t>1945</a:t>
            </a:r>
          </a:p>
          <a:p>
            <a:pPr lvl="1"/>
            <a:r>
              <a:rPr lang="en-US" sz="2000" dirty="0"/>
              <a:t>Congressional Approval </a:t>
            </a:r>
          </a:p>
          <a:p>
            <a:r>
              <a:rPr lang="en-US" sz="2800" b="1" dirty="0"/>
              <a:t>1975 </a:t>
            </a:r>
            <a:r>
              <a:rPr lang="en-US" sz="2000" dirty="0"/>
              <a:t> </a:t>
            </a:r>
          </a:p>
          <a:p>
            <a:pPr lvl="1"/>
            <a:r>
              <a:rPr lang="en-US" sz="2000" dirty="0"/>
              <a:t>COE/Agency Special Report to Congress</a:t>
            </a:r>
          </a:p>
          <a:p>
            <a:pPr lvl="1"/>
            <a:r>
              <a:rPr lang="en-US" sz="2000" dirty="0"/>
              <a:t>Goals Established</a:t>
            </a:r>
          </a:p>
          <a:p>
            <a:r>
              <a:rPr lang="en-US" sz="2800" b="1" dirty="0"/>
              <a:t>1976</a:t>
            </a:r>
          </a:p>
          <a:p>
            <a:pPr lvl="1"/>
            <a:r>
              <a:rPr lang="en-US" sz="2000" dirty="0"/>
              <a:t>Environmental Impact Assessment</a:t>
            </a:r>
          </a:p>
          <a:p>
            <a:pPr lvl="1"/>
            <a:r>
              <a:rPr lang="en-US" sz="2000" dirty="0"/>
              <a:t>Congressional Authorization</a:t>
            </a:r>
          </a:p>
          <a:p>
            <a:r>
              <a:rPr lang="en-US" sz="2800" b="1" dirty="0"/>
              <a:t>1983</a:t>
            </a:r>
          </a:p>
          <a:p>
            <a:pPr lvl="1"/>
            <a:r>
              <a:rPr lang="en-US" sz="2000" dirty="0"/>
              <a:t>Implementation</a:t>
            </a:r>
          </a:p>
          <a:p>
            <a:pPr marL="0" indent="0">
              <a:buNone/>
            </a:pPr>
            <a:endParaRPr lang="en-US" dirty="0"/>
          </a:p>
        </p:txBody>
      </p:sp>
    </p:spTree>
    <p:extLst>
      <p:ext uri="{BB962C8B-B14F-4D97-AF65-F5344CB8AC3E}">
        <p14:creationId xmlns:p14="http://schemas.microsoft.com/office/powerpoint/2010/main" val="1196596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3DFCC-4D42-4458-8D62-E79F732940AE}"/>
              </a:ext>
            </a:extLst>
          </p:cNvPr>
          <p:cNvSpPr>
            <a:spLocks noGrp="1"/>
          </p:cNvSpPr>
          <p:nvPr>
            <p:ph type="title"/>
          </p:nvPr>
        </p:nvSpPr>
        <p:spPr/>
        <p:txBody>
          <a:bodyPr/>
          <a:lstStyle/>
          <a:p>
            <a:r>
              <a:rPr lang="en-US" dirty="0"/>
              <a:t>LSRCP Estimating Adults</a:t>
            </a:r>
          </a:p>
        </p:txBody>
      </p:sp>
      <p:sp>
        <p:nvSpPr>
          <p:cNvPr id="4" name="Content Placeholder 3">
            <a:extLst>
              <a:ext uri="{FF2B5EF4-FFF2-40B4-BE49-F238E27FC236}">
                <a16:creationId xmlns:a16="http://schemas.microsoft.com/office/drawing/2014/main" id="{44D38685-C1C9-445E-BD54-7390EB78FFEF}"/>
              </a:ext>
            </a:extLst>
          </p:cNvPr>
          <p:cNvSpPr>
            <a:spLocks noGrp="1"/>
          </p:cNvSpPr>
          <p:nvPr>
            <p:ph idx="1"/>
          </p:nvPr>
        </p:nvSpPr>
        <p:spPr/>
        <p:txBody>
          <a:bodyPr/>
          <a:lstStyle/>
          <a:p>
            <a:r>
              <a:rPr lang="en-US" dirty="0"/>
              <a:t>Project Area Goals</a:t>
            </a:r>
          </a:p>
          <a:p>
            <a:pPr lvl="1"/>
            <a:r>
              <a:rPr lang="en-US" dirty="0"/>
              <a:t>Pre-Dam Adults</a:t>
            </a:r>
          </a:p>
          <a:p>
            <a:pPr lvl="1"/>
            <a:r>
              <a:rPr lang="en-US" dirty="0"/>
              <a:t>48% Loss from Dams</a:t>
            </a:r>
          </a:p>
          <a:p>
            <a:r>
              <a:rPr lang="en-US" dirty="0"/>
              <a:t>Harvest/Habitat Loss</a:t>
            </a:r>
          </a:p>
          <a:p>
            <a:pPr lvl="1"/>
            <a:r>
              <a:rPr lang="en-US" dirty="0"/>
              <a:t>Loss of riverine habitat from reservoirs</a:t>
            </a:r>
          </a:p>
          <a:p>
            <a:pPr lvl="1"/>
            <a:r>
              <a:rPr lang="en-US" dirty="0"/>
              <a:t>Harvest downstream (4:1) Chinook and 2:1 Steelhead</a:t>
            </a:r>
          </a:p>
        </p:txBody>
      </p:sp>
      <p:sp>
        <p:nvSpPr>
          <p:cNvPr id="5" name="Oval 4">
            <a:extLst>
              <a:ext uri="{FF2B5EF4-FFF2-40B4-BE49-F238E27FC236}">
                <a16:creationId xmlns:a16="http://schemas.microsoft.com/office/drawing/2014/main" id="{58303D26-E964-428A-9BE2-A0E1245579E6}"/>
              </a:ext>
            </a:extLst>
          </p:cNvPr>
          <p:cNvSpPr/>
          <p:nvPr/>
        </p:nvSpPr>
        <p:spPr>
          <a:xfrm rot="5400000">
            <a:off x="5817577" y="1116623"/>
            <a:ext cx="2004646" cy="2057400"/>
          </a:xfrm>
          <a:prstGeom prst="ellipse">
            <a:avLst/>
          </a:prstGeom>
          <a:blipFill>
            <a:blip r:embed="rId3" cstate="print">
              <a:extLst>
                <a:ext uri="{28A0092B-C50C-407E-A947-70E740481C1C}">
                  <a14:useLocalDpi xmlns:a14="http://schemas.microsoft.com/office/drawing/2010/main"/>
                </a:ext>
              </a:extLst>
            </a:blip>
            <a:srcRect/>
            <a:stretch>
              <a:fillRect l="-16000" r="-16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013988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Area Goals</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3117868042"/>
              </p:ext>
            </p:extLst>
          </p:nvPr>
        </p:nvGraphicFramePr>
        <p:xfrm>
          <a:off x="685800" y="1447800"/>
          <a:ext cx="8153400" cy="3322320"/>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2287088">
                  <a:extLst>
                    <a:ext uri="{9D8B030D-6E8A-4147-A177-3AD203B41FA5}">
                      <a16:colId xmlns:a16="http://schemas.microsoft.com/office/drawing/2014/main" val="20002"/>
                    </a:ext>
                  </a:extLst>
                </a:gridCol>
                <a:gridCol w="1980112">
                  <a:extLst>
                    <a:ext uri="{9D8B030D-6E8A-4147-A177-3AD203B41FA5}">
                      <a16:colId xmlns:a16="http://schemas.microsoft.com/office/drawing/2014/main" val="20003"/>
                    </a:ext>
                  </a:extLst>
                </a:gridCol>
              </a:tblGrid>
              <a:tr h="381000">
                <a:tc>
                  <a:txBody>
                    <a:bodyPr/>
                    <a:lstStyle/>
                    <a:p>
                      <a:pPr algn="l"/>
                      <a:r>
                        <a:rPr lang="en-US" sz="2800" dirty="0"/>
                        <a:t>Species</a:t>
                      </a:r>
                    </a:p>
                  </a:txBody>
                  <a:tcPr/>
                </a:tc>
                <a:tc>
                  <a:txBody>
                    <a:bodyPr/>
                    <a:lstStyle/>
                    <a:p>
                      <a:pPr algn="ctr"/>
                      <a:r>
                        <a:rPr lang="en-US" sz="2800" dirty="0"/>
                        <a:t>Pre-Dam Adults</a:t>
                      </a:r>
                    </a:p>
                  </a:txBody>
                  <a:tcPr/>
                </a:tc>
                <a:tc>
                  <a:txBody>
                    <a:bodyPr/>
                    <a:lstStyle/>
                    <a:p>
                      <a:pPr algn="ctr"/>
                      <a:r>
                        <a:rPr lang="en-US" sz="2800" dirty="0"/>
                        <a:t>48% Loss</a:t>
                      </a:r>
                    </a:p>
                  </a:txBody>
                  <a:tcPr/>
                </a:tc>
                <a:tc>
                  <a:txBody>
                    <a:bodyPr/>
                    <a:lstStyle/>
                    <a:p>
                      <a:pPr algn="ctr"/>
                      <a:r>
                        <a:rPr lang="en-US" sz="2800" dirty="0"/>
                        <a:t>Project Area Goal</a:t>
                      </a:r>
                    </a:p>
                  </a:txBody>
                  <a:tcPr/>
                </a:tc>
                <a:extLst>
                  <a:ext uri="{0D108BD9-81ED-4DB2-BD59-A6C34878D82A}">
                    <a16:rowId xmlns:a16="http://schemas.microsoft.com/office/drawing/2014/main" val="10000"/>
                  </a:ext>
                </a:extLst>
              </a:tr>
              <a:tr h="370840">
                <a:tc>
                  <a:txBody>
                    <a:bodyPr/>
                    <a:lstStyle/>
                    <a:p>
                      <a:r>
                        <a:rPr lang="en-US" sz="2800" dirty="0">
                          <a:solidFill>
                            <a:srgbClr val="00B050"/>
                          </a:solidFill>
                        </a:rPr>
                        <a:t>Fall Chinook </a:t>
                      </a:r>
                    </a:p>
                  </a:txBody>
                  <a:tcPr/>
                </a:tc>
                <a:tc>
                  <a:txBody>
                    <a:bodyPr/>
                    <a:lstStyle/>
                    <a:p>
                      <a:pPr algn="ctr"/>
                      <a:r>
                        <a:rPr lang="en-US" sz="2800" dirty="0">
                          <a:solidFill>
                            <a:srgbClr val="00B050"/>
                          </a:solidFill>
                        </a:rPr>
                        <a:t>37,700</a:t>
                      </a:r>
                    </a:p>
                  </a:txBody>
                  <a:tcPr/>
                </a:tc>
                <a:tc>
                  <a:txBody>
                    <a:bodyPr/>
                    <a:lstStyle/>
                    <a:p>
                      <a:pPr algn="ctr"/>
                      <a:r>
                        <a:rPr lang="en-US" sz="2800" dirty="0">
                          <a:solidFill>
                            <a:srgbClr val="00B050"/>
                          </a:solidFill>
                        </a:rPr>
                        <a:t>0.48</a:t>
                      </a:r>
                    </a:p>
                  </a:txBody>
                  <a:tcPr/>
                </a:tc>
                <a:tc>
                  <a:txBody>
                    <a:bodyPr/>
                    <a:lstStyle/>
                    <a:p>
                      <a:pPr algn="ctr"/>
                      <a:r>
                        <a:rPr lang="en-US" sz="2800" dirty="0">
                          <a:solidFill>
                            <a:srgbClr val="00B050"/>
                          </a:solidFill>
                        </a:rPr>
                        <a:t>18,300</a:t>
                      </a:r>
                    </a:p>
                  </a:txBody>
                  <a:tcPr/>
                </a:tc>
                <a:extLst>
                  <a:ext uri="{0D108BD9-81ED-4DB2-BD59-A6C34878D82A}">
                    <a16:rowId xmlns:a16="http://schemas.microsoft.com/office/drawing/2014/main" val="10001"/>
                  </a:ext>
                </a:extLst>
              </a:tr>
              <a:tr h="640080">
                <a:tc>
                  <a:txBody>
                    <a:bodyPr/>
                    <a:lstStyle/>
                    <a:p>
                      <a:r>
                        <a:rPr lang="en-US" sz="2800" dirty="0">
                          <a:solidFill>
                            <a:srgbClr val="3399FF"/>
                          </a:solidFill>
                        </a:rPr>
                        <a:t>Spring/Summer Chinook</a:t>
                      </a:r>
                    </a:p>
                  </a:txBody>
                  <a:tcPr/>
                </a:tc>
                <a:tc>
                  <a:txBody>
                    <a:bodyPr/>
                    <a:lstStyle/>
                    <a:p>
                      <a:pPr algn="ctr"/>
                      <a:r>
                        <a:rPr lang="en-US" sz="2800" dirty="0">
                          <a:solidFill>
                            <a:srgbClr val="3399FF"/>
                          </a:solidFill>
                        </a:rPr>
                        <a:t>122,000</a:t>
                      </a:r>
                    </a:p>
                  </a:txBody>
                  <a:tcPr/>
                </a:tc>
                <a:tc>
                  <a:txBody>
                    <a:bodyPr/>
                    <a:lstStyle/>
                    <a:p>
                      <a:pPr algn="ctr"/>
                      <a:r>
                        <a:rPr lang="en-US" sz="2800" dirty="0">
                          <a:solidFill>
                            <a:srgbClr val="3399FF"/>
                          </a:solidFill>
                        </a:rPr>
                        <a:t>0.48</a:t>
                      </a:r>
                    </a:p>
                  </a:txBody>
                  <a:tcPr/>
                </a:tc>
                <a:tc>
                  <a:txBody>
                    <a:bodyPr/>
                    <a:lstStyle/>
                    <a:p>
                      <a:pPr algn="ctr"/>
                      <a:r>
                        <a:rPr lang="en-US" sz="2800" dirty="0">
                          <a:solidFill>
                            <a:srgbClr val="3399FF"/>
                          </a:solidFill>
                        </a:rPr>
                        <a:t>58,700</a:t>
                      </a:r>
                    </a:p>
                  </a:txBody>
                  <a:tcPr/>
                </a:tc>
                <a:extLst>
                  <a:ext uri="{0D108BD9-81ED-4DB2-BD59-A6C34878D82A}">
                    <a16:rowId xmlns:a16="http://schemas.microsoft.com/office/drawing/2014/main" val="10002"/>
                  </a:ext>
                </a:extLst>
              </a:tr>
              <a:tr h="370840">
                <a:tc>
                  <a:txBody>
                    <a:bodyPr/>
                    <a:lstStyle/>
                    <a:p>
                      <a:r>
                        <a:rPr lang="en-US" sz="2800" dirty="0">
                          <a:solidFill>
                            <a:srgbClr val="FF0000"/>
                          </a:solidFill>
                        </a:rPr>
                        <a:t>Steelhead</a:t>
                      </a:r>
                    </a:p>
                  </a:txBody>
                  <a:tcPr/>
                </a:tc>
                <a:tc>
                  <a:txBody>
                    <a:bodyPr/>
                    <a:lstStyle/>
                    <a:p>
                      <a:pPr algn="ctr"/>
                      <a:r>
                        <a:rPr lang="en-US" sz="2800" dirty="0">
                          <a:solidFill>
                            <a:srgbClr val="FF0000"/>
                          </a:solidFill>
                        </a:rPr>
                        <a:t>114,800</a:t>
                      </a:r>
                    </a:p>
                  </a:txBody>
                  <a:tcPr/>
                </a:tc>
                <a:tc>
                  <a:txBody>
                    <a:bodyPr/>
                    <a:lstStyle/>
                    <a:p>
                      <a:pPr algn="ctr"/>
                      <a:r>
                        <a:rPr lang="en-US" sz="2800" dirty="0">
                          <a:solidFill>
                            <a:srgbClr val="FF0000"/>
                          </a:solidFill>
                        </a:rPr>
                        <a:t>0.48</a:t>
                      </a:r>
                    </a:p>
                  </a:txBody>
                  <a:tcPr/>
                </a:tc>
                <a:tc>
                  <a:txBody>
                    <a:bodyPr/>
                    <a:lstStyle/>
                    <a:p>
                      <a:pPr algn="ctr"/>
                      <a:r>
                        <a:rPr lang="en-US" sz="2800" dirty="0">
                          <a:solidFill>
                            <a:srgbClr val="FF0000"/>
                          </a:solidFill>
                        </a:rPr>
                        <a:t>55,100</a:t>
                      </a:r>
                    </a:p>
                  </a:txBody>
                  <a:tcPr/>
                </a:tc>
                <a:extLst>
                  <a:ext uri="{0D108BD9-81ED-4DB2-BD59-A6C34878D82A}">
                    <a16:rowId xmlns:a16="http://schemas.microsoft.com/office/drawing/2014/main" val="10003"/>
                  </a:ext>
                </a:extLst>
              </a:tr>
              <a:tr h="370840">
                <a:tc>
                  <a:txBody>
                    <a:bodyPr/>
                    <a:lstStyle/>
                    <a:p>
                      <a:endParaRPr lang="en-US" sz="2000" dirty="0"/>
                    </a:p>
                  </a:txBody>
                  <a:tcPr/>
                </a:tc>
                <a:tc gridSpan="3">
                  <a:txBody>
                    <a:bodyPr/>
                    <a:lstStyle/>
                    <a:p>
                      <a:endParaRPr lang="en-US" sz="2000"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786837849"/>
      </p:ext>
    </p:extLst>
  </p:cSld>
  <p:clrMapOvr>
    <a:masterClrMapping/>
  </p:clrMapOvr>
</p:sld>
</file>

<file path=ppt/theme/theme1.xml><?xml version="1.0" encoding="utf-8"?>
<a:theme xmlns:a="http://schemas.openxmlformats.org/drawingml/2006/main" name="CRFPO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8B57B23F-0E08-4703-ACFD-1FB1117CE72C}" vid="{9D319614-80E4-41BF-B8FE-192841B2686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LSRCP Custom Template</Template>
  <TotalTime>10046</TotalTime>
  <Words>1404</Words>
  <Application>Microsoft Office PowerPoint</Application>
  <PresentationFormat>On-screen Show (4:3)</PresentationFormat>
  <Paragraphs>301</Paragraphs>
  <Slides>26</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Times New Roman</vt:lpstr>
      <vt:lpstr>CRFPO Powerpoint Template</vt:lpstr>
      <vt:lpstr>Welcome to LSRCP!</vt:lpstr>
      <vt:lpstr>Housekeeping</vt:lpstr>
      <vt:lpstr>Meeting Objectives</vt:lpstr>
      <vt:lpstr>You are Fish for the Future!</vt:lpstr>
      <vt:lpstr>Meeting Agenda</vt:lpstr>
      <vt:lpstr>ISRP Spring Chinook Review</vt:lpstr>
      <vt:lpstr>LSRCP History</vt:lpstr>
      <vt:lpstr>LSRCP Estimating Adults</vt:lpstr>
      <vt:lpstr>Project Area Goals</vt:lpstr>
      <vt:lpstr>History</vt:lpstr>
      <vt:lpstr>Implementation</vt:lpstr>
      <vt:lpstr>In Place/In-Kind</vt:lpstr>
      <vt:lpstr>FCS Goals</vt:lpstr>
      <vt:lpstr>SCS Goals</vt:lpstr>
      <vt:lpstr>STT Goals</vt:lpstr>
      <vt:lpstr>Performance</vt:lpstr>
      <vt:lpstr>Performance</vt:lpstr>
      <vt:lpstr>Performance</vt:lpstr>
      <vt:lpstr>2025…..I’d be surprised to see them last that long</vt:lpstr>
      <vt:lpstr>Budgets</vt:lpstr>
      <vt:lpstr>FY22 Maintenance</vt:lpstr>
      <vt:lpstr>FY23 Maintenance</vt:lpstr>
      <vt:lpstr>Budgets – FY22 Actuals</vt:lpstr>
      <vt:lpstr>Budgets – FY23 Guidance</vt:lpstr>
      <vt:lpstr>Art of the Possible</vt:lpstr>
      <vt:lpstr>Thanks for Being Here!</vt:lpstr>
    </vt:vector>
  </TitlesOfParts>
  <Company>Department of Interior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Wiese, Nathan</dc:creator>
  <cp:lastModifiedBy>Wiese, Nathan</cp:lastModifiedBy>
  <cp:revision>57</cp:revision>
  <cp:lastPrinted>2017-03-27T15:57:18Z</cp:lastPrinted>
  <dcterms:created xsi:type="dcterms:W3CDTF">2021-04-21T22:45:03Z</dcterms:created>
  <dcterms:modified xsi:type="dcterms:W3CDTF">2022-05-16T14:57:59Z</dcterms:modified>
</cp:coreProperties>
</file>