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71" r:id="rId4"/>
    <p:sldId id="270" r:id="rId5"/>
    <p:sldId id="272" r:id="rId6"/>
    <p:sldId id="273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8E2E-DCA5-446C-94BD-1B25F5660F5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04EB-F2A0-4872-AD32-7EECA6920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23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8E2E-DCA5-446C-94BD-1B25F5660F5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04EB-F2A0-4872-AD32-7EECA6920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33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8E2E-DCA5-446C-94BD-1B25F5660F5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04EB-F2A0-4872-AD32-7EECA692083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4556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8E2E-DCA5-446C-94BD-1B25F5660F5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04EB-F2A0-4872-AD32-7EECA6920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38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8E2E-DCA5-446C-94BD-1B25F5660F5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04EB-F2A0-4872-AD32-7EECA692083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9783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8E2E-DCA5-446C-94BD-1B25F5660F5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04EB-F2A0-4872-AD32-7EECA6920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969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8E2E-DCA5-446C-94BD-1B25F5660F5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04EB-F2A0-4872-AD32-7EECA6920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42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8E2E-DCA5-446C-94BD-1B25F5660F5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04EB-F2A0-4872-AD32-7EECA6920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00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8E2E-DCA5-446C-94BD-1B25F5660F5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04EB-F2A0-4872-AD32-7EECA6920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0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8E2E-DCA5-446C-94BD-1B25F5660F5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04EB-F2A0-4872-AD32-7EECA6920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97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8E2E-DCA5-446C-94BD-1B25F5660F5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04EB-F2A0-4872-AD32-7EECA6920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49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8E2E-DCA5-446C-94BD-1B25F5660F5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04EB-F2A0-4872-AD32-7EECA6920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2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8E2E-DCA5-446C-94BD-1B25F5660F5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04EB-F2A0-4872-AD32-7EECA6920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9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8E2E-DCA5-446C-94BD-1B25F5660F5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04EB-F2A0-4872-AD32-7EECA6920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3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8E2E-DCA5-446C-94BD-1B25F5660F5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04EB-F2A0-4872-AD32-7EECA6920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85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8E2E-DCA5-446C-94BD-1B25F5660F5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04EB-F2A0-4872-AD32-7EECA6920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8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E8E2E-DCA5-446C-94BD-1B25F5660F5F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B4904EB-F2A0-4872-AD32-7EECA6920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5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80304-81E4-40C8-86D0-FD164B503B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Arial Rounded MT Bold" panose="020F0704030504030204" pitchFamily="34" charset="0"/>
              </a:rPr>
              <a:t>STATUS OF FY2022 LSRCP DEFERRED MAINTENANCE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1A71A-3F48-47E8-B0FA-1B7C0DCD88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47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B5C47-C70C-4C97-A030-508AB89A7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573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MAINTENANCE SPENDING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8918B-364F-4A82-88A2-4BC119DB3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Arial Rounded MT Bold" panose="020F0704030504030204" pitchFamily="34" charset="0"/>
              </a:rPr>
              <a:t>Projects funded directly thru LSRCP budget</a:t>
            </a:r>
          </a:p>
          <a:p>
            <a:endParaRPr lang="en-US" sz="2800" dirty="0">
              <a:latin typeface="Arial Rounded MT Bold" panose="020F0704030504030204" pitchFamily="34" charset="0"/>
            </a:endParaRPr>
          </a:p>
          <a:p>
            <a:endParaRPr lang="en-US" sz="2800" dirty="0">
              <a:latin typeface="Arial Rounded MT Bold" panose="020F0704030504030204" pitchFamily="34" charset="0"/>
            </a:endParaRPr>
          </a:p>
          <a:p>
            <a:r>
              <a:rPr lang="en-US" sz="2800" dirty="0">
                <a:latin typeface="Arial Rounded MT Bold" panose="020F0704030504030204" pitchFamily="34" charset="0"/>
              </a:rPr>
              <a:t>Projects funded thru Cooperator’s O&amp;M budget</a:t>
            </a:r>
          </a:p>
          <a:p>
            <a:endParaRPr lang="en-US" sz="2800" dirty="0">
              <a:latin typeface="Arial Rounded MT Bold" panose="020F0704030504030204" pitchFamily="34" charset="0"/>
            </a:endParaRPr>
          </a:p>
          <a:p>
            <a:endParaRPr lang="en-US" sz="2800" dirty="0">
              <a:latin typeface="Arial Rounded MT Bold" panose="020F0704030504030204" pitchFamily="34" charset="0"/>
            </a:endParaRPr>
          </a:p>
          <a:p>
            <a:r>
              <a:rPr lang="en-US" sz="2800" dirty="0">
                <a:latin typeface="Arial Rounded MT Bold" panose="020F0704030504030204" pitchFamily="34" charset="0"/>
              </a:rPr>
              <a:t>Equipment purchase / replacement (personal property)</a:t>
            </a:r>
          </a:p>
          <a:p>
            <a:endParaRPr lang="en-US" sz="2800" dirty="0">
              <a:latin typeface="Arial Rounded MT Bold" panose="020F0704030504030204" pitchFamily="34" charset="0"/>
            </a:endParaRPr>
          </a:p>
          <a:p>
            <a:endParaRPr lang="en-US" dirty="0">
              <a:latin typeface="Arial Rounded MT Bold" panose="020F0704030504030204" pitchFamily="34" charset="0"/>
            </a:endParaRPr>
          </a:p>
          <a:p>
            <a:endParaRPr lang="en-US" dirty="0">
              <a:latin typeface="Arial Rounded MT Bold" panose="020F0704030504030204" pitchFamily="34" charset="0"/>
            </a:endParaRPr>
          </a:p>
          <a:p>
            <a:endParaRPr lang="en-US" dirty="0">
              <a:latin typeface="Arial Rounded MT Bold" panose="020F0704030504030204" pitchFamily="34" charset="0"/>
            </a:endParaRPr>
          </a:p>
          <a:p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699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11D25-48D9-45EA-8303-F5BF71BBF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u="none" strike="noStrike" dirty="0">
                <a:effectLst/>
                <a:latin typeface="Arial Rounded MT Bold" panose="020F0704030504030204" pitchFamily="34" charset="0"/>
              </a:rPr>
              <a:t>PROJECTS FUNDED THRU LSRCP</a:t>
            </a:r>
            <a:br>
              <a:rPr lang="en-US" sz="3600" b="1" i="0" u="none" strike="noStrike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03FEF-87B3-4E43-8EEB-770FC6CD2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800" u="none" strike="noStrike" dirty="0">
                <a:effectLst/>
                <a:latin typeface="Arial Rounded MT Bold" panose="020F0704030504030204" pitchFamily="34" charset="0"/>
              </a:rPr>
              <a:t>HAGERMAN HOUSES RELATED				$1,159,928</a:t>
            </a:r>
            <a:endParaRPr lang="en-US" sz="3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r>
              <a:rPr lang="en-US" sz="3800" u="none" strike="noStrike" dirty="0">
                <a:effectLst/>
                <a:latin typeface="Arial Rounded MT Bold" panose="020F0704030504030204" pitchFamily="34" charset="0"/>
              </a:rPr>
              <a:t>ASPHALT DESIGN - HAGERMAN, MAGIC	    $325,373</a:t>
            </a:r>
          </a:p>
          <a:p>
            <a:r>
              <a:rPr lang="en-US" sz="3800" u="none" strike="noStrike" dirty="0">
                <a:effectLst/>
                <a:latin typeface="Arial Rounded MT Bold" panose="020F0704030504030204" pitchFamily="34" charset="0"/>
              </a:rPr>
              <a:t>IRRIGON GENERATOR REPLACEMENT (2)	    $515,222</a:t>
            </a:r>
          </a:p>
          <a:p>
            <a:r>
              <a:rPr lang="en-US" sz="3800" u="none" strike="noStrike" dirty="0">
                <a:effectLst/>
                <a:latin typeface="Arial Rounded MT Bold" panose="020F0704030504030204" pitchFamily="34" charset="0"/>
              </a:rPr>
              <a:t>IRRIGON VALVE REPLACEMENT			 	    $350,000</a:t>
            </a:r>
          </a:p>
          <a:p>
            <a:r>
              <a:rPr lang="en-US" sz="3800" u="none" strike="noStrike" dirty="0">
                <a:effectLst/>
                <a:latin typeface="Arial Rounded MT Bold" panose="020F0704030504030204" pitchFamily="34" charset="0"/>
              </a:rPr>
              <a:t>MARMES GENERATOR BLDG RELATED		$1,394,225</a:t>
            </a:r>
          </a:p>
          <a:p>
            <a:r>
              <a:rPr lang="en-US" sz="3800" u="none" strike="noStrike" dirty="0">
                <a:effectLst/>
                <a:latin typeface="Arial Rounded MT Bold" panose="020F0704030504030204" pitchFamily="34" charset="0"/>
              </a:rPr>
              <a:t>MCCALL ADULT HOLDING				  	   $950,000</a:t>
            </a:r>
          </a:p>
          <a:p>
            <a:r>
              <a:rPr lang="en-US" sz="3800" u="none" strike="noStrike" dirty="0">
                <a:effectLst/>
                <a:latin typeface="Arial Rounded MT Bold" panose="020F0704030504030204" pitchFamily="34" charset="0"/>
              </a:rPr>
              <a:t>MISC PROJECTS						                 $209,200</a:t>
            </a: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r>
              <a:rPr lang="en-US" sz="5100" b="1" u="none" strike="noStrike" dirty="0">
                <a:effectLst/>
                <a:latin typeface="Arial Rounded MT Bold" panose="020F0704030504030204" pitchFamily="34" charset="0"/>
              </a:rPr>
              <a:t>SUBTOTAL								$4,903,948</a:t>
            </a:r>
            <a:endParaRPr lang="en-US" sz="5100" b="1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1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r>
              <a:rPr lang="en-US" sz="1800" u="none" strike="noStrike" dirty="0">
                <a:effectLst/>
              </a:rPr>
              <a:t>		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u="none" strike="noStrike" dirty="0">
              <a:effectLst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681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40D36-84B2-456F-B246-B4D6D0CC7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u="none" strike="noStrike" dirty="0">
                <a:effectLst/>
                <a:latin typeface="Arial Rounded MT Bold" panose="020F0704030504030204" pitchFamily="34" charset="0"/>
              </a:rPr>
              <a:t>PROJECTS FUNDED THRU COOPERATORS</a:t>
            </a:r>
            <a:br>
              <a:rPr lang="en-US" sz="3600" b="1" i="0" u="none" strike="noStrike" dirty="0">
                <a:solidFill>
                  <a:srgbClr val="000000"/>
                </a:solidFill>
                <a:effectLst/>
                <a:latin typeface="Arial Rounded MT Bold" panose="020F07040305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6F795-F12F-40A0-86EF-68CE192AB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40211"/>
          </a:xfrm>
        </p:spPr>
        <p:txBody>
          <a:bodyPr>
            <a:normAutofit fontScale="25000" lnSpcReduction="20000"/>
          </a:bodyPr>
          <a:lstStyle/>
          <a:p>
            <a:r>
              <a:rPr lang="en-US" sz="11200" u="none" strike="noStrike" dirty="0">
                <a:effectLst/>
                <a:latin typeface="Arial Rounded MT Bold" panose="020F0704030504030204" pitchFamily="34" charset="0"/>
              </a:rPr>
              <a:t>DWORSHAK					$50,000</a:t>
            </a:r>
          </a:p>
          <a:p>
            <a:r>
              <a:rPr lang="en-US" sz="11200" u="none" strike="noStrike" dirty="0">
                <a:effectLst/>
                <a:latin typeface="Arial Rounded MT Bold" panose="020F0704030504030204" pitchFamily="34" charset="0"/>
              </a:rPr>
              <a:t>LOOKINGGLASS			$105,218</a:t>
            </a:r>
            <a:endParaRPr lang="en-US" sz="112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r>
              <a:rPr lang="en-US" sz="11200" u="none" strike="noStrike" dirty="0">
                <a:effectLst/>
                <a:latin typeface="Arial Rounded MT Bold" panose="020F0704030504030204" pitchFamily="34" charset="0"/>
              </a:rPr>
              <a:t>CLEARWATER				$234,428</a:t>
            </a:r>
            <a:endParaRPr lang="en-US" sz="112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r>
              <a:rPr lang="en-US" sz="11200" u="none" strike="noStrike" dirty="0">
                <a:effectLst/>
                <a:latin typeface="Arial Rounded MT Bold" panose="020F0704030504030204" pitchFamily="34" charset="0"/>
              </a:rPr>
              <a:t>MAGIC VALLEY				$31,489</a:t>
            </a:r>
          </a:p>
          <a:p>
            <a:r>
              <a:rPr lang="en-US" sz="11200" b="0" i="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MCCALL						</a:t>
            </a:r>
            <a:r>
              <a:rPr lang="en-US" sz="11200" u="none" strike="noStrike" dirty="0">
                <a:effectLst/>
                <a:latin typeface="Arial Rounded MT Bold" panose="020F0704030504030204" pitchFamily="34" charset="0"/>
              </a:rPr>
              <a:t>$65,000</a:t>
            </a:r>
            <a:endParaRPr lang="en-US" sz="11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r>
              <a:rPr lang="en-US" sz="11200" u="none" strike="noStrike" dirty="0">
                <a:effectLst/>
                <a:latin typeface="Arial Rounded MT Bold" panose="020F0704030504030204" pitchFamily="34" charset="0"/>
              </a:rPr>
              <a:t>HAGERMAN					$7,000</a:t>
            </a:r>
          </a:p>
          <a:p>
            <a:r>
              <a:rPr lang="en-US" sz="11200" u="none" strike="noStrike" dirty="0">
                <a:effectLst/>
                <a:latin typeface="Arial Rounded MT Bold" panose="020F0704030504030204" pitchFamily="34" charset="0"/>
              </a:rPr>
              <a:t>IDFG TRUCK SHOP		$24,500</a:t>
            </a:r>
          </a:p>
          <a:p>
            <a:endParaRPr lang="en-US" sz="112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r>
              <a:rPr lang="en-US" sz="11200" b="1" u="none" strike="noStrike" dirty="0">
                <a:effectLst/>
                <a:latin typeface="Arial Rounded MT Bold" panose="020F0704030504030204" pitchFamily="34" charset="0"/>
              </a:rPr>
              <a:t>SUBTOTAL						$517,635</a:t>
            </a:r>
            <a:endParaRPr lang="en-US" sz="11200" b="1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8000" b="1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r>
              <a:rPr lang="en-US" sz="1800" u="none" strike="noStrike" dirty="0">
                <a:effectLst/>
              </a:rPr>
              <a:t>			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87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18AE5-D9A9-4CE4-8457-5692388FA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u="none" strike="noStrike" dirty="0">
                <a:effectLst/>
                <a:latin typeface="Arial Rounded MT Bold" panose="020F0704030504030204" pitchFamily="34" charset="0"/>
              </a:rPr>
              <a:t>EQUIPMENT PURCHASES</a:t>
            </a:r>
            <a:br>
              <a:rPr lang="en-US" sz="3600" u="none" strike="noStrike" dirty="0">
                <a:effectLst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A71E0-FF40-4DE4-B4AB-663D82E70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u="none" strike="noStrike" dirty="0">
                <a:effectLst/>
                <a:latin typeface="Arial Rounded MT Bold" panose="020F0704030504030204" pitchFamily="34" charset="0"/>
              </a:rPr>
              <a:t>FORK LIFTS - SAWTOOTH, HAGERMAN		$54,000</a:t>
            </a:r>
          </a:p>
          <a:p>
            <a:r>
              <a:rPr lang="en-US" sz="2400" u="none" strike="noStrike" dirty="0">
                <a:effectLst/>
                <a:latin typeface="Arial Rounded MT Bold" panose="020F0704030504030204" pitchFamily="34" charset="0"/>
              </a:rPr>
              <a:t>TRACTORS - MAGIC VALLEY, IRRIGON		$39,000</a:t>
            </a:r>
          </a:p>
          <a:p>
            <a:r>
              <a:rPr lang="en-US" sz="2400" u="none" strike="noStrike" dirty="0">
                <a:effectLst/>
                <a:latin typeface="Arial Rounded MT Bold" panose="020F0704030504030204" pitchFamily="34" charset="0"/>
              </a:rPr>
              <a:t>FISH TRUCK RELATED – MCCALL			    $120,000</a:t>
            </a:r>
          </a:p>
          <a:p>
            <a:r>
              <a:rPr lang="en-US" sz="2400" u="none" strike="noStrike" dirty="0">
                <a:effectLst/>
                <a:latin typeface="Arial Rounded MT Bold" panose="020F0704030504030204" pitchFamily="34" charset="0"/>
              </a:rPr>
              <a:t>PICK UP TRUCKS - PROGRAM WIDE		    $350,000</a:t>
            </a:r>
          </a:p>
          <a:p>
            <a:endParaRPr lang="en-US" b="0" i="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r>
              <a:rPr lang="en-US" sz="3200" b="1" u="none" strike="noStrike" dirty="0">
                <a:effectLst/>
                <a:latin typeface="Arial Rounded MT Bold" panose="020F0704030504030204" pitchFamily="34" charset="0"/>
              </a:rPr>
              <a:t>SUBTOTAL								     $563,000</a:t>
            </a:r>
            <a:endParaRPr lang="en-US" sz="3200" b="1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1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800" b="1" i="0" u="none" strike="noStrike" dirty="0">
              <a:solidFill>
                <a:srgbClr val="000000"/>
              </a:solidFill>
              <a:effectLst/>
              <a:latin typeface="Arial Rounded MT Bold" panose="020F07040305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4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DEB93-8BB0-445E-AFA9-A6B67816A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MAINTENANCE PROGRAM TOTALS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677C8-5951-4F9D-8543-5D2688251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6407"/>
            <a:ext cx="8596668" cy="4993419"/>
          </a:xfrm>
        </p:spPr>
        <p:txBody>
          <a:bodyPr>
            <a:noAutofit/>
          </a:bodyPr>
          <a:lstStyle/>
          <a:p>
            <a:r>
              <a:rPr lang="en-US" sz="2000" dirty="0">
                <a:latin typeface="Arial Rounded MT Bold" panose="020F0704030504030204" pitchFamily="34" charset="0"/>
              </a:rPr>
              <a:t>MAINTENANCE FUNDED THRU LSRCP			$4,903,948</a:t>
            </a:r>
          </a:p>
          <a:p>
            <a:r>
              <a:rPr lang="en-US" sz="2000" dirty="0">
                <a:latin typeface="Arial Rounded MT Bold" panose="020F0704030504030204" pitchFamily="34" charset="0"/>
              </a:rPr>
              <a:t>MAINTENANCE FUNDED THRU COOP.		           $517,635</a:t>
            </a:r>
          </a:p>
          <a:p>
            <a:r>
              <a:rPr lang="en-US" sz="2000" dirty="0">
                <a:latin typeface="Arial Rounded MT Bold" panose="020F0704030504030204" pitchFamily="34" charset="0"/>
              </a:rPr>
              <a:t>EQUIPMENT PURCHASES 				                         $563,000</a:t>
            </a:r>
          </a:p>
          <a:p>
            <a:endParaRPr lang="en-US" sz="2000" dirty="0">
              <a:latin typeface="Arial Rounded MT Bold" panose="020F0704030504030204" pitchFamily="34" charset="0"/>
            </a:endParaRPr>
          </a:p>
          <a:p>
            <a:r>
              <a:rPr lang="en-US" sz="2400" b="1" dirty="0">
                <a:latin typeface="Arial Rounded MT Bold" panose="020F0704030504030204" pitchFamily="34" charset="0"/>
              </a:rPr>
              <a:t>SUBTOTAL									   $5,984,583</a:t>
            </a:r>
          </a:p>
          <a:p>
            <a:endParaRPr lang="en-US" sz="2000" dirty="0">
              <a:latin typeface="Arial Rounded MT Bold" panose="020F0704030504030204" pitchFamily="34" charset="0"/>
            </a:endParaRPr>
          </a:p>
          <a:p>
            <a:r>
              <a:rPr lang="en-US" sz="2000" dirty="0">
                <a:latin typeface="Arial Rounded MT Bold" panose="020F0704030504030204" pitchFamily="34" charset="0"/>
              </a:rPr>
              <a:t>EXTRA FUNDS FOR REGULAR BUDGETS 		         $200,000</a:t>
            </a:r>
          </a:p>
          <a:p>
            <a:r>
              <a:rPr lang="en-US" sz="2000" dirty="0">
                <a:latin typeface="Arial Rounded MT Bold" panose="020F0704030504030204" pitchFamily="34" charset="0"/>
              </a:rPr>
              <a:t>PENDING MAINTENANCE NOT SUBMITTED             $640,000</a:t>
            </a:r>
          </a:p>
          <a:p>
            <a:endParaRPr lang="en-US" sz="2000" dirty="0">
              <a:latin typeface="Arial Rounded MT Bold" panose="020F0704030504030204" pitchFamily="34" charset="0"/>
            </a:endParaRPr>
          </a:p>
          <a:p>
            <a:r>
              <a:rPr lang="en-US" sz="2400" b="1" dirty="0">
                <a:latin typeface="Arial Rounded MT Bold" panose="020F0704030504030204" pitchFamily="34" charset="0"/>
              </a:rPr>
              <a:t>SUBTOTAL                                                      $6,824,583</a:t>
            </a:r>
          </a:p>
        </p:txBody>
      </p:sp>
    </p:spTree>
    <p:extLst>
      <p:ext uri="{BB962C8B-B14F-4D97-AF65-F5344CB8AC3E}">
        <p14:creationId xmlns:p14="http://schemas.microsoft.com/office/powerpoint/2010/main" val="3635654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460A1-F203-4622-B118-62680C2D1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latin typeface="Arial Rounded MT Bold" panose="020F0704030504030204" pitchFamily="34" charset="0"/>
              </a:rPr>
              <a:t>IMPACTS TO PROJECTS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17655-FEF8-4B2A-8E99-B6564A72B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31" y="2160589"/>
            <a:ext cx="9978887" cy="3880773"/>
          </a:xfrm>
        </p:spPr>
        <p:txBody>
          <a:bodyPr/>
          <a:lstStyle/>
          <a:p>
            <a:r>
              <a:rPr lang="en-US" sz="2600" dirty="0">
                <a:latin typeface="Arial Rounded MT Bold" panose="020F0704030504030204" pitchFamily="34" charset="0"/>
              </a:rPr>
              <a:t>FUNDING DEFICIENCIES – DWORSHAK, LF MARMES</a:t>
            </a:r>
          </a:p>
          <a:p>
            <a:endParaRPr lang="en-US" sz="2600" dirty="0">
              <a:latin typeface="Arial Rounded MT Bold" panose="020F0704030504030204" pitchFamily="34" charset="0"/>
            </a:endParaRPr>
          </a:p>
          <a:p>
            <a:r>
              <a:rPr lang="en-US" sz="2600" dirty="0">
                <a:latin typeface="Arial Rounded MT Bold" panose="020F0704030504030204" pitchFamily="34" charset="0"/>
              </a:rPr>
              <a:t>PERMITTING DELAYS – LOOKINGGLASS, LF MARMES</a:t>
            </a:r>
          </a:p>
          <a:p>
            <a:endParaRPr lang="en-US" sz="2600" dirty="0">
              <a:latin typeface="Arial Rounded MT Bold" panose="020F0704030504030204" pitchFamily="34" charset="0"/>
            </a:endParaRPr>
          </a:p>
          <a:p>
            <a:r>
              <a:rPr lang="en-US" sz="2600" dirty="0">
                <a:latin typeface="Arial Rounded MT Bold" panose="020F0704030504030204" pitchFamily="34" charset="0"/>
              </a:rPr>
              <a:t>UNEXPECTED EMERGENCIES – LF MARMES, CLEARWATER</a:t>
            </a:r>
          </a:p>
          <a:p>
            <a:endParaRPr lang="en-US" dirty="0">
              <a:latin typeface="Arial Rounded MT Bold" panose="020F0704030504030204" pitchFamily="34" charset="0"/>
            </a:endParaRPr>
          </a:p>
          <a:p>
            <a:endParaRPr lang="en-US" dirty="0">
              <a:latin typeface="Arial Rounded MT Bold" panose="020F0704030504030204" pitchFamily="34" charset="0"/>
            </a:endParaRPr>
          </a:p>
          <a:p>
            <a:endParaRPr lang="en-US" dirty="0">
              <a:latin typeface="Arial Rounded MT Bold" panose="020F07040305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927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D12D4-7D01-4D91-A25E-AED09145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Arial Rounded MT Bold" panose="020F0704030504030204" pitchFamily="34" charset="0"/>
              </a:rPr>
              <a:t>THE FUTURE OF LSRCP DEFERRED MAINTENANCE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232E8-7616-4332-91A2-EDF718B4A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>
                <a:latin typeface="Arial Rounded MT Bold" panose="020F0704030504030204" pitchFamily="34" charset="0"/>
              </a:rPr>
              <a:t>FY2023 AMOUNT = $2.0M ($1.7M – DAYTON DAM REPLACEMENT)</a:t>
            </a:r>
          </a:p>
          <a:p>
            <a:endParaRPr lang="en-US" dirty="0"/>
          </a:p>
          <a:p>
            <a:r>
              <a:rPr lang="en-US" sz="2600" dirty="0">
                <a:latin typeface="Arial Rounded MT Bold" panose="020F0704030504030204" pitchFamily="34" charset="0"/>
              </a:rPr>
              <a:t>OVER $180M TOTAL DEFERRED MAINTENANCE, PROGRAM WIDE (PROJECT LIST  CONTINUES TO GROW)</a:t>
            </a:r>
          </a:p>
          <a:p>
            <a:endParaRPr lang="en-US" sz="2600" dirty="0">
              <a:latin typeface="Arial Rounded MT Bold" panose="020F0704030504030204" pitchFamily="34" charset="0"/>
            </a:endParaRPr>
          </a:p>
          <a:p>
            <a:r>
              <a:rPr lang="en-US" sz="2600" dirty="0">
                <a:latin typeface="Arial Rounded MT Bold" panose="020F0704030504030204" pitchFamily="34" charset="0"/>
              </a:rPr>
              <a:t>INFLATIONARY PRESSURES ON REGULAR O&amp;M AND M&amp;E BUDGETS WILL IMPACT FUNDS AVAILABLE FOR FUTURE NEEDED DEFERRED MAINTENANCE.  </a:t>
            </a:r>
          </a:p>
        </p:txBody>
      </p:sp>
    </p:spTree>
    <p:extLst>
      <p:ext uri="{BB962C8B-B14F-4D97-AF65-F5344CB8AC3E}">
        <p14:creationId xmlns:p14="http://schemas.microsoft.com/office/powerpoint/2010/main" val="207892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812D9-E579-4DEA-911E-969E0E94E4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800" dirty="0">
                <a:latin typeface="Arial Rounded MT Bold" panose="020F0704030504030204" pitchFamily="34" charset="0"/>
              </a:rPr>
              <a:t>HAVE A NICE 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35A481-DD3D-4DBB-B503-0A817B2737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1776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137</TotalTime>
  <Words>397</Words>
  <Application>Microsoft Office PowerPoint</Application>
  <PresentationFormat>Widescreen</PresentationFormat>
  <Paragraphs>91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Rounded MT Bold</vt:lpstr>
      <vt:lpstr>Trebuchet MS</vt:lpstr>
      <vt:lpstr>Wingdings 3</vt:lpstr>
      <vt:lpstr>Facet</vt:lpstr>
      <vt:lpstr>STATUS OF FY2022 LSRCP DEFERRED MAINTENANCE PROGRAM</vt:lpstr>
      <vt:lpstr>MAINTENANCE SPENDING CATEGORIES</vt:lpstr>
      <vt:lpstr>PROJECTS FUNDED THRU LSRCP </vt:lpstr>
      <vt:lpstr>PROJECTS FUNDED THRU COOPERATORS </vt:lpstr>
      <vt:lpstr>EQUIPMENT PURCHASES </vt:lpstr>
      <vt:lpstr>MAINTENANCE PROGRAM TOTALS</vt:lpstr>
      <vt:lpstr>IMPACTS TO PROJECTS </vt:lpstr>
      <vt:lpstr>THE FUTURE OF LSRCP DEFERRED MAINTENANCE</vt:lpstr>
      <vt:lpstr>HAVE A NICE DAY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FY2022 LSRCP DEFERRED MAINTENANCE PROGRAM</dc:title>
  <dc:creator>Starr, Chris</dc:creator>
  <cp:lastModifiedBy>Starr, Chris</cp:lastModifiedBy>
  <cp:revision>14</cp:revision>
  <cp:lastPrinted>2022-05-18T04:34:24Z</cp:lastPrinted>
  <dcterms:created xsi:type="dcterms:W3CDTF">2022-05-18T02:29:48Z</dcterms:created>
  <dcterms:modified xsi:type="dcterms:W3CDTF">2022-05-18T04:46:57Z</dcterms:modified>
</cp:coreProperties>
</file>