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3" r:id="rId7"/>
    <p:sldId id="275" r:id="rId8"/>
    <p:sldId id="274" r:id="rId9"/>
    <p:sldId id="260" r:id="rId10"/>
    <p:sldId id="276" r:id="rId11"/>
    <p:sldId id="282" r:id="rId12"/>
    <p:sldId id="277" r:id="rId13"/>
    <p:sldId id="278" r:id="rId14"/>
    <p:sldId id="279" r:id="rId15"/>
    <p:sldId id="280" r:id="rId16"/>
    <p:sldId id="281" r:id="rId17"/>
    <p:sldId id="263" r:id="rId18"/>
    <p:sldId id="284" r:id="rId19"/>
    <p:sldId id="267" r:id="rId20"/>
    <p:sldId id="285" r:id="rId21"/>
    <p:sldId id="264" r:id="rId22"/>
    <p:sldId id="265" r:id="rId23"/>
    <p:sldId id="268" r:id="rId24"/>
    <p:sldId id="286" r:id="rId25"/>
    <p:sldId id="269" r:id="rId26"/>
    <p:sldId id="270" r:id="rId27"/>
    <p:sldId id="273" r:id="rId28"/>
    <p:sldId id="27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71AE4-5B9C-40CC-8157-F0D24B8EDC2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F51005F8-0C80-47A8-B2FC-620F770B0A57}">
      <dgm:prSet phldrT="[Text]"/>
      <dgm:spPr/>
      <dgm:t>
        <a:bodyPr/>
        <a:lstStyle/>
        <a:p>
          <a:r>
            <a:rPr lang="en-US" dirty="0" smtClean="0"/>
            <a:t>What is Thiamine?</a:t>
          </a:r>
          <a:endParaRPr lang="en-US" dirty="0"/>
        </a:p>
      </dgm:t>
    </dgm:pt>
    <dgm:pt modelId="{D0512F11-9771-40D3-98B5-0EE2B822A12B}" type="parTrans" cxnId="{5058DA1E-4B35-43C8-8208-100E82E87EC6}">
      <dgm:prSet/>
      <dgm:spPr/>
      <dgm:t>
        <a:bodyPr/>
        <a:lstStyle/>
        <a:p>
          <a:endParaRPr lang="en-US"/>
        </a:p>
      </dgm:t>
    </dgm:pt>
    <dgm:pt modelId="{9FDD9ED6-80E7-47DE-A631-FB3E7B610E6B}" type="sibTrans" cxnId="{5058DA1E-4B35-43C8-8208-100E82E87EC6}">
      <dgm:prSet/>
      <dgm:spPr/>
      <dgm:t>
        <a:bodyPr/>
        <a:lstStyle/>
        <a:p>
          <a:endParaRPr lang="en-US"/>
        </a:p>
      </dgm:t>
    </dgm:pt>
    <dgm:pt modelId="{54D57221-DCDF-442C-871F-7E1144C0D18D}" type="pres">
      <dgm:prSet presAssocID="{2C871AE4-5B9C-40CC-8157-F0D24B8EDC20}" presName="Name0" presStyleCnt="0">
        <dgm:presLayoutVars>
          <dgm:chMax/>
          <dgm:chPref/>
          <dgm:dir/>
        </dgm:presLayoutVars>
      </dgm:prSet>
      <dgm:spPr/>
    </dgm:pt>
    <dgm:pt modelId="{CE0F7D2B-47AD-4A18-8033-8FE089ED4B01}" type="pres">
      <dgm:prSet presAssocID="{F51005F8-0C80-47A8-B2FC-620F770B0A57}" presName="composite" presStyleCnt="0"/>
      <dgm:spPr/>
    </dgm:pt>
    <dgm:pt modelId="{8908DEFB-1EDD-469F-9B21-0D0E3D0E1021}" type="pres">
      <dgm:prSet presAssocID="{F51005F8-0C80-47A8-B2FC-620F770B0A57}" presName="Accent" presStyleLbl="alignNode1" presStyleIdx="0" presStyleCnt="1">
        <dgm:presLayoutVars>
          <dgm:chMax val="0"/>
          <dgm:chPref val="0"/>
        </dgm:presLayoutVars>
      </dgm:prSet>
      <dgm:spPr/>
    </dgm:pt>
    <dgm:pt modelId="{A5CB2392-2B10-409D-9CEC-1D898DA3B828}" type="pres">
      <dgm:prSet presAssocID="{F51005F8-0C80-47A8-B2FC-620F770B0A57}" presName="Image" presStyleLbl="bgImgPlace1" presStyleIdx="0" presStyleCnt="1" custLinFactNeighborY="215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90B93C73-7096-439D-AD1B-A6D8E2FBCFCA}" type="pres">
      <dgm:prSet presAssocID="{F51005F8-0C80-47A8-B2FC-620F770B0A57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8F8723-6557-4F1A-A150-AA5581D77C74}" type="pres">
      <dgm:prSet presAssocID="{F51005F8-0C80-47A8-B2FC-620F770B0A57}" presName="Space" presStyleCnt="0">
        <dgm:presLayoutVars>
          <dgm:chMax val="0"/>
          <dgm:chPref val="0"/>
        </dgm:presLayoutVars>
      </dgm:prSet>
      <dgm:spPr/>
    </dgm:pt>
  </dgm:ptLst>
  <dgm:cxnLst>
    <dgm:cxn modelId="{B1F79946-ED4A-4F29-AF5E-04F3F269D86F}" type="presOf" srcId="{2C871AE4-5B9C-40CC-8157-F0D24B8EDC20}" destId="{54D57221-DCDF-442C-871F-7E1144C0D18D}" srcOrd="0" destOrd="0" presId="urn:microsoft.com/office/officeart/2008/layout/AlternatingPictureCircles"/>
    <dgm:cxn modelId="{5058DA1E-4B35-43C8-8208-100E82E87EC6}" srcId="{2C871AE4-5B9C-40CC-8157-F0D24B8EDC20}" destId="{F51005F8-0C80-47A8-B2FC-620F770B0A57}" srcOrd="0" destOrd="0" parTransId="{D0512F11-9771-40D3-98B5-0EE2B822A12B}" sibTransId="{9FDD9ED6-80E7-47DE-A631-FB3E7B610E6B}"/>
    <dgm:cxn modelId="{8494C730-5FDF-4467-BF68-7DFBD6884980}" type="presOf" srcId="{F51005F8-0C80-47A8-B2FC-620F770B0A57}" destId="{90B93C73-7096-439D-AD1B-A6D8E2FBCFCA}" srcOrd="0" destOrd="0" presId="urn:microsoft.com/office/officeart/2008/layout/AlternatingPictureCircles"/>
    <dgm:cxn modelId="{3E476496-5AD5-4FCA-B1E8-1A39BDAF0C90}" type="presParOf" srcId="{54D57221-DCDF-442C-871F-7E1144C0D18D}" destId="{CE0F7D2B-47AD-4A18-8033-8FE089ED4B01}" srcOrd="0" destOrd="0" presId="urn:microsoft.com/office/officeart/2008/layout/AlternatingPictureCircles"/>
    <dgm:cxn modelId="{1C6CB4EA-BFB2-4B78-B209-3DDE52ED6923}" type="presParOf" srcId="{CE0F7D2B-47AD-4A18-8033-8FE089ED4B01}" destId="{8908DEFB-1EDD-469F-9B21-0D0E3D0E1021}" srcOrd="0" destOrd="0" presId="urn:microsoft.com/office/officeart/2008/layout/AlternatingPictureCircles"/>
    <dgm:cxn modelId="{265FAE19-2D4F-4955-84DE-788E7EA89905}" type="presParOf" srcId="{CE0F7D2B-47AD-4A18-8033-8FE089ED4B01}" destId="{A5CB2392-2B10-409D-9CEC-1D898DA3B828}" srcOrd="1" destOrd="0" presId="urn:microsoft.com/office/officeart/2008/layout/AlternatingPictureCircles"/>
    <dgm:cxn modelId="{E4E4FE20-4F21-4C51-8CED-EB141BF8FC29}" type="presParOf" srcId="{CE0F7D2B-47AD-4A18-8033-8FE089ED4B01}" destId="{90B93C73-7096-439D-AD1B-A6D8E2FBCFCA}" srcOrd="2" destOrd="0" presId="urn:microsoft.com/office/officeart/2008/layout/AlternatingPictureCircles"/>
    <dgm:cxn modelId="{035E3198-3DA7-487F-9477-D23DAA621A3F}" type="presParOf" srcId="{CE0F7D2B-47AD-4A18-8033-8FE089ED4B01}" destId="{F18F8723-6557-4F1A-A150-AA5581D77C74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FC3DFE-81E4-4F0D-BD7E-07FA02EDA44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5BF89E6-A595-408F-A854-D89B8AA84016}">
      <dgm:prSet phldrT="[Text]"/>
      <dgm:spPr/>
      <dgm:t>
        <a:bodyPr/>
        <a:lstStyle/>
        <a:p>
          <a:r>
            <a:rPr lang="en-US" dirty="0" smtClean="0"/>
            <a:t>Phytoplankton</a:t>
          </a:r>
          <a:endParaRPr lang="en-US" dirty="0"/>
        </a:p>
      </dgm:t>
    </dgm:pt>
    <dgm:pt modelId="{FB77A317-ADD0-4F62-A2EC-70365F68631B}" type="parTrans" cxnId="{C9D82955-C207-409E-BD6C-E45A37214CA7}">
      <dgm:prSet/>
      <dgm:spPr/>
      <dgm:t>
        <a:bodyPr/>
        <a:lstStyle/>
        <a:p>
          <a:endParaRPr lang="en-US"/>
        </a:p>
      </dgm:t>
    </dgm:pt>
    <dgm:pt modelId="{F3088BA5-21B4-46AA-B312-1A904A91FE10}" type="sibTrans" cxnId="{C9D82955-C207-409E-BD6C-E45A37214CA7}">
      <dgm:prSet/>
      <dgm:spPr>
        <a:blipFill>
          <a:blip xmlns:r="http://schemas.openxmlformats.org/officeDocument/2006/relationships" r:embed="rId1"/>
          <a:srcRect/>
          <a:stretch>
            <a:fillRect l="-53000" r="-53000"/>
          </a:stretch>
        </a:blipFill>
      </dgm:spPr>
      <dgm:t>
        <a:bodyPr/>
        <a:lstStyle/>
        <a:p>
          <a:endParaRPr lang="en-US"/>
        </a:p>
      </dgm:t>
    </dgm:pt>
    <dgm:pt modelId="{F3793C1B-C410-4CD7-BB6B-B943DAB434EB}" type="pres">
      <dgm:prSet presAssocID="{5AFC3DFE-81E4-4F0D-BD7E-07FA02EDA44B}" presName="Name0" presStyleCnt="0">
        <dgm:presLayoutVars>
          <dgm:chMax val="7"/>
          <dgm:chPref val="7"/>
          <dgm:dir/>
        </dgm:presLayoutVars>
      </dgm:prSet>
      <dgm:spPr/>
    </dgm:pt>
    <dgm:pt modelId="{8F3886EC-38D0-44F7-BB95-D2C48D966732}" type="pres">
      <dgm:prSet presAssocID="{5AFC3DFE-81E4-4F0D-BD7E-07FA02EDA44B}" presName="Name1" presStyleCnt="0"/>
      <dgm:spPr/>
    </dgm:pt>
    <dgm:pt modelId="{56AE621F-CDE3-4C59-9035-25CEC7798EF6}" type="pres">
      <dgm:prSet presAssocID="{F3088BA5-21B4-46AA-B312-1A904A91FE10}" presName="picture_1" presStyleCnt="0"/>
      <dgm:spPr/>
    </dgm:pt>
    <dgm:pt modelId="{EB558D9C-9258-47F1-AFC9-EBDF9B5C4D0A}" type="pres">
      <dgm:prSet presAssocID="{F3088BA5-21B4-46AA-B312-1A904A91FE10}" presName="pictureRepeatNode" presStyleLbl="alignImgPlace1" presStyleIdx="0" presStyleCnt="1" custLinFactNeighborX="-499"/>
      <dgm:spPr/>
      <dgm:t>
        <a:bodyPr/>
        <a:lstStyle/>
        <a:p>
          <a:endParaRPr lang="en-US"/>
        </a:p>
      </dgm:t>
    </dgm:pt>
    <dgm:pt modelId="{5D31432B-6A47-41D6-AF59-8D6ADA8D9DE3}" type="pres">
      <dgm:prSet presAssocID="{C5BF89E6-A595-408F-A854-D89B8AA8401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D82955-C207-409E-BD6C-E45A37214CA7}" srcId="{5AFC3DFE-81E4-4F0D-BD7E-07FA02EDA44B}" destId="{C5BF89E6-A595-408F-A854-D89B8AA84016}" srcOrd="0" destOrd="0" parTransId="{FB77A317-ADD0-4F62-A2EC-70365F68631B}" sibTransId="{F3088BA5-21B4-46AA-B312-1A904A91FE10}"/>
    <dgm:cxn modelId="{8BB29F98-130B-4882-B3C0-000633AB5FAD}" type="presOf" srcId="{F3088BA5-21B4-46AA-B312-1A904A91FE10}" destId="{EB558D9C-9258-47F1-AFC9-EBDF9B5C4D0A}" srcOrd="0" destOrd="0" presId="urn:microsoft.com/office/officeart/2008/layout/CircularPictureCallout"/>
    <dgm:cxn modelId="{560969DC-66A4-47F4-A6AA-162B00AD14ED}" type="presOf" srcId="{C5BF89E6-A595-408F-A854-D89B8AA84016}" destId="{5D31432B-6A47-41D6-AF59-8D6ADA8D9DE3}" srcOrd="0" destOrd="0" presId="urn:microsoft.com/office/officeart/2008/layout/CircularPictureCallout"/>
    <dgm:cxn modelId="{771FDD79-74BD-4571-9726-D792D07C6F6D}" type="presOf" srcId="{5AFC3DFE-81E4-4F0D-BD7E-07FA02EDA44B}" destId="{F3793C1B-C410-4CD7-BB6B-B943DAB434EB}" srcOrd="0" destOrd="0" presId="urn:microsoft.com/office/officeart/2008/layout/CircularPictureCallout"/>
    <dgm:cxn modelId="{714F3338-949F-4AD7-9677-F766D841E181}" type="presParOf" srcId="{F3793C1B-C410-4CD7-BB6B-B943DAB434EB}" destId="{8F3886EC-38D0-44F7-BB95-D2C48D966732}" srcOrd="0" destOrd="0" presId="urn:microsoft.com/office/officeart/2008/layout/CircularPictureCallout"/>
    <dgm:cxn modelId="{EC874A89-FB04-4BF9-95BA-C3DC1D88A8D2}" type="presParOf" srcId="{8F3886EC-38D0-44F7-BB95-D2C48D966732}" destId="{56AE621F-CDE3-4C59-9035-25CEC7798EF6}" srcOrd="0" destOrd="0" presId="urn:microsoft.com/office/officeart/2008/layout/CircularPictureCallout"/>
    <dgm:cxn modelId="{852CEFAB-32FD-4D9A-ACDE-9435C87F72AB}" type="presParOf" srcId="{56AE621F-CDE3-4C59-9035-25CEC7798EF6}" destId="{EB558D9C-9258-47F1-AFC9-EBDF9B5C4D0A}" srcOrd="0" destOrd="0" presId="urn:microsoft.com/office/officeart/2008/layout/CircularPictureCallout"/>
    <dgm:cxn modelId="{427A98B5-6097-4C1B-A499-C7765A7B53DA}" type="presParOf" srcId="{8F3886EC-38D0-44F7-BB95-D2C48D966732}" destId="{5D31432B-6A47-41D6-AF59-8D6ADA8D9DE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BE4D7D-9B7B-43E5-8671-024CAD2C01E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1DD943B-065E-4BCF-A3CB-3D799D26925E}">
      <dgm:prSet phldrT="[Text]"/>
      <dgm:spPr/>
      <dgm:t>
        <a:bodyPr/>
        <a:lstStyle/>
        <a:p>
          <a:r>
            <a:rPr lang="en-US" dirty="0" smtClean="0"/>
            <a:t>Bacteria</a:t>
          </a:r>
          <a:endParaRPr lang="en-US" dirty="0"/>
        </a:p>
      </dgm:t>
    </dgm:pt>
    <dgm:pt modelId="{D1E6FC4E-2696-4389-BB8D-69983F5943B7}" type="parTrans" cxnId="{20E3E2E8-8951-450C-A478-688506982823}">
      <dgm:prSet/>
      <dgm:spPr/>
      <dgm:t>
        <a:bodyPr/>
        <a:lstStyle/>
        <a:p>
          <a:endParaRPr lang="en-US"/>
        </a:p>
      </dgm:t>
    </dgm:pt>
    <dgm:pt modelId="{5B2C3AC0-70B6-4D80-A4E2-47C0450B7FFF}" type="sibTrans" cxnId="{20E3E2E8-8951-450C-A478-688506982823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05A1854E-2DEB-4FF1-8755-B76637C1B109}" type="pres">
      <dgm:prSet presAssocID="{B0BE4D7D-9B7B-43E5-8671-024CAD2C01E3}" presName="Name0" presStyleCnt="0">
        <dgm:presLayoutVars>
          <dgm:chMax val="7"/>
          <dgm:chPref val="7"/>
          <dgm:dir/>
        </dgm:presLayoutVars>
      </dgm:prSet>
      <dgm:spPr/>
    </dgm:pt>
    <dgm:pt modelId="{8FBEAAFD-F1E9-42F3-A96C-F57E2AE843C4}" type="pres">
      <dgm:prSet presAssocID="{B0BE4D7D-9B7B-43E5-8671-024CAD2C01E3}" presName="Name1" presStyleCnt="0"/>
      <dgm:spPr/>
    </dgm:pt>
    <dgm:pt modelId="{13E58940-4485-44FF-BB84-5B56C4FBD736}" type="pres">
      <dgm:prSet presAssocID="{5B2C3AC0-70B6-4D80-A4E2-47C0450B7FFF}" presName="picture_1" presStyleCnt="0"/>
      <dgm:spPr/>
    </dgm:pt>
    <dgm:pt modelId="{4C390C62-3297-4818-A164-5C70D0884E40}" type="pres">
      <dgm:prSet presAssocID="{5B2C3AC0-70B6-4D80-A4E2-47C0450B7FFF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F212F2E1-CCC3-4660-9AC3-05FFE5C18138}" type="pres">
      <dgm:prSet presAssocID="{01DD943B-065E-4BCF-A3CB-3D799D26925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68159E-AD7F-45E0-9160-5DEC3C391FF7}" type="presOf" srcId="{B0BE4D7D-9B7B-43E5-8671-024CAD2C01E3}" destId="{05A1854E-2DEB-4FF1-8755-B76637C1B109}" srcOrd="0" destOrd="0" presId="urn:microsoft.com/office/officeart/2008/layout/CircularPictureCallout"/>
    <dgm:cxn modelId="{99A312A4-4F35-4A2D-A00C-33B00362C490}" type="presOf" srcId="{5B2C3AC0-70B6-4D80-A4E2-47C0450B7FFF}" destId="{4C390C62-3297-4818-A164-5C70D0884E40}" srcOrd="0" destOrd="0" presId="urn:microsoft.com/office/officeart/2008/layout/CircularPictureCallout"/>
    <dgm:cxn modelId="{20E3E2E8-8951-450C-A478-688506982823}" srcId="{B0BE4D7D-9B7B-43E5-8671-024CAD2C01E3}" destId="{01DD943B-065E-4BCF-A3CB-3D799D26925E}" srcOrd="0" destOrd="0" parTransId="{D1E6FC4E-2696-4389-BB8D-69983F5943B7}" sibTransId="{5B2C3AC0-70B6-4D80-A4E2-47C0450B7FFF}"/>
    <dgm:cxn modelId="{B7F45E8E-675F-43F3-B307-7FF5498EB5A9}" type="presOf" srcId="{01DD943B-065E-4BCF-A3CB-3D799D26925E}" destId="{F212F2E1-CCC3-4660-9AC3-05FFE5C18138}" srcOrd="0" destOrd="0" presId="urn:microsoft.com/office/officeart/2008/layout/CircularPictureCallout"/>
    <dgm:cxn modelId="{E4B37EB9-3574-4A27-A42E-04372E9B5D7B}" type="presParOf" srcId="{05A1854E-2DEB-4FF1-8755-B76637C1B109}" destId="{8FBEAAFD-F1E9-42F3-A96C-F57E2AE843C4}" srcOrd="0" destOrd="0" presId="urn:microsoft.com/office/officeart/2008/layout/CircularPictureCallout"/>
    <dgm:cxn modelId="{1BE1E885-D113-4322-A200-3D862FF08899}" type="presParOf" srcId="{8FBEAAFD-F1E9-42F3-A96C-F57E2AE843C4}" destId="{13E58940-4485-44FF-BB84-5B56C4FBD736}" srcOrd="0" destOrd="0" presId="urn:microsoft.com/office/officeart/2008/layout/CircularPictureCallout"/>
    <dgm:cxn modelId="{15169859-065B-49E0-966C-247AF9B82733}" type="presParOf" srcId="{13E58940-4485-44FF-BB84-5B56C4FBD736}" destId="{4C390C62-3297-4818-A164-5C70D0884E40}" srcOrd="0" destOrd="0" presId="urn:microsoft.com/office/officeart/2008/layout/CircularPictureCallout"/>
    <dgm:cxn modelId="{8D880180-BC81-40BB-AA00-5301A8B8D98D}" type="presParOf" srcId="{8FBEAAFD-F1E9-42F3-A96C-F57E2AE843C4}" destId="{F212F2E1-CCC3-4660-9AC3-05FFE5C1813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5C7DD-5F1A-496F-ABE2-83C35C20BF8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B8CBFB1-3EFD-4796-8AB5-161BA476F92D}">
      <dgm:prSet phldrT="[Text]"/>
      <dgm:spPr/>
      <dgm:t>
        <a:bodyPr/>
        <a:lstStyle/>
        <a:p>
          <a:r>
            <a:rPr lang="en-US" dirty="0" smtClean="0"/>
            <a:t>Zooplankton</a:t>
          </a:r>
          <a:endParaRPr lang="en-US" dirty="0"/>
        </a:p>
      </dgm:t>
    </dgm:pt>
    <dgm:pt modelId="{BD877C0B-B661-4F1D-A3C7-767719DD7950}" type="parTrans" cxnId="{E71927D2-5547-4194-A1AF-EB519D0DAC0C}">
      <dgm:prSet/>
      <dgm:spPr/>
      <dgm:t>
        <a:bodyPr/>
        <a:lstStyle/>
        <a:p>
          <a:endParaRPr lang="en-US"/>
        </a:p>
      </dgm:t>
    </dgm:pt>
    <dgm:pt modelId="{937D7EA4-FB0D-409F-A189-223DDBC41B90}" type="sibTrans" cxnId="{E71927D2-5547-4194-A1AF-EB519D0DAC0C}">
      <dgm:prSet/>
      <dgm:spPr>
        <a:blipFill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C2C5D574-ADBB-4DF2-B288-8C6A3C672AAC}" type="pres">
      <dgm:prSet presAssocID="{8615C7DD-5F1A-496F-ABE2-83C35C20BF8D}" presName="Name0" presStyleCnt="0">
        <dgm:presLayoutVars>
          <dgm:chMax val="7"/>
          <dgm:chPref val="7"/>
          <dgm:dir/>
        </dgm:presLayoutVars>
      </dgm:prSet>
      <dgm:spPr/>
    </dgm:pt>
    <dgm:pt modelId="{34864D11-1C54-4B0A-A9C5-6D5894C71C2D}" type="pres">
      <dgm:prSet presAssocID="{8615C7DD-5F1A-496F-ABE2-83C35C20BF8D}" presName="Name1" presStyleCnt="0"/>
      <dgm:spPr/>
    </dgm:pt>
    <dgm:pt modelId="{A6C3F37C-AD15-4026-BE26-4EE5D88E0BCC}" type="pres">
      <dgm:prSet presAssocID="{937D7EA4-FB0D-409F-A189-223DDBC41B90}" presName="picture_1" presStyleCnt="0"/>
      <dgm:spPr/>
    </dgm:pt>
    <dgm:pt modelId="{0F1882B4-17A3-4731-9A3A-D61E60CE3142}" type="pres">
      <dgm:prSet presAssocID="{937D7EA4-FB0D-409F-A189-223DDBC41B90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01DF1C3F-DCA1-47B6-AA58-FE5E9DCF3F22}" type="pres">
      <dgm:prSet presAssocID="{EB8CBFB1-3EFD-4796-8AB5-161BA476F92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472A2-0B13-44BB-81A6-3092A2CA52D0}" type="presOf" srcId="{EB8CBFB1-3EFD-4796-8AB5-161BA476F92D}" destId="{01DF1C3F-DCA1-47B6-AA58-FE5E9DCF3F22}" srcOrd="0" destOrd="0" presId="urn:microsoft.com/office/officeart/2008/layout/CircularPictureCallout"/>
    <dgm:cxn modelId="{E71927D2-5547-4194-A1AF-EB519D0DAC0C}" srcId="{8615C7DD-5F1A-496F-ABE2-83C35C20BF8D}" destId="{EB8CBFB1-3EFD-4796-8AB5-161BA476F92D}" srcOrd="0" destOrd="0" parTransId="{BD877C0B-B661-4F1D-A3C7-767719DD7950}" sibTransId="{937D7EA4-FB0D-409F-A189-223DDBC41B90}"/>
    <dgm:cxn modelId="{93CA4B5B-D3E0-414B-A66D-9D1024051CCB}" type="presOf" srcId="{937D7EA4-FB0D-409F-A189-223DDBC41B90}" destId="{0F1882B4-17A3-4731-9A3A-D61E60CE3142}" srcOrd="0" destOrd="0" presId="urn:microsoft.com/office/officeart/2008/layout/CircularPictureCallout"/>
    <dgm:cxn modelId="{B0E6E3B0-9F45-4198-AAD0-646CEAD73A0A}" type="presOf" srcId="{8615C7DD-5F1A-496F-ABE2-83C35C20BF8D}" destId="{C2C5D574-ADBB-4DF2-B288-8C6A3C672AAC}" srcOrd="0" destOrd="0" presId="urn:microsoft.com/office/officeart/2008/layout/CircularPictureCallout"/>
    <dgm:cxn modelId="{6FCB5B8E-A4E6-4E44-BA63-7F960F840A5F}" type="presParOf" srcId="{C2C5D574-ADBB-4DF2-B288-8C6A3C672AAC}" destId="{34864D11-1C54-4B0A-A9C5-6D5894C71C2D}" srcOrd="0" destOrd="0" presId="urn:microsoft.com/office/officeart/2008/layout/CircularPictureCallout"/>
    <dgm:cxn modelId="{016C0DC8-1543-4C31-9478-CB1F7DDD8E78}" type="presParOf" srcId="{34864D11-1C54-4B0A-A9C5-6D5894C71C2D}" destId="{A6C3F37C-AD15-4026-BE26-4EE5D88E0BCC}" srcOrd="0" destOrd="0" presId="urn:microsoft.com/office/officeart/2008/layout/CircularPictureCallout"/>
    <dgm:cxn modelId="{CE2FB01A-8825-4B84-BBE7-474A32173333}" type="presParOf" srcId="{A6C3F37C-AD15-4026-BE26-4EE5D88E0BCC}" destId="{0F1882B4-17A3-4731-9A3A-D61E60CE3142}" srcOrd="0" destOrd="0" presId="urn:microsoft.com/office/officeart/2008/layout/CircularPictureCallout"/>
    <dgm:cxn modelId="{022CD9DF-5660-4D04-8FCE-0198F6CB7A20}" type="presParOf" srcId="{34864D11-1C54-4B0A-A9C5-6D5894C71C2D}" destId="{01DF1C3F-DCA1-47B6-AA58-FE5E9DCF3F2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7446F2-BA86-4648-BBAA-6E2AEDB561E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84B6CC7-1F3D-4F6E-8675-3E9AEA836A8C}">
      <dgm:prSet phldrT="[Text]"/>
      <dgm:spPr/>
      <dgm:t>
        <a:bodyPr/>
        <a:lstStyle/>
        <a:p>
          <a:r>
            <a:rPr lang="en-US" dirty="0" smtClean="0"/>
            <a:t>Bait fish</a:t>
          </a:r>
          <a:endParaRPr lang="en-US" dirty="0"/>
        </a:p>
      </dgm:t>
    </dgm:pt>
    <dgm:pt modelId="{093D170E-6678-41AC-81DF-AA756A6DC1D5}" type="parTrans" cxnId="{42017E72-E919-4B07-8050-04DDB3B1A769}">
      <dgm:prSet/>
      <dgm:spPr/>
      <dgm:t>
        <a:bodyPr/>
        <a:lstStyle/>
        <a:p>
          <a:endParaRPr lang="en-US"/>
        </a:p>
      </dgm:t>
    </dgm:pt>
    <dgm:pt modelId="{367A1D3F-A22B-469E-801A-8644763FE311}" type="sibTrans" cxnId="{42017E72-E919-4B07-8050-04DDB3B1A769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DAA5ABB-54E5-43B4-9114-D6326029912C}" type="pres">
      <dgm:prSet presAssocID="{DA7446F2-BA86-4648-BBAA-6E2AEDB561E4}" presName="Name0" presStyleCnt="0">
        <dgm:presLayoutVars>
          <dgm:chMax val="7"/>
          <dgm:chPref val="7"/>
          <dgm:dir/>
        </dgm:presLayoutVars>
      </dgm:prSet>
      <dgm:spPr/>
    </dgm:pt>
    <dgm:pt modelId="{F14A2F6B-5D08-4AC7-9792-B12AB4262473}" type="pres">
      <dgm:prSet presAssocID="{DA7446F2-BA86-4648-BBAA-6E2AEDB561E4}" presName="Name1" presStyleCnt="0"/>
      <dgm:spPr/>
    </dgm:pt>
    <dgm:pt modelId="{5031BC65-4FFF-4954-9852-7CD08471B20E}" type="pres">
      <dgm:prSet presAssocID="{367A1D3F-A22B-469E-801A-8644763FE311}" presName="picture_1" presStyleCnt="0"/>
      <dgm:spPr/>
    </dgm:pt>
    <dgm:pt modelId="{3E53CAD8-1705-4EA8-AAA0-DE5F7A4E5B4E}" type="pres">
      <dgm:prSet presAssocID="{367A1D3F-A22B-469E-801A-8644763FE311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366D9FC3-831D-4761-90CA-23CF821527F1}" type="pres">
      <dgm:prSet presAssocID="{784B6CC7-1F3D-4F6E-8675-3E9AEA836A8C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017E72-E919-4B07-8050-04DDB3B1A769}" srcId="{DA7446F2-BA86-4648-BBAA-6E2AEDB561E4}" destId="{784B6CC7-1F3D-4F6E-8675-3E9AEA836A8C}" srcOrd="0" destOrd="0" parTransId="{093D170E-6678-41AC-81DF-AA756A6DC1D5}" sibTransId="{367A1D3F-A22B-469E-801A-8644763FE311}"/>
    <dgm:cxn modelId="{FC81AE3A-DEA3-4CF5-871E-48DFA91DF41D}" type="presOf" srcId="{784B6CC7-1F3D-4F6E-8675-3E9AEA836A8C}" destId="{366D9FC3-831D-4761-90CA-23CF821527F1}" srcOrd="0" destOrd="0" presId="urn:microsoft.com/office/officeart/2008/layout/CircularPictureCallout"/>
    <dgm:cxn modelId="{C44307F8-3881-4D6D-B010-B56606C289E1}" type="presOf" srcId="{367A1D3F-A22B-469E-801A-8644763FE311}" destId="{3E53CAD8-1705-4EA8-AAA0-DE5F7A4E5B4E}" srcOrd="0" destOrd="0" presId="urn:microsoft.com/office/officeart/2008/layout/CircularPictureCallout"/>
    <dgm:cxn modelId="{A1A83447-F5AA-47A9-8DCC-EF83F0841F48}" type="presOf" srcId="{DA7446F2-BA86-4648-BBAA-6E2AEDB561E4}" destId="{7DAA5ABB-54E5-43B4-9114-D6326029912C}" srcOrd="0" destOrd="0" presId="urn:microsoft.com/office/officeart/2008/layout/CircularPictureCallout"/>
    <dgm:cxn modelId="{9A473DD6-BAF8-4707-BAC0-FD38863F07D6}" type="presParOf" srcId="{7DAA5ABB-54E5-43B4-9114-D6326029912C}" destId="{F14A2F6B-5D08-4AC7-9792-B12AB4262473}" srcOrd="0" destOrd="0" presId="urn:microsoft.com/office/officeart/2008/layout/CircularPictureCallout"/>
    <dgm:cxn modelId="{1C567A56-28ED-42FF-B285-7E55319FB088}" type="presParOf" srcId="{F14A2F6B-5D08-4AC7-9792-B12AB4262473}" destId="{5031BC65-4FFF-4954-9852-7CD08471B20E}" srcOrd="0" destOrd="0" presId="urn:microsoft.com/office/officeart/2008/layout/CircularPictureCallout"/>
    <dgm:cxn modelId="{432FAA12-3607-4ACB-8838-4435F3F19B8E}" type="presParOf" srcId="{5031BC65-4FFF-4954-9852-7CD08471B20E}" destId="{3E53CAD8-1705-4EA8-AAA0-DE5F7A4E5B4E}" srcOrd="0" destOrd="0" presId="urn:microsoft.com/office/officeart/2008/layout/CircularPictureCallout"/>
    <dgm:cxn modelId="{E6E1D830-B5D7-44A6-8CC3-5D895CB7A615}" type="presParOf" srcId="{F14A2F6B-5D08-4AC7-9792-B12AB4262473}" destId="{366D9FC3-831D-4761-90CA-23CF821527F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A9C1FA-A8E0-4239-94A8-2D1898D01E4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DFAFADD-A638-4FB9-95F8-94605A5D2D0C}">
      <dgm:prSet phldrT="[Text]"/>
      <dgm:spPr/>
      <dgm:t>
        <a:bodyPr/>
        <a:lstStyle/>
        <a:p>
          <a:r>
            <a:rPr lang="en-US" dirty="0" smtClean="0"/>
            <a:t>Salmon</a:t>
          </a:r>
          <a:endParaRPr lang="en-US" dirty="0"/>
        </a:p>
      </dgm:t>
    </dgm:pt>
    <dgm:pt modelId="{606E572E-EF0C-48D4-A8C1-1E727E71F80A}" type="parTrans" cxnId="{9C47EAE0-FA71-4CC3-8B95-55F1A69BC306}">
      <dgm:prSet/>
      <dgm:spPr/>
      <dgm:t>
        <a:bodyPr/>
        <a:lstStyle/>
        <a:p>
          <a:endParaRPr lang="en-US"/>
        </a:p>
      </dgm:t>
    </dgm:pt>
    <dgm:pt modelId="{BF5AD593-691A-4077-99B6-CB6485D4B1E4}" type="sibTrans" cxnId="{9C47EAE0-FA71-4CC3-8B95-55F1A69BC306}">
      <dgm:prSet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</dgm:spPr>
      <dgm:t>
        <a:bodyPr/>
        <a:lstStyle/>
        <a:p>
          <a:endParaRPr lang="en-US"/>
        </a:p>
      </dgm:t>
    </dgm:pt>
    <dgm:pt modelId="{50C588CC-0A79-4540-9F57-5C36CC093B23}" type="pres">
      <dgm:prSet presAssocID="{30A9C1FA-A8E0-4239-94A8-2D1898D01E44}" presName="Name0" presStyleCnt="0">
        <dgm:presLayoutVars>
          <dgm:chMax val="7"/>
          <dgm:chPref val="7"/>
          <dgm:dir/>
        </dgm:presLayoutVars>
      </dgm:prSet>
      <dgm:spPr/>
    </dgm:pt>
    <dgm:pt modelId="{BBD28234-58F1-4E8E-9913-EE4A17064A2F}" type="pres">
      <dgm:prSet presAssocID="{30A9C1FA-A8E0-4239-94A8-2D1898D01E44}" presName="Name1" presStyleCnt="0"/>
      <dgm:spPr/>
    </dgm:pt>
    <dgm:pt modelId="{1007F18F-60E9-4729-9438-7885D151D074}" type="pres">
      <dgm:prSet presAssocID="{BF5AD593-691A-4077-99B6-CB6485D4B1E4}" presName="picture_1" presStyleCnt="0"/>
      <dgm:spPr/>
    </dgm:pt>
    <dgm:pt modelId="{27BF1EBC-17AA-40A5-BA5D-3A1F7237D2C1}" type="pres">
      <dgm:prSet presAssocID="{BF5AD593-691A-4077-99B6-CB6485D4B1E4}" presName="pictureRepeatNode" presStyleLbl="alignImgPlace1" presStyleIdx="0" presStyleCnt="1"/>
      <dgm:spPr/>
      <dgm:t>
        <a:bodyPr/>
        <a:lstStyle/>
        <a:p>
          <a:endParaRPr lang="en-US"/>
        </a:p>
      </dgm:t>
    </dgm:pt>
    <dgm:pt modelId="{1982685B-413E-451E-B61F-48EE4F644E65}" type="pres">
      <dgm:prSet presAssocID="{5DFAFADD-A638-4FB9-95F8-94605A5D2D0C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AA8D5E-A0D9-47E3-938F-DA84BCF2389A}" type="presOf" srcId="{BF5AD593-691A-4077-99B6-CB6485D4B1E4}" destId="{27BF1EBC-17AA-40A5-BA5D-3A1F7237D2C1}" srcOrd="0" destOrd="0" presId="urn:microsoft.com/office/officeart/2008/layout/CircularPictureCallout"/>
    <dgm:cxn modelId="{9C47EAE0-FA71-4CC3-8B95-55F1A69BC306}" srcId="{30A9C1FA-A8E0-4239-94A8-2D1898D01E44}" destId="{5DFAFADD-A638-4FB9-95F8-94605A5D2D0C}" srcOrd="0" destOrd="0" parTransId="{606E572E-EF0C-48D4-A8C1-1E727E71F80A}" sibTransId="{BF5AD593-691A-4077-99B6-CB6485D4B1E4}"/>
    <dgm:cxn modelId="{A2D52FEB-2FDC-4C31-8478-42BFADCD8764}" type="presOf" srcId="{5DFAFADD-A638-4FB9-95F8-94605A5D2D0C}" destId="{1982685B-413E-451E-B61F-48EE4F644E65}" srcOrd="0" destOrd="0" presId="urn:microsoft.com/office/officeart/2008/layout/CircularPictureCallout"/>
    <dgm:cxn modelId="{631CE654-D067-4BFC-B5BB-4B644A3F85E0}" type="presOf" srcId="{30A9C1FA-A8E0-4239-94A8-2D1898D01E44}" destId="{50C588CC-0A79-4540-9F57-5C36CC093B23}" srcOrd="0" destOrd="0" presId="urn:microsoft.com/office/officeart/2008/layout/CircularPictureCallout"/>
    <dgm:cxn modelId="{E6DDF9EE-1273-4748-BE4B-D5E44BBCB65F}" type="presParOf" srcId="{50C588CC-0A79-4540-9F57-5C36CC093B23}" destId="{BBD28234-58F1-4E8E-9913-EE4A17064A2F}" srcOrd="0" destOrd="0" presId="urn:microsoft.com/office/officeart/2008/layout/CircularPictureCallout"/>
    <dgm:cxn modelId="{EEB946A6-EF84-4098-BBA5-1C204ADE4597}" type="presParOf" srcId="{BBD28234-58F1-4E8E-9913-EE4A17064A2F}" destId="{1007F18F-60E9-4729-9438-7885D151D074}" srcOrd="0" destOrd="0" presId="urn:microsoft.com/office/officeart/2008/layout/CircularPictureCallout"/>
    <dgm:cxn modelId="{A544397D-ED37-413B-8E3C-B80C6C769588}" type="presParOf" srcId="{1007F18F-60E9-4729-9438-7885D151D074}" destId="{27BF1EBC-17AA-40A5-BA5D-3A1F7237D2C1}" srcOrd="0" destOrd="0" presId="urn:microsoft.com/office/officeart/2008/layout/CircularPictureCallout"/>
    <dgm:cxn modelId="{7281DDE3-3847-499C-960E-B7D3E8CF6F40}" type="presParOf" srcId="{BBD28234-58F1-4E8E-9913-EE4A17064A2F}" destId="{1982685B-413E-451E-B61F-48EE4F644E65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8DEFB-1EDD-469F-9B21-0D0E3D0E1021}">
      <dsp:nvSpPr>
        <dsp:cNvPr id="0" name=""/>
        <dsp:cNvSpPr/>
      </dsp:nvSpPr>
      <dsp:spPr>
        <a:xfrm>
          <a:off x="5616819" y="509438"/>
          <a:ext cx="5756247" cy="575599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B2392-2B10-409D-9CEC-1D898DA3B828}">
      <dsp:nvSpPr>
        <dsp:cNvPr id="0" name=""/>
        <dsp:cNvSpPr/>
      </dsp:nvSpPr>
      <dsp:spPr>
        <a:xfrm>
          <a:off x="3824" y="722398"/>
          <a:ext cx="7079627" cy="535284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93C73-7096-439D-AD1B-A6D8E2FBCFCA}">
      <dsp:nvSpPr>
        <dsp:cNvPr id="0" name=""/>
        <dsp:cNvSpPr/>
      </dsp:nvSpPr>
      <dsp:spPr>
        <a:xfrm>
          <a:off x="6250086" y="1142570"/>
          <a:ext cx="4489713" cy="448951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What is Thiamine?</a:t>
          </a:r>
          <a:endParaRPr lang="en-US" sz="5200" kern="1200" dirty="0"/>
        </a:p>
      </dsp:txBody>
      <dsp:txXfrm>
        <a:off x="6907589" y="1800045"/>
        <a:ext cx="3174707" cy="3174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8D9C-9258-47F1-AFC9-EBDF9B5C4D0A}">
      <dsp:nvSpPr>
        <dsp:cNvPr id="0" name=""/>
        <dsp:cNvSpPr/>
      </dsp:nvSpPr>
      <dsp:spPr>
        <a:xfrm>
          <a:off x="913486" y="229433"/>
          <a:ext cx="1845389" cy="184538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53000" r="-5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1432B-6A47-41D6-AF59-8D6ADA8D9DE3}">
      <dsp:nvSpPr>
        <dsp:cNvPr id="0" name=""/>
        <dsp:cNvSpPr/>
      </dsp:nvSpPr>
      <dsp:spPr>
        <a:xfrm>
          <a:off x="1254864" y="1209335"/>
          <a:ext cx="1181049" cy="60897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Phytoplankton</a:t>
          </a:r>
          <a:endParaRPr lang="en-US" sz="1400" kern="1200" dirty="0"/>
        </a:p>
      </dsp:txBody>
      <dsp:txXfrm>
        <a:off x="1254864" y="1209335"/>
        <a:ext cx="1181049" cy="608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90C62-3297-4818-A164-5C70D0884E40}">
      <dsp:nvSpPr>
        <dsp:cNvPr id="0" name=""/>
        <dsp:cNvSpPr/>
      </dsp:nvSpPr>
      <dsp:spPr>
        <a:xfrm>
          <a:off x="884753" y="374933"/>
          <a:ext cx="1769507" cy="176950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2F2E1-CCC3-4660-9AC3-05FFE5C18138}">
      <dsp:nvSpPr>
        <dsp:cNvPr id="0" name=""/>
        <dsp:cNvSpPr/>
      </dsp:nvSpPr>
      <dsp:spPr>
        <a:xfrm>
          <a:off x="1203264" y="1314542"/>
          <a:ext cx="1132484" cy="58393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Bacteria</a:t>
          </a:r>
          <a:endParaRPr lang="en-US" sz="2300" kern="1200" dirty="0"/>
        </a:p>
      </dsp:txBody>
      <dsp:txXfrm>
        <a:off x="1203264" y="1314542"/>
        <a:ext cx="1132484" cy="583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882B4-17A3-4731-9A3A-D61E60CE3142}">
      <dsp:nvSpPr>
        <dsp:cNvPr id="0" name=""/>
        <dsp:cNvSpPr/>
      </dsp:nvSpPr>
      <dsp:spPr>
        <a:xfrm>
          <a:off x="1099445" y="545769"/>
          <a:ext cx="2198890" cy="219889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7000" r="-2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F1C3F-DCA1-47B6-AA58-FE5E9DCF3F22}">
      <dsp:nvSpPr>
        <dsp:cNvPr id="0" name=""/>
        <dsp:cNvSpPr/>
      </dsp:nvSpPr>
      <dsp:spPr>
        <a:xfrm>
          <a:off x="1495245" y="1713380"/>
          <a:ext cx="1407289" cy="7256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Zooplankton</a:t>
          </a:r>
          <a:endParaRPr lang="en-US" sz="1900" kern="1200" dirty="0"/>
        </a:p>
      </dsp:txBody>
      <dsp:txXfrm>
        <a:off x="1495245" y="1713380"/>
        <a:ext cx="1407289" cy="7256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CAD8-1705-4EA8-AAA0-DE5F7A4E5B4E}">
      <dsp:nvSpPr>
        <dsp:cNvPr id="0" name=""/>
        <dsp:cNvSpPr/>
      </dsp:nvSpPr>
      <dsp:spPr>
        <a:xfrm>
          <a:off x="1280113" y="602503"/>
          <a:ext cx="2560227" cy="256022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D9FC3-831D-4761-90CA-23CF821527F1}">
      <dsp:nvSpPr>
        <dsp:cNvPr id="0" name=""/>
        <dsp:cNvSpPr/>
      </dsp:nvSpPr>
      <dsp:spPr>
        <a:xfrm>
          <a:off x="1740954" y="1961984"/>
          <a:ext cx="1638545" cy="84487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Bait fish</a:t>
          </a:r>
          <a:endParaRPr lang="en-US" sz="3600" kern="1200" dirty="0"/>
        </a:p>
      </dsp:txBody>
      <dsp:txXfrm>
        <a:off x="1740954" y="1961984"/>
        <a:ext cx="1638545" cy="844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BF1EBC-17AA-40A5-BA5D-3A1F7237D2C1}">
      <dsp:nvSpPr>
        <dsp:cNvPr id="0" name=""/>
        <dsp:cNvSpPr/>
      </dsp:nvSpPr>
      <dsp:spPr>
        <a:xfrm>
          <a:off x="1860104" y="294847"/>
          <a:ext cx="3720208" cy="372020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2685B-413E-451E-B61F-48EE4F644E65}">
      <dsp:nvSpPr>
        <dsp:cNvPr id="0" name=""/>
        <dsp:cNvSpPr/>
      </dsp:nvSpPr>
      <dsp:spPr>
        <a:xfrm>
          <a:off x="2529741" y="2270277"/>
          <a:ext cx="2380933" cy="1227668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Salmon</a:t>
          </a:r>
          <a:endParaRPr lang="en-US" sz="5500" kern="1200" dirty="0"/>
        </a:p>
      </dsp:txBody>
      <dsp:txXfrm>
        <a:off x="2529741" y="2270277"/>
        <a:ext cx="2380933" cy="1227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749" y="1216523"/>
            <a:ext cx="8679915" cy="66769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>To B1 or not to B1</a:t>
            </a:r>
            <a:endParaRPr lang="en-US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Christine Parker-Graham, DVM, MA, Dipl. ACZM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Pacific Region Fish Health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Program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LSRCP Meeting- April 26, 2023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749" y="2375167"/>
            <a:ext cx="8679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Fish Health and Welfare in a Thiamine-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epleted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cosystem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9272" y="6289964"/>
            <a:ext cx="422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veterinary perspective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72" y="5032954"/>
            <a:ext cx="1825046" cy="18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A1C3E-F982-4A55-88DC-9317E0218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813574"/>
          </a:xfrm>
        </p:spPr>
        <p:txBody>
          <a:bodyPr/>
          <a:lstStyle/>
          <a:p>
            <a:r>
              <a:rPr lang="en-US" sz="4400" dirty="0" smtClean="0"/>
              <a:t>1960s</a:t>
            </a:r>
            <a:br>
              <a:rPr lang="en-US" sz="4400" dirty="0" smtClean="0"/>
            </a:br>
            <a:r>
              <a:rPr lang="en-US" sz="4400" dirty="0" smtClean="0"/>
              <a:t>Great </a:t>
            </a:r>
            <a:r>
              <a:rPr lang="en-US" sz="4400" dirty="0"/>
              <a:t>Lakes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58366-3778-4DF2-ADA1-0DDB85CD1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Juvenile lake trout (hatchery and wild)</a:t>
            </a:r>
          </a:p>
          <a:p>
            <a:pPr lvl="1"/>
            <a:r>
              <a:rPr lang="en-US" sz="2400" dirty="0"/>
              <a:t>Decreased hatch rate</a:t>
            </a:r>
          </a:p>
          <a:p>
            <a:pPr lvl="1"/>
            <a:r>
              <a:rPr lang="en-US" sz="2400" dirty="0"/>
              <a:t>Abnormal behavior</a:t>
            </a:r>
          </a:p>
          <a:p>
            <a:pPr lvl="1"/>
            <a:r>
              <a:rPr lang="en-US" sz="2400" dirty="0"/>
              <a:t>Widespread early mortality</a:t>
            </a:r>
          </a:p>
          <a:p>
            <a:pPr lvl="1"/>
            <a:r>
              <a:rPr lang="en-US" sz="2400" dirty="0"/>
              <a:t>No pathogens isolated</a:t>
            </a:r>
          </a:p>
          <a:p>
            <a:r>
              <a:rPr lang="en-US" sz="2400" dirty="0"/>
              <a:t>Alewives spread throughout Great Lakes in 1930s</a:t>
            </a:r>
          </a:p>
          <a:p>
            <a:pPr lvl="1"/>
            <a:r>
              <a:rPr lang="en-US" sz="2400" dirty="0"/>
              <a:t>Widespread in basin by 1960s…</a:t>
            </a:r>
          </a:p>
          <a:p>
            <a:pPr lvl="1"/>
            <a:r>
              <a:rPr lang="en-US" sz="2400" dirty="0">
                <a:cs typeface="Calibri" panose="020F0502020204030204"/>
              </a:rPr>
              <a:t>Alewives are high in </a:t>
            </a:r>
            <a:r>
              <a:rPr lang="en-US" sz="2400" dirty="0" err="1" smtClean="0">
                <a:cs typeface="Calibri" panose="020F0502020204030204"/>
              </a:rPr>
              <a:t>thiaminase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708063-80FC-7C43-7183-8567D109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" b="89946" l="0" r="99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31" y="220726"/>
            <a:ext cx="3608711" cy="1328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1" y="5388227"/>
            <a:ext cx="360914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Thiaminase</a:t>
            </a:r>
            <a:r>
              <a:rPr lang="en-US" sz="4000" dirty="0" smtClean="0"/>
              <a:t> I</a:t>
            </a:r>
            <a:endParaRPr lang="en-US" sz="4000" dirty="0"/>
          </a:p>
        </p:txBody>
      </p:sp>
      <p:grpSp>
        <p:nvGrpSpPr>
          <p:cNvPr id="9" name="Group 8"/>
          <p:cNvGrpSpPr/>
          <p:nvPr/>
        </p:nvGrpSpPr>
        <p:grpSpPr>
          <a:xfrm>
            <a:off x="6282179" y="329944"/>
            <a:ext cx="3831640" cy="2225919"/>
            <a:chOff x="6282179" y="329944"/>
            <a:chExt cx="3831640" cy="2225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2179" y="329944"/>
              <a:ext cx="3831640" cy="2225919"/>
            </a:xfrm>
            <a:prstGeom prst="rect">
              <a:avLst/>
            </a:prstGeom>
          </p:spPr>
        </p:pic>
        <p:sp>
          <p:nvSpPr>
            <p:cNvPr id="8" name="Lightning Bolt 7"/>
            <p:cNvSpPr/>
            <p:nvPr/>
          </p:nvSpPr>
          <p:spPr>
            <a:xfrm>
              <a:off x="8075980" y="563417"/>
              <a:ext cx="244037" cy="69272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68" y="2425399"/>
            <a:ext cx="3368421" cy="1240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9053" t="32440" r="11291"/>
          <a:stretch/>
        </p:blipFill>
        <p:spPr>
          <a:xfrm>
            <a:off x="6209884" y="3665797"/>
            <a:ext cx="3513009" cy="3407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78305" y="2844987"/>
            <a:ext cx="2524446" cy="25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1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acterizing Sources of Thiaminase in Great Lakes Food Webs - Great Lakes  Fishery T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1" y="558483"/>
            <a:ext cx="9855843" cy="57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1990s</a:t>
            </a:r>
            <a:br>
              <a:rPr lang="en-US" sz="3600" dirty="0" smtClean="0"/>
            </a:br>
            <a:r>
              <a:rPr lang="en-US" sz="3600" dirty="0" smtClean="0"/>
              <a:t>Great Lakes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Thiamine Deficiency Complex (TDC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Poor egg survival and hatch</a:t>
            </a:r>
          </a:p>
          <a:p>
            <a:r>
              <a:rPr lang="en-US" sz="2400" dirty="0"/>
              <a:t>Elevated early mortality</a:t>
            </a:r>
          </a:p>
          <a:p>
            <a:r>
              <a:rPr lang="en-US" sz="2400" dirty="0"/>
              <a:t>Abnormal behavior</a:t>
            </a:r>
          </a:p>
          <a:p>
            <a:r>
              <a:rPr lang="en-US" sz="2400" dirty="0"/>
              <a:t>Lethargy</a:t>
            </a:r>
          </a:p>
          <a:p>
            <a:r>
              <a:rPr lang="en-US" sz="2400" dirty="0"/>
              <a:t>Immune compromise</a:t>
            </a:r>
          </a:p>
          <a:p>
            <a:r>
              <a:rPr lang="en-US" sz="2400" dirty="0"/>
              <a:t>“Poor doers”</a:t>
            </a:r>
          </a:p>
          <a:p>
            <a:r>
              <a:rPr lang="en-US" sz="2400" dirty="0" smtClean="0"/>
              <a:t>…?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cs typeface="Calibri" panose="020F0502020204030204"/>
              </a:rPr>
              <a:t>Behavioral </a:t>
            </a:r>
            <a:r>
              <a:rPr lang="en-US" sz="2400" dirty="0" smtClean="0">
                <a:cs typeface="Calibri" panose="020F0502020204030204"/>
              </a:rPr>
              <a:t>changes and/or mortality </a:t>
            </a:r>
            <a:r>
              <a:rPr lang="en-US" sz="2400" dirty="0">
                <a:cs typeface="Calibri" panose="020F0502020204030204"/>
              </a:rPr>
              <a:t>are the only </a:t>
            </a:r>
            <a:r>
              <a:rPr lang="en-US" sz="2400" dirty="0" smtClean="0">
                <a:cs typeface="Calibri" panose="020F0502020204030204"/>
              </a:rPr>
              <a:t>sign(s)</a:t>
            </a:r>
            <a:endParaRPr lang="en-US" sz="2400" dirty="0">
              <a:cs typeface="Calibri" panose="020F0502020204030204"/>
            </a:endParaRPr>
          </a:p>
          <a:p>
            <a:endParaRPr lang="en-US" sz="2400" dirty="0">
              <a:cs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73758" y="1745671"/>
            <a:ext cx="2796569" cy="2525283"/>
            <a:chOff x="6349801" y="2443550"/>
            <a:chExt cx="3692834" cy="3389828"/>
          </a:xfrm>
        </p:grpSpPr>
        <p:pic>
          <p:nvPicPr>
            <p:cNvPr id="4" name="Picture 4" descr="great lakes ATL Thiamin deficiency signs.png">
              <a:extLst>
                <a:ext uri="{FF2B5EF4-FFF2-40B4-BE49-F238E27FC236}">
                  <a16:creationId xmlns:a16="http://schemas.microsoft.com/office/drawing/2014/main" id="{CC05D33D-2A7C-FA0B-E2C0-33F41A05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801" y="2443550"/>
              <a:ext cx="3692834" cy="26934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5EF7CC-13CB-899C-288D-07B037165242}"/>
                </a:ext>
              </a:extLst>
            </p:cNvPr>
            <p:cNvSpPr txBox="1"/>
            <p:nvPr/>
          </p:nvSpPr>
          <p:spPr>
            <a:xfrm>
              <a:off x="6349802" y="5248603"/>
              <a:ext cx="3513828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A Great Lakes Atlantic salmon fry with thiamin deficiency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5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2" y="670978"/>
            <a:ext cx="10398947" cy="51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5"/>
            <a:ext cx="3501197" cy="1748919"/>
          </a:xfrm>
        </p:spPr>
        <p:txBody>
          <a:bodyPr/>
          <a:lstStyle/>
          <a:p>
            <a:r>
              <a:rPr lang="en-US" sz="4000" dirty="0" smtClean="0"/>
              <a:t>2019</a:t>
            </a:r>
            <a:br>
              <a:rPr lang="en-US" sz="4000" dirty="0" smtClean="0"/>
            </a:br>
            <a:r>
              <a:rPr lang="en-US" sz="4000" dirty="0" smtClean="0"/>
              <a:t>California</a:t>
            </a:r>
            <a:endParaRPr lang="en-US" sz="4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51419" y="665018"/>
            <a:ext cx="5855854" cy="5957455"/>
            <a:chOff x="6151419" y="665018"/>
            <a:chExt cx="5855854" cy="5957455"/>
          </a:xfrm>
        </p:grpSpPr>
        <p:grpSp>
          <p:nvGrpSpPr>
            <p:cNvPr id="7" name="Group 6"/>
            <p:cNvGrpSpPr/>
            <p:nvPr/>
          </p:nvGrpSpPr>
          <p:grpSpPr>
            <a:xfrm>
              <a:off x="6151419" y="665018"/>
              <a:ext cx="5855854" cy="5957455"/>
              <a:chOff x="4184722" y="530575"/>
              <a:chExt cx="6205905" cy="596561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104" b="90000" l="6417" r="96000">
                            <a14:foregroundMark x1="15292" y1="50000" x2="15292" y2="50000"/>
                            <a14:foregroundMark x1="93458" y1="72604" x2="93458" y2="726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666009" y="530575"/>
                <a:ext cx="2486663" cy="994665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H="1">
                <a:off x="5761703" y="1525240"/>
                <a:ext cx="1809136" cy="2476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8259097" y="1525239"/>
                <a:ext cx="993058" cy="2712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4184722" y="4094139"/>
                <a:ext cx="2481287" cy="99373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7909340" y="4314834"/>
                <a:ext cx="2481287" cy="99373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5627" y="5232369"/>
                <a:ext cx="1039363" cy="126382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39768" y="2267912"/>
                <a:ext cx="910214" cy="99070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9352" y="2174892"/>
                <a:ext cx="908383" cy="99373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802076" y="2826089"/>
                <a:ext cx="1907099" cy="326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NO THIAMINE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011112" y="2894655"/>
              <a:ext cx="1444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THIAMINE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br>
              <a:rPr lang="en-US" dirty="0" smtClean="0"/>
            </a:br>
            <a:r>
              <a:rPr lang="en-US" dirty="0" smtClean="0"/>
              <a:t>California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975055" y="618836"/>
            <a:ext cx="6672000" cy="5384219"/>
            <a:chOff x="1853164" y="925154"/>
            <a:chExt cx="7779786" cy="63135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3214" y="925154"/>
              <a:ext cx="3636923" cy="24276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152650" y="2882900"/>
              <a:ext cx="3613897" cy="43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Thiamine deficient females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651500" y="2138978"/>
              <a:ext cx="914400" cy="53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6138" y="1690689"/>
              <a:ext cx="2576812" cy="1422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56138" y="3252233"/>
              <a:ext cx="2576812" cy="75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Thiamine deficient eggs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8407400" y="3911600"/>
              <a:ext cx="12700" cy="800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0101" y="4867130"/>
              <a:ext cx="2440913" cy="1613658"/>
            </a:xfrm>
            <a:prstGeom prst="rect">
              <a:avLst/>
            </a:prstGeom>
          </p:spPr>
        </p:pic>
        <p:sp>
          <p:nvSpPr>
            <p:cNvPr id="16" name="Left Arrow 15"/>
            <p:cNvSpPr/>
            <p:nvPr/>
          </p:nvSpPr>
          <p:spPr>
            <a:xfrm>
              <a:off x="5232400" y="5346700"/>
              <a:ext cx="1612900" cy="4445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2651" y="4762396"/>
              <a:ext cx="2481287" cy="99373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53164" y="5673960"/>
              <a:ext cx="3226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Thiamine Deficiency Complex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56138" y="6480789"/>
              <a:ext cx="2534875" cy="75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Thiamine deficient fry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2022</a:t>
            </a:r>
            <a:br>
              <a:rPr lang="en-US" dirty="0" smtClean="0"/>
            </a:br>
            <a:r>
              <a:rPr lang="en-US" dirty="0" smtClean="0"/>
              <a:t>Region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PRFHP monitoring situation in R1 since 2019</a:t>
            </a:r>
          </a:p>
          <a:p>
            <a:r>
              <a:rPr lang="en-US" sz="2400" dirty="0"/>
              <a:t>Winthrop NFH</a:t>
            </a:r>
            <a:r>
              <a:rPr lang="en-US" sz="2400" dirty="0">
                <a:sym typeface="Wingdings" panose="05000000000000000000" pitchFamily="2" charset="2"/>
              </a:rPr>
              <a:t> BY22 steelhead adults</a:t>
            </a:r>
          </a:p>
          <a:p>
            <a:r>
              <a:rPr lang="en-US" sz="2400" dirty="0">
                <a:sym typeface="Wingdings" panose="05000000000000000000" pitchFamily="2" charset="2"/>
              </a:rPr>
              <a:t>6/10 females screened were low in thiamine (eggs)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1/10 borderline low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3/10 </a:t>
            </a:r>
            <a:r>
              <a:rPr lang="en-US" sz="2400" dirty="0" smtClean="0">
                <a:sym typeface="Wingdings" panose="05000000000000000000" pitchFamily="2" charset="2"/>
              </a:rPr>
              <a:t>adequate</a:t>
            </a:r>
          </a:p>
          <a:p>
            <a:r>
              <a:rPr lang="en-US" sz="2600" dirty="0" smtClean="0">
                <a:sym typeface="Wingdings" panose="05000000000000000000" pitchFamily="2" charset="2"/>
              </a:rPr>
              <a:t>Low thiamine detected in COS and WST in 2023</a:t>
            </a:r>
            <a:endParaRPr lang="en-US" sz="260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7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Thiamine Do We Need?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089236" y="3184993"/>
            <a:ext cx="6604000" cy="393153"/>
            <a:chOff x="5089236" y="1971234"/>
            <a:chExt cx="6604000" cy="393153"/>
          </a:xfrm>
        </p:grpSpPr>
        <p:sp>
          <p:nvSpPr>
            <p:cNvPr id="3" name="Rectangle 2"/>
            <p:cNvSpPr/>
            <p:nvPr/>
          </p:nvSpPr>
          <p:spPr>
            <a:xfrm>
              <a:off x="5089236" y="1995055"/>
              <a:ext cx="1533237" cy="3548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613236" y="1995055"/>
              <a:ext cx="2447637" cy="35487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60873" y="1995055"/>
              <a:ext cx="2632363" cy="35487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9236" y="1987824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&lt;6.5 </a:t>
              </a:r>
              <a:r>
                <a:rPr lang="en-US" dirty="0" err="1" smtClean="0"/>
                <a:t>nmol</a:t>
              </a:r>
              <a:r>
                <a:rPr lang="en-US" dirty="0" smtClean="0"/>
                <a:t>/g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18037" y="1995055"/>
              <a:ext cx="214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6.5-10 </a:t>
              </a:r>
              <a:r>
                <a:rPr lang="en-US" dirty="0" err="1" smtClean="0"/>
                <a:t>nmol</a:t>
              </a:r>
              <a:r>
                <a:rPr lang="en-US" dirty="0" smtClean="0"/>
                <a:t>/g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82727" y="1971234"/>
              <a:ext cx="1588654" cy="37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&gt;10 </a:t>
              </a:r>
              <a:r>
                <a:rPr lang="en-US" dirty="0" err="1" smtClean="0"/>
                <a:t>nmol</a:t>
              </a:r>
              <a:r>
                <a:rPr lang="en-US" dirty="0" smtClean="0"/>
                <a:t>/g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89236" y="1153668"/>
            <a:ext cx="152400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PUTATIVELY DEFICIENT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 to 100% mortality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13236" y="3563684"/>
            <a:ext cx="2447636" cy="230832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SUBCLINICAL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Increased likelihood of clinical syndrome(s)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Unknown long-term effects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9060872" y="1437051"/>
            <a:ext cx="2632364" cy="1754326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THIAMINE REPLETE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Unlikely to experience clinical syndromes under normal circumstances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8363" y="73891"/>
            <a:ext cx="329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Concentrations refer to egg thiamine concentration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90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Differences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294" y="92365"/>
            <a:ext cx="5290779" cy="2063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82433" y="2290894"/>
            <a:ext cx="5008806" cy="1793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054" y="4219172"/>
            <a:ext cx="5530957" cy="22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9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19896079"/>
              </p:ext>
            </p:extLst>
          </p:nvPr>
        </p:nvGraphicFramePr>
        <p:xfrm>
          <a:off x="750453" y="0"/>
          <a:ext cx="11376892" cy="677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258" y="4211782"/>
            <a:ext cx="2751032" cy="15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25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3017044"/>
            <a:ext cx="3501197" cy="1223298"/>
          </a:xfrm>
        </p:spPr>
        <p:txBody>
          <a:bodyPr/>
          <a:lstStyle/>
          <a:p>
            <a:r>
              <a:rPr lang="en-US" sz="4000" dirty="0" smtClean="0"/>
              <a:t>Thiamine Testing for Adults and Fry?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8505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Not yet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52" y="1653309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3768814"/>
          </a:xfrm>
        </p:spPr>
        <p:txBody>
          <a:bodyPr/>
          <a:lstStyle/>
          <a:p>
            <a:r>
              <a:rPr lang="en-US" sz="2400" dirty="0"/>
              <a:t>Increased anchovy predation</a:t>
            </a:r>
          </a:p>
          <a:p>
            <a:pPr lvl="1"/>
            <a:r>
              <a:rPr lang="en-US" sz="2400" dirty="0"/>
              <a:t>Ocean temperature changes</a:t>
            </a:r>
            <a:endParaRPr lang="en-US" sz="2400" dirty="0">
              <a:cs typeface="Calibri"/>
            </a:endParaRPr>
          </a:p>
          <a:p>
            <a:pPr lvl="1"/>
            <a:r>
              <a:rPr lang="en-US" sz="2400" dirty="0"/>
              <a:t>Plankton availability </a:t>
            </a:r>
            <a:r>
              <a:rPr lang="en-US" sz="2400" dirty="0" smtClean="0"/>
              <a:t>shift</a:t>
            </a:r>
          </a:p>
          <a:p>
            <a:r>
              <a:rPr lang="en-US" sz="2400" dirty="0" smtClean="0"/>
              <a:t>Climate change</a:t>
            </a:r>
            <a:endParaRPr lang="en-US" sz="2400" dirty="0"/>
          </a:p>
          <a:p>
            <a:r>
              <a:rPr lang="en-US" sz="2400" dirty="0"/>
              <a:t>Ecosystem-wide </a:t>
            </a:r>
            <a:r>
              <a:rPr lang="en-US" sz="2400" dirty="0" smtClean="0"/>
              <a:t>deficiency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74767" y="4100946"/>
            <a:ext cx="4756390" cy="3389415"/>
            <a:chOff x="3698240" y="3781425"/>
            <a:chExt cx="5445760" cy="3635045"/>
          </a:xfrm>
        </p:grpSpPr>
        <p:grpSp>
          <p:nvGrpSpPr>
            <p:cNvPr id="4" name="Group 3"/>
            <p:cNvGrpSpPr/>
            <p:nvPr/>
          </p:nvGrpSpPr>
          <p:grpSpPr>
            <a:xfrm>
              <a:off x="3698240" y="3781425"/>
              <a:ext cx="5445760" cy="3635045"/>
              <a:chOff x="3698240" y="3781425"/>
              <a:chExt cx="5445760" cy="3635045"/>
            </a:xfrm>
          </p:grpSpPr>
          <p:pic>
            <p:nvPicPr>
              <p:cNvPr id="5" name="Picture 2" descr="Northern Anchovy | NOAA Fisheries">
                <a:extLst>
                  <a:ext uri="{FF2B5EF4-FFF2-40B4-BE49-F238E27FC236}">
                    <a16:creationId xmlns:a16="http://schemas.microsoft.com/office/drawing/2014/main" id="{3C6A3230-F30E-43F3-B105-8043BE4A83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8240" y="3781425"/>
                <a:ext cx="5445760" cy="3635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7934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46711" y="3921880"/>
                <a:ext cx="2170178" cy="2524919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 rot="20705091">
              <a:off x="5125309" y="4231583"/>
              <a:ext cx="1786373" cy="33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THIAMINASE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684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729" y="163760"/>
            <a:ext cx="6072142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23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 Hatchery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830" y="1009411"/>
            <a:ext cx="8199831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93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treatment is best?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367359"/>
          </a:xfrm>
        </p:spPr>
        <p:txBody>
          <a:bodyPr/>
          <a:lstStyle/>
          <a:p>
            <a:r>
              <a:rPr lang="en-US" dirty="0" smtClean="0"/>
              <a:t>Supplementation of adults</a:t>
            </a:r>
          </a:p>
          <a:p>
            <a:pPr lvl="1"/>
            <a:r>
              <a:rPr lang="en-US" dirty="0" smtClean="0"/>
              <a:t>Added benefit of improving brood stock welfare!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55"/>
          <a:stretch/>
        </p:blipFill>
        <p:spPr>
          <a:xfrm>
            <a:off x="5951032" y="2041236"/>
            <a:ext cx="4616701" cy="4629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509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Reed AN, Rowland FE, </a:t>
            </a:r>
            <a:r>
              <a:rPr lang="en-US" sz="1000" dirty="0" err="1" smtClean="0"/>
              <a:t>Krajcik</a:t>
            </a:r>
            <a:r>
              <a:rPr lang="en-US" sz="1000" dirty="0" smtClean="0"/>
              <a:t> JA, </a:t>
            </a:r>
            <a:r>
              <a:rPr lang="en-US" sz="1000" dirty="0" err="1" smtClean="0"/>
              <a:t>Tillitt</a:t>
            </a:r>
            <a:r>
              <a:rPr lang="en-US" sz="1000" dirty="0" smtClean="0"/>
              <a:t> DE. 2023. Thiamine supplementation improves survival and body condition of hatchery-reared steelhead (</a:t>
            </a:r>
            <a:r>
              <a:rPr lang="en-US" sz="1000" i="1" dirty="0" err="1" smtClean="0"/>
              <a:t>Oncorhynchus</a:t>
            </a:r>
            <a:r>
              <a:rPr lang="en-US" sz="1000" i="1" dirty="0" smtClean="0"/>
              <a:t> mykiss</a:t>
            </a:r>
            <a:r>
              <a:rPr lang="en-US" sz="1000" dirty="0" smtClean="0"/>
              <a:t>) in Oregon. Vet Sci;10(2):156. DOI: 10.3390/vetsci10020156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4390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Highly effective</a:t>
            </a:r>
          </a:p>
          <a:p>
            <a:r>
              <a:rPr lang="en-US" sz="2400" dirty="0" smtClean="0"/>
              <a:t>Low-risk of adverse effects</a:t>
            </a:r>
          </a:p>
          <a:p>
            <a:r>
              <a:rPr lang="en-US" sz="2400" dirty="0" smtClean="0"/>
              <a:t>Cost effective</a:t>
            </a:r>
          </a:p>
          <a:p>
            <a:r>
              <a:rPr lang="en-US" sz="2400" dirty="0" smtClean="0"/>
              <a:t>Welfare improvement for </a:t>
            </a:r>
            <a:r>
              <a:rPr lang="en-US" sz="2400" dirty="0" err="1" smtClean="0"/>
              <a:t>broodstock</a:t>
            </a:r>
            <a:endParaRPr lang="en-US" sz="2400" dirty="0" smtClean="0"/>
          </a:p>
          <a:p>
            <a:r>
              <a:rPr lang="en-US" sz="2400" dirty="0" smtClean="0"/>
              <a:t>Treatment is easily obtained and widely available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8486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Labor-intensive</a:t>
            </a:r>
          </a:p>
          <a:p>
            <a:r>
              <a:rPr lang="en-US" sz="2400" dirty="0" smtClean="0"/>
              <a:t>Stress of handling for injection (adults)</a:t>
            </a:r>
          </a:p>
          <a:p>
            <a:r>
              <a:rPr lang="en-US" sz="2400" dirty="0" smtClean="0"/>
              <a:t>May influence development of thiamine deficiency tolerance in some populations</a:t>
            </a:r>
          </a:p>
        </p:txBody>
      </p:sp>
    </p:spTree>
    <p:extLst>
      <p:ext uri="{BB962C8B-B14F-4D97-AF65-F5344CB8AC3E}">
        <p14:creationId xmlns:p14="http://schemas.microsoft.com/office/powerpoint/2010/main" val="210629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Management:</a:t>
            </a:r>
            <a:br>
              <a:rPr lang="en-US" dirty="0" smtClean="0"/>
            </a:br>
            <a:r>
              <a:rPr lang="en-US" dirty="0" smtClean="0"/>
              <a:t>Wild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12472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???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319" y="2050473"/>
            <a:ext cx="6841669" cy="397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1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Thiamine Deficiency Work Group (NOAA, USFWS, CDFW, others) </a:t>
            </a:r>
          </a:p>
          <a:p>
            <a:r>
              <a:rPr lang="en-US" sz="2400" dirty="0" smtClean="0"/>
              <a:t>Prop. 1 Restoration Grant (CDFW)</a:t>
            </a:r>
          </a:p>
          <a:p>
            <a:r>
              <a:rPr lang="en-US" sz="2400" dirty="0" smtClean="0"/>
              <a:t>Increased surveillance and treatment recommendations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84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59" y="343847"/>
            <a:ext cx="6743559" cy="64685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72058" y="375358"/>
            <a:ext cx="1135781" cy="259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416" y="1248127"/>
            <a:ext cx="1152244" cy="28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41" y="5386311"/>
            <a:ext cx="1785697" cy="359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48" y="2936047"/>
            <a:ext cx="1535439" cy="373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541" y="4282465"/>
            <a:ext cx="1256306" cy="66164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Thiamine </a:t>
            </a:r>
            <a:r>
              <a:rPr lang="en-US" dirty="0"/>
              <a:t>I</a:t>
            </a:r>
            <a:r>
              <a:rPr lang="en-US" dirty="0" smtClean="0"/>
              <a:t>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7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Salmon </a:t>
            </a:r>
            <a:r>
              <a:rPr lang="en-US" dirty="0"/>
              <a:t>G</a:t>
            </a:r>
            <a:r>
              <a:rPr lang="en-US" dirty="0" smtClean="0"/>
              <a:t>et </a:t>
            </a:r>
            <a:r>
              <a:rPr lang="en-US" dirty="0"/>
              <a:t>T</a:t>
            </a:r>
            <a:r>
              <a:rPr lang="en-US" dirty="0" smtClean="0"/>
              <a:t>hiamine?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62202466"/>
              </p:ext>
            </p:extLst>
          </p:nvPr>
        </p:nvGraphicFramePr>
        <p:xfrm>
          <a:off x="3625850" y="233680"/>
          <a:ext cx="3690779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51706680"/>
              </p:ext>
            </p:extLst>
          </p:nvPr>
        </p:nvGraphicFramePr>
        <p:xfrm>
          <a:off x="4915605" y="-313855"/>
          <a:ext cx="3539014" cy="2519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37558354"/>
              </p:ext>
            </p:extLst>
          </p:nvPr>
        </p:nvGraphicFramePr>
        <p:xfrm>
          <a:off x="8224741" y="-60810"/>
          <a:ext cx="4397781" cy="3290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31793052"/>
              </p:ext>
            </p:extLst>
          </p:nvPr>
        </p:nvGraphicFramePr>
        <p:xfrm>
          <a:off x="7985945" y="3448366"/>
          <a:ext cx="5120455" cy="376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85704174"/>
              </p:ext>
            </p:extLst>
          </p:nvPr>
        </p:nvGraphicFramePr>
        <p:xfrm>
          <a:off x="2133021" y="2367938"/>
          <a:ext cx="7440416" cy="430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5" name="Right Arrow 14"/>
          <p:cNvSpPr/>
          <p:nvPr/>
        </p:nvSpPr>
        <p:spPr>
          <a:xfrm rot="577856">
            <a:off x="7781519" y="1052052"/>
            <a:ext cx="1346200" cy="44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0345039" y="2793209"/>
            <a:ext cx="402265" cy="1155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1526348">
            <a:off x="7800820" y="4936003"/>
            <a:ext cx="1265945" cy="582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7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349925"/>
            <a:ext cx="3574810" cy="2456442"/>
          </a:xfrm>
        </p:spPr>
        <p:txBody>
          <a:bodyPr>
            <a:noAutofit/>
          </a:bodyPr>
          <a:lstStyle/>
          <a:p>
            <a:r>
              <a:rPr lang="en-US" dirty="0" smtClean="0"/>
              <a:t>Thiamine Deficiency is Well- documented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243"/>
          <a:stretch/>
        </p:blipFill>
        <p:spPr>
          <a:xfrm>
            <a:off x="4841925" y="290079"/>
            <a:ext cx="2213841" cy="3074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216" y="3263341"/>
            <a:ext cx="3754499" cy="3074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959" y="3544658"/>
            <a:ext cx="3900198" cy="260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117" y="423078"/>
            <a:ext cx="3690742" cy="26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6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TDC on the west coast</a:t>
            </a:r>
            <a:endParaRPr lang="en-US" dirty="0"/>
          </a:p>
        </p:txBody>
      </p:sp>
      <p:pic>
        <p:nvPicPr>
          <p:cNvPr id="1026" name="Picture 2" descr="timeline of thiamine deficiency impact on animal popu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1" y="665519"/>
            <a:ext cx="10550680" cy="54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974108" y="704910"/>
            <a:ext cx="480291" cy="5352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70" y="665519"/>
            <a:ext cx="499915" cy="54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588" y="665519"/>
            <a:ext cx="49991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349925"/>
            <a:ext cx="3703781" cy="1681172"/>
          </a:xfrm>
        </p:spPr>
        <p:txBody>
          <a:bodyPr>
            <a:noAutofit/>
          </a:bodyPr>
          <a:lstStyle/>
          <a:p>
            <a:r>
              <a:rPr lang="en-US" dirty="0" smtClean="0"/>
              <a:t>Thiamine </a:t>
            </a:r>
            <a:r>
              <a:rPr lang="en-US" dirty="0"/>
              <a:t>S</a:t>
            </a:r>
            <a:r>
              <a:rPr lang="en-US" dirty="0" smtClean="0"/>
              <a:t>upplementation is Common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83" y="464128"/>
            <a:ext cx="294640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0" b="90000" l="9867" r="89867">
                        <a14:foregroundMark x1="35200" y1="10000" x2="36267" y2="82200"/>
                        <a14:foregroundMark x1="58667" y1="8200" x2="63200" y2="81600"/>
                        <a14:foregroundMark x1="25600" y1="55000" x2="72000" y2="54200"/>
                        <a14:foregroundMark x1="24533" y1="33600" x2="72000" y2="32200"/>
                        <a14:foregroundMark x1="73333" y1="30000" x2="72267" y2="75200"/>
                        <a14:foregroundMark x1="36533" y1="9800" x2="58667" y2="9400"/>
                        <a14:foregroundMark x1="33333" y1="42800" x2="33333" y2="42800"/>
                        <a14:foregroundMark x1="31200" y1="43400" x2="31200" y2="43400"/>
                        <a14:foregroundMark x1="47200" y1="44400" x2="47200" y2="44400"/>
                        <a14:foregroundMark x1="49600" y1="44600" x2="49600" y2="44600"/>
                        <a14:foregroundMark x1="44533" y1="45200" x2="44533" y2="45200"/>
                        <a14:foregroundMark x1="39733" y1="44400" x2="39733" y2="44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2938" y="-64655"/>
            <a:ext cx="2715827" cy="3621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515" t="23670" r="30303"/>
          <a:stretch/>
        </p:blipFill>
        <p:spPr>
          <a:xfrm>
            <a:off x="5089237" y="3745349"/>
            <a:ext cx="2632364" cy="3460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579" y="3225801"/>
            <a:ext cx="2666925" cy="3347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966" y="4031097"/>
            <a:ext cx="2542308" cy="25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Thiamine Deficiency in </a:t>
            </a:r>
            <a:r>
              <a:rPr lang="en-US" dirty="0"/>
              <a:t>W</a:t>
            </a:r>
            <a:r>
              <a:rPr lang="en-US" dirty="0" smtClean="0"/>
              <a:t>ildlife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17" y="353379"/>
            <a:ext cx="4009878" cy="2722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556" y="2080693"/>
            <a:ext cx="3291898" cy="2433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445" y="3435928"/>
            <a:ext cx="3993350" cy="298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95" y="4257963"/>
            <a:ext cx="3578226" cy="23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1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Thiamine Deficiency in Salmonids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240145"/>
            <a:ext cx="6281873" cy="3315855"/>
          </a:xfrm>
        </p:spPr>
        <p:txBody>
          <a:bodyPr/>
          <a:lstStyle/>
          <a:p>
            <a:r>
              <a:rPr lang="en-US" dirty="0" smtClean="0"/>
              <a:t>Thiamine deficiency complex</a:t>
            </a:r>
          </a:p>
          <a:p>
            <a:r>
              <a:rPr lang="en-US" dirty="0" smtClean="0"/>
              <a:t>Cayuga Syndrome</a:t>
            </a:r>
          </a:p>
          <a:p>
            <a:r>
              <a:rPr lang="en-US" dirty="0" smtClean="0"/>
              <a:t>Early Mortality Syndrome</a:t>
            </a:r>
          </a:p>
          <a:p>
            <a:r>
              <a:rPr lang="en-US" dirty="0" smtClean="0"/>
              <a:t>“Wigglers”</a:t>
            </a:r>
          </a:p>
          <a:p>
            <a:r>
              <a:rPr lang="en-US" dirty="0" smtClean="0"/>
              <a:t>M74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527" y="3053224"/>
            <a:ext cx="4888237" cy="3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5305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2537</TotalTime>
  <Words>460</Words>
  <Application>Microsoft Office PowerPoint</Application>
  <PresentationFormat>Widescreen</PresentationFormat>
  <Paragraphs>105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Rockwell</vt:lpstr>
      <vt:lpstr>Wingdings</vt:lpstr>
      <vt:lpstr>Atlas</vt:lpstr>
      <vt:lpstr>To B1 or not to B1</vt:lpstr>
      <vt:lpstr>PowerPoint Presentation</vt:lpstr>
      <vt:lpstr>Why is Thiamine Important?</vt:lpstr>
      <vt:lpstr>Where do Salmon Get Thiamine?</vt:lpstr>
      <vt:lpstr>Thiamine Deficiency is Well- documented</vt:lpstr>
      <vt:lpstr>History of TDC on the west coast</vt:lpstr>
      <vt:lpstr>Thiamine Supplementation is Common</vt:lpstr>
      <vt:lpstr>Thiamine Deficiency in Wildlife</vt:lpstr>
      <vt:lpstr>Thiamine Deficiency in Salmonids</vt:lpstr>
      <vt:lpstr>1960s Great Lakes</vt:lpstr>
      <vt:lpstr>Thiaminase I</vt:lpstr>
      <vt:lpstr>PowerPoint Presentation</vt:lpstr>
      <vt:lpstr>1990s Great Lakes  Thiamine Deficiency Complex (TDC)</vt:lpstr>
      <vt:lpstr>PowerPoint Presentation</vt:lpstr>
      <vt:lpstr>2019 California</vt:lpstr>
      <vt:lpstr>2019 California</vt:lpstr>
      <vt:lpstr>2022 Region 1</vt:lpstr>
      <vt:lpstr>How Much Thiamine Do We Need?</vt:lpstr>
      <vt:lpstr>Species Differences</vt:lpstr>
      <vt:lpstr>Thiamine Testing for Adults and Fry?</vt:lpstr>
      <vt:lpstr>Why Now?</vt:lpstr>
      <vt:lpstr>Why Now?</vt:lpstr>
      <vt:lpstr>Management: Hatchery</vt:lpstr>
      <vt:lpstr>Which treatment is best?</vt:lpstr>
      <vt:lpstr>Pros</vt:lpstr>
      <vt:lpstr>Cons</vt:lpstr>
      <vt:lpstr>Management: Wild</vt:lpstr>
      <vt:lpstr>Outlook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B1 or not to B1</dc:title>
  <dc:creator>Parker-Graham, Christine A</dc:creator>
  <cp:lastModifiedBy>Parker-Graham, Christine A</cp:lastModifiedBy>
  <cp:revision>31</cp:revision>
  <dcterms:created xsi:type="dcterms:W3CDTF">2023-02-02T20:55:26Z</dcterms:created>
  <dcterms:modified xsi:type="dcterms:W3CDTF">2023-04-26T03:33:39Z</dcterms:modified>
</cp:coreProperties>
</file>