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7" r:id="rId2"/>
    <p:sldId id="288" r:id="rId3"/>
    <p:sldId id="286" r:id="rId4"/>
    <p:sldId id="289" r:id="rId5"/>
    <p:sldId id="290" r:id="rId6"/>
    <p:sldId id="284" r:id="rId7"/>
    <p:sldId id="256" r:id="rId8"/>
    <p:sldId id="259" r:id="rId9"/>
    <p:sldId id="266" r:id="rId10"/>
    <p:sldId id="261" r:id="rId11"/>
    <p:sldId id="262" r:id="rId12"/>
    <p:sldId id="263" r:id="rId13"/>
    <p:sldId id="264" r:id="rId14"/>
    <p:sldId id="260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2FF0-00C7-446A-B30F-0335005AF98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FE13-B419-4DB7-A4F3-A9277637A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Mean spill discharge at the Snake River dams was 46.6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kcfs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, which was well above the 2006-2022 mean of 36.3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kcfs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Spill discharge started out average, but increased to the highest on record in mid June.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Spill as a percentage of flow at Snake River dams averaged 59.5%, which was far above the long-term (2006-2022) mean of 39.3%.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Daily mean spill percentages were close to 65% through April and early May (Figure 8). However, spill percentages dropped to levels substantially below those maintained in 2020 and 2021.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A173E-2173-4854-91D1-545D3B1B00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1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7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Mean spill discharge at the Snake River dams was 46.6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kcfs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, which was well above the 2006-2022 mean of 36.3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kcfs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Spill discharge started out average, but increased to the highest on record in mid June.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Spill as a percentage of flow at Snake River dams averaged 59.5%, which was far above the long-term (2006-2022) mean of 39.3%.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rPr>
              <a:t>Daily mean spill percentages were close to 65% through April and early May (Figure 8). However, spill percentages dropped to levels substantially below those maintained in 2020 and 2021.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A173E-2173-4854-91D1-545D3B1B00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1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98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preliminary estimates of the percentage transported of nontagged wild and hatchery spring-summer Chinook salmon smolts in 2022 are 30.6% and 23.9%, respectively.</a:t>
            </a:r>
          </a:p>
          <a:p>
            <a:endParaRPr lang="en-US" dirty="0"/>
          </a:p>
          <a:p>
            <a:r>
              <a:rPr lang="en-US" dirty="0"/>
              <a:t>For steelhead, the estimates are 36.7% and 24.0% for wild and hatchery smolts, respectively. </a:t>
            </a:r>
          </a:p>
          <a:p>
            <a:endParaRPr lang="en-US" dirty="0"/>
          </a:p>
          <a:p>
            <a:r>
              <a:rPr lang="en-US" dirty="0"/>
              <a:t>Estimated percentages transported in 2022 were below average, but substantially higher than in 2020 or 2021.</a:t>
            </a:r>
          </a:p>
          <a:p>
            <a:endParaRPr lang="en-US" dirty="0"/>
          </a:p>
          <a:p>
            <a:r>
              <a:rPr lang="en-US" dirty="0"/>
              <a:t>The overall proportion of smolts transported in 2022 was about equal to the 2006-2022 average run timing contributed to increased transportation 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A173E-2173-4854-91D1-545D3B1B00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1" charset="-128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7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96D9-AE29-5141-5857-D4F10F39D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343CB-3F5C-F64D-D24F-1FC38E6E7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880DF-A679-6534-EF7F-50BF96D8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06BE8-4920-27C3-9AF1-44FF18C9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A266-325D-2A0D-4969-8E6CE884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09C6-8807-21E7-3FEB-6F10F708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1F0DE-1333-18EB-BB14-8AAD5FB78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D22EF-06DB-E53C-BE3C-DA7B508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A516D-AA2C-333C-1095-618E000E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B173-17BA-3BBA-AA60-01EF1A2F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0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588A9-3135-009A-51DD-E9D23B795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957F7-FA65-EF38-161B-CF731CFC5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F615F-A9B2-6765-E7EE-61D06BB2D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512B1-EB15-FD69-848A-720EE0B8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B8AC-2770-E140-FEC1-CB8002B6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1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7E12-9C97-4A7F-F49D-765008C0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C747-9634-E2BA-A8DE-CA6243CC8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90750-4EFF-6712-1375-3C74F404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D5FFA-76D5-D3E0-E9A5-19B3258A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ACEA5-A5EC-DC2D-41C6-67FEC965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7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3344-930B-7724-E203-098293D1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97D38-3647-C18B-EED4-6903238E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359A9-8797-F7CD-BB40-8147FEE6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A8B51-8C1A-CC20-2B04-6AE5690F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49388-E4CD-956A-DA2F-501CA54D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9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FAFF-758E-DBE8-7CA5-12567F48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FBEB-3016-070C-91DA-169C6FD06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AA361-1AEF-222E-1A65-22B79AC5C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BA6D2-D56B-CF1F-5CB6-B4BE637D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A2BEE-2CA7-0588-A1CF-522488E27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4D42C-5B6A-6040-6DA7-D86CA576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0FE0-27CC-0E05-9FDD-3B36B3F1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522D3-82C9-B45F-826D-615909F57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B47E2-42C6-8F0D-C78B-63FC3F5B1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3D46B-37FF-EEC3-D7D3-3A8D660CF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A0A1-7A82-6202-2CF8-BF53D65D4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C8C7A-3A75-8791-669A-23551A1C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9D3DA-01A6-8DA0-6F7E-CA44203F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ED6426-2091-D24F-53D4-88C15D8C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7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0303-AD3D-D959-76C9-9DA42FF3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792EB-ABD7-F5BF-52CC-8364445B8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17452-956D-936E-2D3C-DF4BD5FE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51B47-60B7-DCED-CCD7-B883F28C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CC014-7805-6AC8-3B38-E0E065F6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EECC2-9DB2-705A-44A4-8DE1AD86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F762-D11A-8910-CB59-AF7BF21C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4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163D-993C-F521-2DE0-52B44C0B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C55C8-70D5-4A55-E78F-2597AFB1B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F645E-782F-B479-6025-3E0999574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ED9E0-CC56-C829-56A5-16C96FDFF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311BA-81E1-5699-FF30-5536D198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3EE19-5E48-1F62-B7B7-350AFE61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5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4541-1B0F-CEF3-74A9-B12C840B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7E3D0-845A-9478-8796-046A781C8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62DD5-E836-1699-7BD9-9B43581B0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DBA62-6B55-80B9-8EE5-48935999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9B3F5-F117-EE16-4244-DFF09A2A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040F7-3FBA-BFBF-AC4B-CE47C4DB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9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B6B95-2DD8-3F00-127C-5D174D91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6F716-7FC3-E517-8D31-1B2DB10E5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13A24-CCF1-36A7-7FE5-28557D44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FD3F0-F583-4038-8AA2-EE634765BB8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72E7E-2354-A1F4-6FF6-1300B7D6E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ABCF-4638-2EF5-C378-453D2CB01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8A578-AAA7-4FC0-9791-01EEC324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4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mountain, overlooking&#10;&#10;Description automatically generated">
            <a:extLst>
              <a:ext uri="{FF2B5EF4-FFF2-40B4-BE49-F238E27FC236}">
                <a16:creationId xmlns:a16="http://schemas.microsoft.com/office/drawing/2014/main" id="{DD4A42D5-BF85-CED3-B28C-FCDA056F9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980" y="-1193451"/>
            <a:ext cx="15082246" cy="113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D160-B341-2CB7-A952-649ADC44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vs In-River: All or nothing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0004-724D-644E-EC7F-7684F0B6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Use CSS estimated SARs</a:t>
            </a:r>
          </a:p>
          <a:p>
            <a:pPr lvl="1"/>
            <a:r>
              <a:rPr lang="en-US" dirty="0"/>
              <a:t>Transport Group</a:t>
            </a:r>
          </a:p>
          <a:p>
            <a:pPr lvl="1"/>
            <a:r>
              <a:rPr lang="en-US" dirty="0"/>
              <a:t>C0 group</a:t>
            </a:r>
          </a:p>
          <a:p>
            <a:r>
              <a:rPr lang="en-US" dirty="0"/>
              <a:t>Assume 1 million smolts at Lower Granite Dam</a:t>
            </a:r>
          </a:p>
          <a:p>
            <a:r>
              <a:rPr lang="en-US" dirty="0"/>
              <a:t>Assume either all fish in given year were either transported or migrated in river (and did not experience the bypass at LGR, LGS</a:t>
            </a:r>
            <a:r>
              <a:rPr lang="en-US"/>
              <a:t>, LMN)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0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D7CD-C21F-60E7-F4AF-CD5975EC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Steelhead - Aggregate</a:t>
            </a:r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C13B944F-711D-EBEA-B3F8-F1EDB9551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94" y="1481950"/>
            <a:ext cx="8033546" cy="50109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760FD5-183A-2F87-D15C-54CF76AEAFFE}"/>
              </a:ext>
            </a:extLst>
          </p:cNvPr>
          <p:cNvSpPr txBox="1"/>
          <p:nvPr/>
        </p:nvSpPr>
        <p:spPr>
          <a:xfrm>
            <a:off x="838200" y="2308860"/>
            <a:ext cx="2823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Transport program typically returns more NOR steelhead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9DA7C3-9DDE-9CBC-A132-AF9458FC9F96}"/>
              </a:ext>
            </a:extLst>
          </p:cNvPr>
          <p:cNvCxnSpPr/>
          <p:nvPr/>
        </p:nvCxnSpPr>
        <p:spPr>
          <a:xfrm>
            <a:off x="7439025" y="2280920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13E5E5-1DE6-5BE8-E9A0-94A08088D106}"/>
              </a:ext>
            </a:extLst>
          </p:cNvPr>
          <p:cNvSpPr txBox="1"/>
          <p:nvPr/>
        </p:nvSpPr>
        <p:spPr>
          <a:xfrm>
            <a:off x="5583671" y="1634589"/>
            <a:ext cx="3710708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Spill provided at lower flows</a:t>
            </a:r>
          </a:p>
        </p:txBody>
      </p:sp>
    </p:spTree>
    <p:extLst>
      <p:ext uri="{BB962C8B-B14F-4D97-AF65-F5344CB8AC3E}">
        <p14:creationId xmlns:p14="http://schemas.microsoft.com/office/powerpoint/2010/main" val="23233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34C0-4220-9C3B-036C-C2FD0454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Chinook - Aggregate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5D5AF9D-B18B-6E01-F049-345355375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34" y="1962785"/>
            <a:ext cx="697609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1FB89-695F-A0F0-FC09-C5F918102D26}"/>
              </a:ext>
            </a:extLst>
          </p:cNvPr>
          <p:cNvSpPr txBox="1"/>
          <p:nvPr/>
        </p:nvSpPr>
        <p:spPr>
          <a:xfrm>
            <a:off x="838200" y="2308860"/>
            <a:ext cx="2823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Transport program rarely benefits NOR Chinook</a:t>
            </a:r>
          </a:p>
        </p:txBody>
      </p:sp>
    </p:spTree>
    <p:extLst>
      <p:ext uri="{BB962C8B-B14F-4D97-AF65-F5344CB8AC3E}">
        <p14:creationId xmlns:p14="http://schemas.microsoft.com/office/powerpoint/2010/main" val="76678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82F3-79B8-0C35-D699-E8ECE7BC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 Steelhead: Aggregate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DF9F78A-FA3B-6FDF-2D58-E36181E25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13" y="1460500"/>
            <a:ext cx="8067935" cy="50323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33431-0B93-1DFB-3DF5-F1203B7CBEE2}"/>
              </a:ext>
            </a:extLst>
          </p:cNvPr>
          <p:cNvSpPr txBox="1"/>
          <p:nvPr/>
        </p:nvSpPr>
        <p:spPr>
          <a:xfrm>
            <a:off x="708660" y="1543050"/>
            <a:ext cx="28232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HOR Steelhead returns have not benefited from transport since 2008</a:t>
            </a:r>
          </a:p>
        </p:txBody>
      </p:sp>
    </p:spTree>
    <p:extLst>
      <p:ext uri="{BB962C8B-B14F-4D97-AF65-F5344CB8AC3E}">
        <p14:creationId xmlns:p14="http://schemas.microsoft.com/office/powerpoint/2010/main" val="3395220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61ED-6CC0-1A8C-78FB-0679313F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9" y="649605"/>
            <a:ext cx="402866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HOR Chinook:</a:t>
            </a:r>
            <a:br>
              <a:rPr lang="en-US" dirty="0"/>
            </a:br>
            <a:r>
              <a:rPr lang="en-US" dirty="0"/>
              <a:t>Selected hatcheries</a:t>
            </a:r>
          </a:p>
        </p:txBody>
      </p:sp>
      <p:pic>
        <p:nvPicPr>
          <p:cNvPr id="13" name="Content Placeholder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44B1CC59-1FA0-C6FF-9512-5E3F68F3F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01" y="725522"/>
            <a:ext cx="7977474" cy="540695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B4BD3A-D62D-4078-506D-BDC464D4EF95}"/>
              </a:ext>
            </a:extLst>
          </p:cNvPr>
          <p:cNvSpPr txBox="1"/>
          <p:nvPr/>
        </p:nvSpPr>
        <p:spPr>
          <a:xfrm>
            <a:off x="6589643" y="864704"/>
            <a:ext cx="108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Sawtooth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3D006-51D7-CD60-33DE-2D91B870A7A4}"/>
              </a:ext>
            </a:extLst>
          </p:cNvPr>
          <p:cNvSpPr txBox="1"/>
          <p:nvPr/>
        </p:nvSpPr>
        <p:spPr>
          <a:xfrm>
            <a:off x="10546903" y="864704"/>
            <a:ext cx="123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Dworshak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B78956-27D4-E596-7DAC-4C8BBAD1D31F}"/>
              </a:ext>
            </a:extLst>
          </p:cNvPr>
          <p:cNvSpPr txBox="1"/>
          <p:nvPr/>
        </p:nvSpPr>
        <p:spPr>
          <a:xfrm>
            <a:off x="6858000" y="3531658"/>
            <a:ext cx="123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McCall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2E1D4-0249-7419-E7FF-889C81C14EC1}"/>
              </a:ext>
            </a:extLst>
          </p:cNvPr>
          <p:cNvSpPr txBox="1"/>
          <p:nvPr/>
        </p:nvSpPr>
        <p:spPr>
          <a:xfrm>
            <a:off x="10387134" y="3521703"/>
            <a:ext cx="155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A94C7-ABE6-7D76-DB1A-96E30CDDEA42}"/>
              </a:ext>
            </a:extLst>
          </p:cNvPr>
          <p:cNvSpPr txBox="1"/>
          <p:nvPr/>
        </p:nvSpPr>
        <p:spPr>
          <a:xfrm>
            <a:off x="414129" y="2595880"/>
            <a:ext cx="2823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Mixed Bag: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years = no difference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years = transport would have returned 2X the adults </a:t>
            </a:r>
          </a:p>
        </p:txBody>
      </p:sp>
    </p:spTree>
    <p:extLst>
      <p:ext uri="{BB962C8B-B14F-4D97-AF65-F5344CB8AC3E}">
        <p14:creationId xmlns:p14="http://schemas.microsoft.com/office/powerpoint/2010/main" val="557939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6086-53E5-9F60-96DB-2C1D2C59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EB10-F0D8-7B21-E5A7-5DE9A4B24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Wild steelhead benefit the more from transport than other fishes</a:t>
            </a:r>
          </a:p>
          <a:p>
            <a:endParaRPr lang="en-US" dirty="0"/>
          </a:p>
          <a:p>
            <a:r>
              <a:rPr lang="en-US" dirty="0"/>
              <a:t>Improved river conditions through higher spill and maintaining Minimum Operating Pools has decreased the observed benefit of transport</a:t>
            </a:r>
          </a:p>
          <a:p>
            <a:endParaRPr lang="en-US" dirty="0"/>
          </a:p>
          <a:p>
            <a:r>
              <a:rPr lang="en-US" dirty="0"/>
              <a:t>In most years, 100% transport would have returned more adults than 100% in-river, but not significantly more.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6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7E88-0A0F-E0EA-DF7E-7B79EE2B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65"/>
            <a:ext cx="10515600" cy="1325563"/>
          </a:xfrm>
        </p:spPr>
        <p:txBody>
          <a:bodyPr/>
          <a:lstStyle/>
          <a:p>
            <a:r>
              <a:rPr lang="en-US" dirty="0"/>
              <a:t>Should we be concerned?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20F55-37A9-1780-F725-D78F4E70A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9" y="1788160"/>
            <a:ext cx="11417001" cy="45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9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73821" y="1089890"/>
            <a:ext cx="586006" cy="56315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Dec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7955" y="1089890"/>
            <a:ext cx="586006" cy="563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Nov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45916" y="1089890"/>
            <a:ext cx="586006" cy="56315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Oct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3874" y="1089890"/>
            <a:ext cx="586006" cy="563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Sep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1825" y="1089891"/>
            <a:ext cx="586006" cy="56315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Aug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04495" y="1089890"/>
            <a:ext cx="586006" cy="5631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Jul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86923" y="1089890"/>
            <a:ext cx="586006" cy="5631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Jun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1780" y="1089890"/>
            <a:ext cx="586006" cy="5631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May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59011" y="1089890"/>
            <a:ext cx="586006" cy="5631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Apr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46975" y="1089890"/>
            <a:ext cx="586006" cy="5631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Mar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34928" y="1089890"/>
            <a:ext cx="586006" cy="5631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Feb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9111" y="1089890"/>
            <a:ext cx="586006" cy="5631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Jan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8980" y="1607419"/>
            <a:ext cx="12283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72928" y="4623143"/>
            <a:ext cx="617573" cy="52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548526" y="4595825"/>
            <a:ext cx="246611" cy="568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26843" y="1607419"/>
          <a:ext cx="3567339" cy="511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339">
                  <a:extLst>
                    <a:ext uri="{9D8B030D-6E8A-4147-A177-3AD203B41FA5}">
                      <a16:colId xmlns:a16="http://schemas.microsoft.com/office/drawing/2014/main" val="362782373"/>
                    </a:ext>
                  </a:extLst>
                </a:gridCol>
              </a:tblGrid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Lower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Granite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55526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Little Goose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0141077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Lower Monumental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314921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Ice Harbor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061928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McNary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35018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John 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938022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The </a:t>
                      </a:r>
                      <a:r>
                        <a:rPr lang="en-US" sz="2400" dirty="0" err="1"/>
                        <a:t>Dalles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9078808"/>
                  </a:ext>
                </a:extLst>
              </a:tr>
              <a:tr h="6392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Bonneville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55222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9033864" y="1607419"/>
            <a:ext cx="1585622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Spill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(12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hr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16837" y="2249347"/>
            <a:ext cx="1538203" cy="584775"/>
          </a:xfrm>
          <a:prstGeom prst="rect">
            <a:avLst/>
          </a:prstGeom>
          <a:pattFill prst="ltVert">
            <a:fgClr>
              <a:schemeClr val="accent2"/>
            </a:fgClr>
            <a:bgClr>
              <a:schemeClr val="accent6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Flex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(125%/30%)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12606" y="4817059"/>
            <a:ext cx="201664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09856" y="5445143"/>
            <a:ext cx="139647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Moderate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(40%)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20211" y="6100919"/>
            <a:ext cx="2009039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Low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25086" y="1601875"/>
            <a:ext cx="691751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619487" y="1601875"/>
            <a:ext cx="83584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59153" y="1612038"/>
            <a:ext cx="1190344" cy="507831"/>
          </a:xfrm>
          <a:prstGeom prst="rect">
            <a:avLst/>
          </a:prstGeom>
          <a:pattFill prst="ltVert">
            <a:fgClr>
              <a:schemeClr val="accent2"/>
            </a:fgClr>
            <a:bgClr>
              <a:schemeClr val="accent6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Flex Spill</a:t>
            </a:r>
          </a:p>
          <a:p>
            <a:pPr algn="ctr"/>
            <a:r>
              <a:rPr lang="en-US" sz="1100" dirty="0">
                <a:latin typeface="Comic Sans MS" panose="030F0702030302020204" pitchFamily="66" charset="0"/>
              </a:rPr>
              <a:t> 125%/20kcfs)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359153" y="2875577"/>
            <a:ext cx="1198657" cy="507831"/>
          </a:xfrm>
          <a:prstGeom prst="rect">
            <a:avLst/>
          </a:prstGeom>
          <a:pattFill prst="ltVert">
            <a:fgClr>
              <a:schemeClr val="accent2"/>
            </a:fgClr>
            <a:bgClr>
              <a:schemeClr val="accent6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Flex Spill      </a:t>
            </a:r>
          </a:p>
          <a:p>
            <a:pPr algn="ctr"/>
            <a:r>
              <a:rPr lang="en-US" sz="1100" dirty="0">
                <a:latin typeface="Comic Sans MS" panose="030F0702030302020204" pitchFamily="66" charset="0"/>
              </a:rPr>
              <a:t>(125%/40%)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19610" y="3532279"/>
            <a:ext cx="1538202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Max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(125%)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111047" y="4180672"/>
            <a:ext cx="1361606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Max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(125%)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22130" y="4815212"/>
            <a:ext cx="1361606" cy="584775"/>
          </a:xfrm>
          <a:prstGeom prst="rect">
            <a:avLst/>
          </a:prstGeom>
          <a:pattFill prst="ltVert">
            <a:fgClr>
              <a:schemeClr val="accent2"/>
            </a:fgClr>
            <a:bgClr>
              <a:schemeClr val="accent6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Flex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(125%/32%)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122131" y="6095373"/>
            <a:ext cx="1361606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Max Spill</a:t>
            </a:r>
          </a:p>
          <a:p>
            <a:pPr algn="ctr"/>
            <a:r>
              <a:rPr lang="en-US" sz="1050" dirty="0">
                <a:latin typeface="Comic Sans MS" panose="030F0702030302020204" pitchFamily="66" charset="0"/>
              </a:rPr>
              <a:t>(150kcfs)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050" dirty="0">
                <a:latin typeface="Comic Sans MS" panose="030F0702030302020204" pitchFamily="66" charset="0"/>
              </a:rPr>
              <a:t>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111749" y="2258579"/>
            <a:ext cx="12283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020049" y="2258579"/>
            <a:ext cx="1599438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Spill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(12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hr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327855" y="2253035"/>
            <a:ext cx="691755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619486" y="2253035"/>
            <a:ext cx="83861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122834" y="2876489"/>
            <a:ext cx="12283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004014" y="2876489"/>
            <a:ext cx="1612701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Spill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(12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hr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338940" y="2870945"/>
            <a:ext cx="681491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122832" y="3541511"/>
            <a:ext cx="12283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033864" y="3541511"/>
            <a:ext cx="1582848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Spill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(12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hr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338939" y="3535967"/>
            <a:ext cx="677898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106206" y="4189906"/>
            <a:ext cx="122831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020049" y="4189906"/>
            <a:ext cx="1596663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Spill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(12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hr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322312" y="4184362"/>
            <a:ext cx="777895" cy="584775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Finite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Spill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0616715" y="2879262"/>
            <a:ext cx="83584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0616713" y="3535968"/>
            <a:ext cx="83584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616713" y="4184357"/>
            <a:ext cx="84415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 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699455" y="161482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699455" y="2247010"/>
            <a:ext cx="338554" cy="59819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699455" y="2868685"/>
            <a:ext cx="338554" cy="59627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709615" y="353506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709615" y="418530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709615" y="481522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699455" y="544514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699455" y="6105542"/>
            <a:ext cx="338554" cy="5801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800" dirty="0">
                <a:latin typeface="Comic Sans MS" panose="030F0702030302020204" pitchFamily="66" charset="0"/>
              </a:rPr>
              <a:t>Low Spill</a:t>
            </a:r>
            <a:r>
              <a:rPr lang="en-US" sz="800" baseline="30000" dirty="0">
                <a:latin typeface="Comic Sans MS" panose="030F0702030302020204" pitchFamily="66" charset="0"/>
              </a:rPr>
              <a:t>1</a:t>
            </a:r>
            <a:r>
              <a:rPr lang="en-US" sz="1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55040" y="2258579"/>
            <a:ext cx="119337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(30%)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55040" y="2877421"/>
            <a:ext cx="119337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(17kcfs)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55040" y="3533199"/>
            <a:ext cx="119337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(30%)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2653" y="4179754"/>
            <a:ext cx="12757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(57%)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84379" y="4817058"/>
            <a:ext cx="124883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(35%)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en-US" sz="1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84378" y="5445142"/>
            <a:ext cx="124451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(40%)</a:t>
            </a: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484374" y="6100918"/>
            <a:ext cx="124452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 (95kcfs)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013372" y="5434547"/>
            <a:ext cx="2458889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Low Spill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(</a:t>
            </a:r>
            <a:r>
              <a:rPr lang="en-US" sz="1400" dirty="0">
                <a:latin typeface="Comic Sans MS" panose="030F0702030302020204" pitchFamily="66" charset="0"/>
              </a:rPr>
              <a:t>Ice and Trash Sluiceway</a:t>
            </a:r>
            <a:r>
              <a:rPr lang="en-US" sz="16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004014" y="6090324"/>
            <a:ext cx="246517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Low Spill</a:t>
            </a:r>
            <a:endParaRPr lang="en-US" sz="1000" dirty="0">
              <a:latin typeface="Comic Sans MS" panose="030F0702030302020204" pitchFamily="66" charset="0"/>
            </a:endParaRPr>
          </a:p>
          <a:p>
            <a:pPr algn="ctr"/>
            <a:r>
              <a:rPr lang="en-US" sz="1000" dirty="0">
                <a:latin typeface="Comic Sans MS" panose="030F0702030302020204" pitchFamily="66" charset="0"/>
              </a:rPr>
              <a:t>(B2CC, PH1 ITS, 2 SBs 1 stop day time only ) 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004014" y="4805551"/>
            <a:ext cx="247101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48526" y="1607418"/>
            <a:ext cx="1199891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Moderate </a:t>
            </a:r>
            <a:r>
              <a:rPr lang="en-US" sz="1200" dirty="0">
                <a:latin typeface="Comic Sans MS" panose="030F0702030302020204" pitchFamily="66" charset="0"/>
              </a:rPr>
              <a:t>Spill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200" dirty="0">
                <a:latin typeface="Comic Sans MS" panose="030F0702030302020204" pitchFamily="66" charset="0"/>
              </a:rPr>
              <a:t>(18kcfs)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65480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Lower Granite, Little Goose, and Lower Monumental at 1 RSW/ASW or 7 </a:t>
            </a:r>
            <a:r>
              <a:rPr lang="en-US" sz="1100" dirty="0" err="1"/>
              <a:t>kcfs</a:t>
            </a:r>
            <a:r>
              <a:rPr lang="en-US" sz="1100" dirty="0"/>
              <a:t>; Ice Harbor at 1 RSW or 8.5 </a:t>
            </a:r>
            <a:r>
              <a:rPr lang="en-US" sz="1100" dirty="0" err="1"/>
              <a:t>kcfs</a:t>
            </a:r>
            <a:r>
              <a:rPr lang="en-US" sz="1100" dirty="0"/>
              <a:t>; McNary and John Day at 20kcfs; The </a:t>
            </a:r>
            <a:r>
              <a:rPr lang="en-US" sz="1100" dirty="0" err="1"/>
              <a:t>Dalles</a:t>
            </a:r>
            <a:r>
              <a:rPr lang="en-US" sz="1100" dirty="0"/>
              <a:t> at 30%; and Bonneville at 50kcfs.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5328" y="-131226"/>
            <a:ext cx="1116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2022 Stay Term Sheet </a:t>
            </a:r>
          </a:p>
          <a:p>
            <a:pPr algn="ctr"/>
            <a:r>
              <a:rPr lang="en-US" sz="3200" dirty="0"/>
              <a:t>(Including 2023 Operational Adjustments)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009375" y="2891268"/>
            <a:ext cx="407603" cy="55399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omic Sans MS" panose="030F0702030302020204" pitchFamily="66" charset="0"/>
              </a:rPr>
              <a:t>Max Spill</a:t>
            </a:r>
          </a:p>
          <a:p>
            <a:pPr algn="ctr"/>
            <a:r>
              <a:rPr lang="en-US" sz="600" dirty="0">
                <a:latin typeface="Comic Sans MS" panose="030F0702030302020204" pitchFamily="66" charset="0"/>
              </a:rPr>
              <a:t>(125%)</a:t>
            </a:r>
          </a:p>
          <a:p>
            <a:pPr algn="ctr"/>
            <a:endParaRPr lang="en-US" sz="600" dirty="0">
              <a:latin typeface="Comic Sans MS" panose="030F0702030302020204" pitchFamily="66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21001" y="1620341"/>
            <a:ext cx="395978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Comic Sans MS" panose="030F0702030302020204" pitchFamily="66" charset="0"/>
              </a:rPr>
              <a:t>Max Spill</a:t>
            </a:r>
          </a:p>
          <a:p>
            <a:pPr algn="ctr"/>
            <a:r>
              <a:rPr lang="en-US" sz="600" dirty="0">
                <a:latin typeface="Comic Sans MS" panose="030F0702030302020204" pitchFamily="66" charset="0"/>
              </a:rPr>
              <a:t>(125%)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099723" y="5427926"/>
            <a:ext cx="201664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 Spill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08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0819-2996-4029-90D6-FBAA105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727" y="356554"/>
            <a:ext cx="4478513" cy="1162050"/>
          </a:xfrm>
        </p:spPr>
        <p:txBody>
          <a:bodyPr/>
          <a:lstStyle/>
          <a:p>
            <a:r>
              <a:rPr lang="en-US" dirty="0"/>
              <a:t>2022 Snake River Spill Volume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1079F-F0F7-3005-8A20-E26B99EB3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72" y="1515680"/>
            <a:ext cx="7596187" cy="54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0819-2996-4029-90D6-FBAA105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727" y="356554"/>
            <a:ext cx="5095733" cy="1162050"/>
          </a:xfrm>
        </p:spPr>
        <p:txBody>
          <a:bodyPr/>
          <a:lstStyle/>
          <a:p>
            <a:r>
              <a:rPr lang="en-US" dirty="0"/>
              <a:t>2022 Snake River Percentage Spill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7F67C-49D4-88E6-E3D1-B6E821A28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1518604"/>
            <a:ext cx="7367587" cy="52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2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1C8ED-540C-16A4-8C38-CAB7057B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" y="-1515426"/>
            <a:ext cx="12191479" cy="91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F8053-2666-F66A-9AB9-C2071A183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0"/>
            <a:ext cx="12127462" cy="4856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5E0B21-7637-4CBF-A5CB-39B152CE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5" y="560070"/>
            <a:ext cx="2887436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381567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9F72-59C5-379F-099D-9E22658D8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Declining transportation rates: should we be concerned?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51DD5-AAAD-E2BA-FC81-7FE56B552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Jonathan Ebel</a:t>
            </a:r>
          </a:p>
          <a:p>
            <a:r>
              <a:rPr lang="en-US" dirty="0"/>
              <a:t>Idaho Department of Fish and Game</a:t>
            </a:r>
          </a:p>
          <a:p>
            <a:r>
              <a:rPr lang="en-US" dirty="0"/>
              <a:t>2023 LSRCP Annual Meeting</a:t>
            </a:r>
          </a:p>
          <a:p>
            <a:r>
              <a:rPr lang="en-US" dirty="0"/>
              <a:t>April 26, 2023</a:t>
            </a:r>
          </a:p>
        </p:txBody>
      </p:sp>
      <p:pic>
        <p:nvPicPr>
          <p:cNvPr id="4" name="Picture 3" descr="IDFGlogo2">
            <a:extLst>
              <a:ext uri="{FF2B5EF4-FFF2-40B4-BE49-F238E27FC236}">
                <a16:creationId xmlns:a16="http://schemas.microsoft.com/office/drawing/2014/main" id="{26D6DDE7-6916-FA0A-84A7-625C49F3F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29" y="4447867"/>
            <a:ext cx="1847032" cy="2164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383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760A-88EF-8B71-E03D-5F05E0E5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4CDBF-546C-BD0C-D93F-538842645943}"/>
              </a:ext>
            </a:extLst>
          </p:cNvPr>
          <p:cNvSpPr/>
          <p:nvPr/>
        </p:nvSpPr>
        <p:spPr>
          <a:xfrm>
            <a:off x="6810375" y="1931470"/>
            <a:ext cx="4943475" cy="593050"/>
          </a:xfrm>
          <a:prstGeom prst="rect">
            <a:avLst/>
          </a:prstGeom>
          <a:solidFill>
            <a:schemeClr val="bg2">
              <a:lumMod val="90000"/>
            </a:schemeClr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4FC37-1369-471A-1D60-AEA69AD3091A}"/>
              </a:ext>
            </a:extLst>
          </p:cNvPr>
          <p:cNvSpPr txBox="1"/>
          <p:nvPr/>
        </p:nvSpPr>
        <p:spPr>
          <a:xfrm>
            <a:off x="6810375" y="2515234"/>
            <a:ext cx="1952626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Bypass/ Collection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232F9-4401-3910-4257-2EF79210ACA7}"/>
              </a:ext>
            </a:extLst>
          </p:cNvPr>
          <p:cNvSpPr txBox="1"/>
          <p:nvPr/>
        </p:nvSpPr>
        <p:spPr>
          <a:xfrm>
            <a:off x="8754745" y="2524520"/>
            <a:ext cx="1310640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Turbine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72A90-FA75-E61A-02DE-A1188F05E6FD}"/>
              </a:ext>
            </a:extLst>
          </p:cNvPr>
          <p:cNvSpPr txBox="1"/>
          <p:nvPr/>
        </p:nvSpPr>
        <p:spPr>
          <a:xfrm>
            <a:off x="10065383" y="2528171"/>
            <a:ext cx="1688467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Spill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ED52A0-82DC-11EF-2A9F-E9D788721B22}"/>
              </a:ext>
            </a:extLst>
          </p:cNvPr>
          <p:cNvCxnSpPr/>
          <p:nvPr/>
        </p:nvCxnSpPr>
        <p:spPr>
          <a:xfrm>
            <a:off x="9410065" y="233680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C520A3-0477-E45A-CEA8-891E156C77E3}"/>
              </a:ext>
            </a:extLst>
          </p:cNvPr>
          <p:cNvCxnSpPr/>
          <p:nvPr/>
        </p:nvCxnSpPr>
        <p:spPr>
          <a:xfrm>
            <a:off x="7465695" y="2893852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4F217E-BB08-6165-4BAE-A2A39A00A4A7}"/>
              </a:ext>
            </a:extLst>
          </p:cNvPr>
          <p:cNvCxnSpPr/>
          <p:nvPr/>
        </p:nvCxnSpPr>
        <p:spPr>
          <a:xfrm>
            <a:off x="9410065" y="2893852"/>
            <a:ext cx="0" cy="1696719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E74523-641D-0071-79F9-5D6FD205C240}"/>
              </a:ext>
            </a:extLst>
          </p:cNvPr>
          <p:cNvCxnSpPr/>
          <p:nvPr/>
        </p:nvCxnSpPr>
        <p:spPr>
          <a:xfrm>
            <a:off x="11106785" y="2884566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5E996C-59C4-A200-4D00-21223967E477}"/>
              </a:ext>
            </a:extLst>
          </p:cNvPr>
          <p:cNvSpPr txBox="1"/>
          <p:nvPr/>
        </p:nvSpPr>
        <p:spPr>
          <a:xfrm>
            <a:off x="6810374" y="1961951"/>
            <a:ext cx="3255009" cy="523220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Powerhouse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4922E-C0A1-DBED-205A-9715239AA0D2}"/>
              </a:ext>
            </a:extLst>
          </p:cNvPr>
          <p:cNvSpPr txBox="1"/>
          <p:nvPr/>
        </p:nvSpPr>
        <p:spPr>
          <a:xfrm>
            <a:off x="10065383" y="1962356"/>
            <a:ext cx="1668144" cy="523220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Spillway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637D55-1735-70FA-1716-57222390B556}"/>
              </a:ext>
            </a:extLst>
          </p:cNvPr>
          <p:cNvCxnSpPr>
            <a:cxnSpLocks/>
          </p:cNvCxnSpPr>
          <p:nvPr/>
        </p:nvCxnSpPr>
        <p:spPr>
          <a:xfrm flipH="1">
            <a:off x="6441440" y="4581285"/>
            <a:ext cx="1024255" cy="97623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C27E30-9BD4-F138-0556-7E94DA58C4C8}"/>
              </a:ext>
            </a:extLst>
          </p:cNvPr>
          <p:cNvCxnSpPr>
            <a:cxnSpLocks/>
          </p:cNvCxnSpPr>
          <p:nvPr/>
        </p:nvCxnSpPr>
        <p:spPr>
          <a:xfrm>
            <a:off x="7465695" y="4581285"/>
            <a:ext cx="911226" cy="103719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BFCB57F-22C5-AF59-0070-0CCB589CBA47}"/>
              </a:ext>
            </a:extLst>
          </p:cNvPr>
          <p:cNvSpPr txBox="1"/>
          <p:nvPr/>
        </p:nvSpPr>
        <p:spPr>
          <a:xfrm>
            <a:off x="5786120" y="5618480"/>
            <a:ext cx="1310640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2B6056-4DFB-63B3-DFC2-EC7CBC38822C}"/>
              </a:ext>
            </a:extLst>
          </p:cNvPr>
          <p:cNvSpPr txBox="1"/>
          <p:nvPr/>
        </p:nvSpPr>
        <p:spPr>
          <a:xfrm>
            <a:off x="7609841" y="5618480"/>
            <a:ext cx="1534159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to River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982CCA-F169-8469-76DC-11FF8560AF30}"/>
              </a:ext>
            </a:extLst>
          </p:cNvPr>
          <p:cNvCxnSpPr>
            <a:cxnSpLocks/>
          </p:cNvCxnSpPr>
          <p:nvPr/>
        </p:nvCxnSpPr>
        <p:spPr>
          <a:xfrm>
            <a:off x="6360160" y="4571999"/>
            <a:ext cx="222504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BBA26B3-A807-CA64-7CB4-3D9308532BEA}"/>
              </a:ext>
            </a:extLst>
          </p:cNvPr>
          <p:cNvSpPr txBox="1"/>
          <p:nvPr/>
        </p:nvSpPr>
        <p:spPr>
          <a:xfrm>
            <a:off x="711200" y="1690688"/>
            <a:ext cx="4688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1968: Research on transport efficacy begins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1985: USACE declared transport as the primary management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transport (80-95%)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1991-1992: ESA listing of SR sockeye and </a:t>
            </a:r>
            <a:r>
              <a:rPr lang="en-US" sz="2000" dirty="0" err="1"/>
              <a:t>sp</a:t>
            </a:r>
            <a:r>
              <a:rPr lang="en-US" sz="2000" dirty="0"/>
              <a:t>/</a:t>
            </a:r>
            <a:r>
              <a:rPr lang="en-US" sz="2000" dirty="0" err="1"/>
              <a:t>su</a:t>
            </a:r>
            <a:r>
              <a:rPr lang="en-US" sz="2000" dirty="0"/>
              <a:t> Chinook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E4C9BC1-44A6-5103-EA06-65C60DA4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4" y="4004553"/>
            <a:ext cx="3355911" cy="25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5CD5C8-DD1A-6B4B-BCF6-20946093A951}"/>
              </a:ext>
            </a:extLst>
          </p:cNvPr>
          <p:cNvSpPr/>
          <p:nvPr/>
        </p:nvSpPr>
        <p:spPr>
          <a:xfrm>
            <a:off x="6791966" y="1362510"/>
            <a:ext cx="4943475" cy="593050"/>
          </a:xfrm>
          <a:prstGeom prst="rect">
            <a:avLst/>
          </a:prstGeom>
          <a:solidFill>
            <a:schemeClr val="bg2">
              <a:lumMod val="90000"/>
            </a:schemeClr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2B389-49E1-94E3-1376-01B1C1E081DE}"/>
              </a:ext>
            </a:extLst>
          </p:cNvPr>
          <p:cNvSpPr txBox="1"/>
          <p:nvPr/>
        </p:nvSpPr>
        <p:spPr>
          <a:xfrm>
            <a:off x="6791966" y="1946274"/>
            <a:ext cx="1952626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Bypass/ Collection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1AA33-43BF-477C-7868-6E8BFAC60832}"/>
              </a:ext>
            </a:extLst>
          </p:cNvPr>
          <p:cNvSpPr txBox="1"/>
          <p:nvPr/>
        </p:nvSpPr>
        <p:spPr>
          <a:xfrm>
            <a:off x="8736336" y="1955560"/>
            <a:ext cx="1310640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Turbine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4777D-D304-BA1C-9ED5-63D39951C264}"/>
              </a:ext>
            </a:extLst>
          </p:cNvPr>
          <p:cNvSpPr txBox="1"/>
          <p:nvPr/>
        </p:nvSpPr>
        <p:spPr>
          <a:xfrm>
            <a:off x="10046974" y="1959211"/>
            <a:ext cx="1688467" cy="369332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Spill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FE3B05-18B5-586C-29A7-FE83D0D72601}"/>
              </a:ext>
            </a:extLst>
          </p:cNvPr>
          <p:cNvCxnSpPr>
            <a:cxnSpLocks/>
          </p:cNvCxnSpPr>
          <p:nvPr/>
        </p:nvCxnSpPr>
        <p:spPr>
          <a:xfrm>
            <a:off x="9391656" y="197321"/>
            <a:ext cx="0" cy="1164118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6AE60F-9811-A81B-6A77-4F40C9B4CCD0}"/>
              </a:ext>
            </a:extLst>
          </p:cNvPr>
          <p:cNvCxnSpPr/>
          <p:nvPr/>
        </p:nvCxnSpPr>
        <p:spPr>
          <a:xfrm>
            <a:off x="7447286" y="2324892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AA2BED-B78E-105E-9310-3A11E809BC56}"/>
              </a:ext>
            </a:extLst>
          </p:cNvPr>
          <p:cNvCxnSpPr/>
          <p:nvPr/>
        </p:nvCxnSpPr>
        <p:spPr>
          <a:xfrm>
            <a:off x="9391656" y="2324892"/>
            <a:ext cx="0" cy="1696719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29D6DC-D530-DD49-EBDB-0D32AD5C195B}"/>
              </a:ext>
            </a:extLst>
          </p:cNvPr>
          <p:cNvCxnSpPr/>
          <p:nvPr/>
        </p:nvCxnSpPr>
        <p:spPr>
          <a:xfrm>
            <a:off x="11088376" y="2315606"/>
            <a:ext cx="0" cy="1696719"/>
          </a:xfrm>
          <a:prstGeom prst="straightConnector1">
            <a:avLst/>
          </a:prstGeom>
          <a:ln w="212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68B57C-21B7-998F-EC84-79E11A67F533}"/>
              </a:ext>
            </a:extLst>
          </p:cNvPr>
          <p:cNvSpPr txBox="1"/>
          <p:nvPr/>
        </p:nvSpPr>
        <p:spPr>
          <a:xfrm>
            <a:off x="6791965" y="1392991"/>
            <a:ext cx="3255009" cy="523220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Powerhouse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6D335-A176-A16E-73B5-BE62EE4ED645}"/>
              </a:ext>
            </a:extLst>
          </p:cNvPr>
          <p:cNvSpPr txBox="1"/>
          <p:nvPr/>
        </p:nvSpPr>
        <p:spPr>
          <a:xfrm>
            <a:off x="10046974" y="1393396"/>
            <a:ext cx="1668144" cy="523220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Spillway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D043FB-E40D-94CE-FE59-124BBC07D87A}"/>
              </a:ext>
            </a:extLst>
          </p:cNvPr>
          <p:cNvCxnSpPr>
            <a:cxnSpLocks/>
          </p:cNvCxnSpPr>
          <p:nvPr/>
        </p:nvCxnSpPr>
        <p:spPr>
          <a:xfrm flipH="1">
            <a:off x="6423031" y="4012325"/>
            <a:ext cx="1024255" cy="97623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52F855-110D-EC73-7F01-C7230F53D490}"/>
              </a:ext>
            </a:extLst>
          </p:cNvPr>
          <p:cNvCxnSpPr>
            <a:cxnSpLocks/>
          </p:cNvCxnSpPr>
          <p:nvPr/>
        </p:nvCxnSpPr>
        <p:spPr>
          <a:xfrm>
            <a:off x="7447286" y="4012325"/>
            <a:ext cx="911226" cy="103719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6EE7D1-1263-1D15-54F0-F0AE8AA17EB1}"/>
              </a:ext>
            </a:extLst>
          </p:cNvPr>
          <p:cNvSpPr txBox="1"/>
          <p:nvPr/>
        </p:nvSpPr>
        <p:spPr>
          <a:xfrm>
            <a:off x="5767711" y="5049520"/>
            <a:ext cx="1310640" cy="369332"/>
          </a:xfrm>
          <a:prstGeom prst="rect">
            <a:avLst/>
          </a:prstGeom>
          <a:noFill/>
          <a:ln w="539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23719-0B4F-D3AF-0B93-6DBFCE333276}"/>
              </a:ext>
            </a:extLst>
          </p:cNvPr>
          <p:cNvSpPr txBox="1"/>
          <p:nvPr/>
        </p:nvSpPr>
        <p:spPr>
          <a:xfrm>
            <a:off x="7591432" y="5049520"/>
            <a:ext cx="1534159" cy="369332"/>
          </a:xfrm>
          <a:prstGeom prst="rect">
            <a:avLst/>
          </a:prstGeom>
          <a:noFill/>
          <a:ln w="539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to River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6F6190-73CB-52EB-84C0-F670353502D8}"/>
              </a:ext>
            </a:extLst>
          </p:cNvPr>
          <p:cNvCxnSpPr>
            <a:cxnSpLocks/>
          </p:cNvCxnSpPr>
          <p:nvPr/>
        </p:nvCxnSpPr>
        <p:spPr>
          <a:xfrm>
            <a:off x="6341751" y="4003039"/>
            <a:ext cx="2225040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DB96AC1C-869C-2275-2500-0DBAF197AD6C}"/>
              </a:ext>
            </a:extLst>
          </p:cNvPr>
          <p:cNvSpPr txBox="1">
            <a:spLocks/>
          </p:cNvSpPr>
          <p:nvPr/>
        </p:nvSpPr>
        <p:spPr>
          <a:xfrm>
            <a:off x="838200" y="2457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Transport Evaluations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25DDA5-833E-D5CB-6089-2A5483D28694}"/>
              </a:ext>
            </a:extLst>
          </p:cNvPr>
          <p:cNvSpPr txBox="1"/>
          <p:nvPr/>
        </p:nvSpPr>
        <p:spPr>
          <a:xfrm>
            <a:off x="711200" y="1571303"/>
            <a:ext cx="468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NOAA: Transport to Bypass SAR ratios (T:B)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14E9C-72E1-757A-D5E5-64476597C42E}"/>
              </a:ext>
            </a:extLst>
          </p:cNvPr>
          <p:cNvSpPr txBox="1"/>
          <p:nvPr/>
        </p:nvSpPr>
        <p:spPr>
          <a:xfrm>
            <a:off x="1012197" y="2527534"/>
            <a:ext cx="1605914" cy="369332"/>
          </a:xfrm>
          <a:prstGeom prst="rect">
            <a:avLst/>
          </a:prstGeom>
          <a:noFill/>
          <a:ln w="539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 (T)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3B2F9D-E8C1-AE8E-2C6F-E669B6AEC55A}"/>
              </a:ext>
            </a:extLst>
          </p:cNvPr>
          <p:cNvSpPr txBox="1"/>
          <p:nvPr/>
        </p:nvSpPr>
        <p:spPr>
          <a:xfrm>
            <a:off x="2956566" y="2527534"/>
            <a:ext cx="1534159" cy="369332"/>
          </a:xfrm>
          <a:prstGeom prst="rect">
            <a:avLst/>
          </a:prstGeom>
          <a:noFill/>
          <a:ln w="539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Bypass (B)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4177E6-6CDA-B697-FB76-75BECAB43B74}"/>
              </a:ext>
            </a:extLst>
          </p:cNvPr>
          <p:cNvSpPr txBox="1"/>
          <p:nvPr/>
        </p:nvSpPr>
        <p:spPr>
          <a:xfrm>
            <a:off x="737563" y="3319587"/>
            <a:ext cx="4688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Comparative Survival Study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E76624-45FE-87D3-A84B-5AA4AC1B55C5}"/>
              </a:ext>
            </a:extLst>
          </p:cNvPr>
          <p:cNvSpPr txBox="1"/>
          <p:nvPr/>
        </p:nvSpPr>
        <p:spPr>
          <a:xfrm>
            <a:off x="510772" y="4012763"/>
            <a:ext cx="1391920" cy="369332"/>
          </a:xfrm>
          <a:prstGeom prst="rect">
            <a:avLst/>
          </a:prstGeom>
          <a:noFill/>
          <a:ln w="539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 (T)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9E25C-2526-4015-6069-5FC0E3B7C9F0}"/>
              </a:ext>
            </a:extLst>
          </p:cNvPr>
          <p:cNvSpPr txBox="1"/>
          <p:nvPr/>
        </p:nvSpPr>
        <p:spPr>
          <a:xfrm>
            <a:off x="10226682" y="4131110"/>
            <a:ext cx="1534159" cy="36933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detection*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0360AF-FA66-745F-34B0-62359C91C4A9}"/>
              </a:ext>
            </a:extLst>
          </p:cNvPr>
          <p:cNvSpPr txBox="1"/>
          <p:nvPr/>
        </p:nvSpPr>
        <p:spPr>
          <a:xfrm>
            <a:off x="2168756" y="4003477"/>
            <a:ext cx="1534159" cy="369332"/>
          </a:xfrm>
          <a:prstGeom prst="rect">
            <a:avLst/>
          </a:prstGeom>
          <a:noFill/>
          <a:ln w="539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Bypass (C1)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261360-35C9-7F79-E24C-29A711209393}"/>
              </a:ext>
            </a:extLst>
          </p:cNvPr>
          <p:cNvSpPr txBox="1"/>
          <p:nvPr/>
        </p:nvSpPr>
        <p:spPr>
          <a:xfrm>
            <a:off x="3945337" y="4003039"/>
            <a:ext cx="1534159" cy="64633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detection* (C0)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8B0689-BD97-6CC8-47A1-65EBF0F8E9BA}"/>
              </a:ext>
            </a:extLst>
          </p:cNvPr>
          <p:cNvSpPr txBox="1"/>
          <p:nvPr/>
        </p:nvSpPr>
        <p:spPr>
          <a:xfrm>
            <a:off x="1101212" y="4858381"/>
            <a:ext cx="3710708" cy="646331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 to In-river ratio (TIR)</a:t>
            </a:r>
          </a:p>
          <a:p>
            <a:pPr algn="ctr"/>
            <a:r>
              <a:rPr lang="en-US" dirty="0"/>
              <a:t>T : C0</a:t>
            </a:r>
          </a:p>
        </p:txBody>
      </p:sp>
    </p:spTree>
    <p:extLst>
      <p:ext uri="{BB962C8B-B14F-4D97-AF65-F5344CB8AC3E}">
        <p14:creationId xmlns:p14="http://schemas.microsoft.com/office/powerpoint/2010/main" val="38051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923</Words>
  <Application>Microsoft Office PowerPoint</Application>
  <PresentationFormat>Widescreen</PresentationFormat>
  <Paragraphs>308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2022 Snake River Spill Volume</vt:lpstr>
      <vt:lpstr>2022 Snake River Percentage Spill</vt:lpstr>
      <vt:lpstr>PowerPoint Presentation</vt:lpstr>
      <vt:lpstr>Transport</vt:lpstr>
      <vt:lpstr>Declining transportation rates: should we be concerned?</vt:lpstr>
      <vt:lpstr>Transport Program</vt:lpstr>
      <vt:lpstr>PowerPoint Presentation</vt:lpstr>
      <vt:lpstr>Transport vs In-River: All or nothing scenarios</vt:lpstr>
      <vt:lpstr>NOR Steelhead - Aggregate</vt:lpstr>
      <vt:lpstr>NOR Chinook - Aggregate</vt:lpstr>
      <vt:lpstr>HOR Steelhead: Aggregate</vt:lpstr>
      <vt:lpstr>HOR Chinook: Selected hatcheries</vt:lpstr>
      <vt:lpstr>Transport: Conclusions</vt:lpstr>
      <vt:lpstr>Should we be concerned?</vt:lpstr>
    </vt:vector>
  </TitlesOfParts>
  <Company>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Hydrosystem monitoring</dc:title>
  <dc:creator>Ebel,Jonathan</dc:creator>
  <cp:lastModifiedBy>Ebel,Jonathan</cp:lastModifiedBy>
  <cp:revision>9</cp:revision>
  <dcterms:created xsi:type="dcterms:W3CDTF">2023-03-08T01:54:38Z</dcterms:created>
  <dcterms:modified xsi:type="dcterms:W3CDTF">2023-04-26T15:13:12Z</dcterms:modified>
</cp:coreProperties>
</file>