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954" r:id="rId2"/>
  </p:sldMasterIdLst>
  <p:notesMasterIdLst>
    <p:notesMasterId r:id="rId10"/>
  </p:notesMasterIdLst>
  <p:handoutMasterIdLst>
    <p:handoutMasterId r:id="rId11"/>
  </p:handoutMasterIdLst>
  <p:sldIdLst>
    <p:sldId id="377" r:id="rId3"/>
    <p:sldId id="462" r:id="rId4"/>
    <p:sldId id="459" r:id="rId5"/>
    <p:sldId id="438" r:id="rId6"/>
    <p:sldId id="453" r:id="rId7"/>
    <p:sldId id="458" r:id="rId8"/>
    <p:sldId id="422" r:id="rId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FF33"/>
    <a:srgbClr val="4F81BD"/>
    <a:srgbClr val="3399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1" autoAdjust="0"/>
    <p:restoredTop sz="82339" autoAdjust="0"/>
  </p:normalViewPr>
  <p:slideViewPr>
    <p:cSldViewPr>
      <p:cViewPr varScale="1">
        <p:scale>
          <a:sx n="94" d="100"/>
          <a:sy n="94" d="100"/>
        </p:scale>
        <p:origin x="148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060" y="-10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372917F-4DE0-484C-9600-DB303082EDC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386C48C4-1112-43AD-9611-122B5435E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28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3522" cy="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9578" y="0"/>
            <a:ext cx="3053522" cy="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87388"/>
            <a:ext cx="4679950" cy="3509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057" y="4425638"/>
            <a:ext cx="5190987" cy="419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1275"/>
            <a:ext cx="3053522" cy="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9578" y="8851275"/>
            <a:ext cx="3053522" cy="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8983418-BE23-4C7A-BBD6-7F5FA6673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45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05900DB9-FDFD-4AC6-9C53-C24471BA5EDB}" type="slidenum">
              <a:rPr lang="en-US" altLang="en-US" smtClean="0"/>
              <a:pPr eaLnBrk="1" hangingPunct="1">
                <a:spcBef>
                  <a:spcPct val="2000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numbered tables and figures are from the Draft LSRCP 2018 Biennial Report (Version February 2020). </a:t>
            </a:r>
          </a:p>
          <a:p>
            <a:endParaRPr lang="en-US" dirty="0"/>
          </a:p>
          <a:p>
            <a:endParaRPr lang="en-US" baseline="0" dirty="0"/>
          </a:p>
          <a:p>
            <a:r>
              <a:rPr lang="en-US" baseline="0" dirty="0"/>
              <a:t>The Clearwater and Salmon River breakdown of spring/summer Chinook and steelhead reflected where the committee thought salmon/steelhead production was coming from.  As the table caption states, the committee was specific to say that these areas should not be used as specific indicator of release sites (</a:t>
            </a:r>
            <a:r>
              <a:rPr lang="en-US" baseline="0" dirty="0" err="1"/>
              <a:t>ie</a:t>
            </a:r>
            <a:r>
              <a:rPr lang="en-US" baseline="0" dirty="0"/>
              <a:t>. There’s flexibility).  </a:t>
            </a:r>
          </a:p>
          <a:p>
            <a:endParaRPr lang="en-US" baseline="0" dirty="0"/>
          </a:p>
          <a:p>
            <a:r>
              <a:rPr lang="en-US" baseline="0" dirty="0"/>
              <a:t>The Hells Canyon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80270-5D85-425C-8CBF-4100059A5D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28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983418-BE23-4C7A-BBD6-7F5FA6673B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11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to total production of LSRCP and performance as a metric of meeting the goal</a:t>
            </a:r>
          </a:p>
          <a:p>
            <a:endParaRPr lang="en-US" dirty="0"/>
          </a:p>
          <a:p>
            <a:r>
              <a:rPr lang="en-US" dirty="0"/>
              <a:t>Started program with 6.74 M with expected survival of 0.87% = 58,700</a:t>
            </a:r>
          </a:p>
          <a:p>
            <a:endParaRPr lang="en-US" dirty="0"/>
          </a:p>
          <a:p>
            <a:r>
              <a:rPr lang="en-US" dirty="0"/>
              <a:t>Current program is 10.4 M with measured survival of 0.42% = 43,783 adults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983418-BE23-4C7A-BBD6-7F5FA6673B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86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295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56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E2DCF-8E5D-464E-9ED8-E0D42CEDC450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FF333-3D40-48A8-929D-C0EF5DB40E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48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90F23-A815-4FA0-BAA0-650DCEF0EECA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DF17F-57DA-41BB-BA1F-8F925A7718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78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>
            <a:noAutofit/>
          </a:bodyPr>
          <a:lstStyle>
            <a:lvl1pPr>
              <a:defRPr sz="2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295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11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20C98-1C0C-4FF5-9929-B9759D94EF36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89385-C472-47F6-AA11-EF1D0DD2EE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56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59876-352B-4A19-A090-EE50B0E27952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AB064-21C3-4B68-B7E7-3A53CA65A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88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99601-FC1C-4694-B4BA-EE58C34DEFD0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0081A-EEB5-4F12-8ADA-25F08C491F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95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D8281-5773-45E0-8B95-C9AB08C562F0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9B9BC-9880-4C87-9B56-4CAE68E6C6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643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CAF87-2022-48FB-82BE-D8953DD15559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0364C-7249-4D4E-8980-D5441468C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72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E86CE-0C46-473C-9A4A-A0B41FEC4577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C7CD-0726-4E8F-9264-D0BC46591D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65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E1D2C-20C5-47FC-B510-783461C17C50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329FB-235A-4E0C-A1D5-D5D46E6B9F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2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 baseline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20C98-1C0C-4FF5-9929-B9759D94EF36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89385-C472-47F6-AA11-EF1D0DD2EE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475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8FB8D-097A-4282-8212-801D7B5CF3F4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4CC36-7999-4932-9580-92CE9A5E91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16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E2DCF-8E5D-464E-9ED8-E0D42CEDC450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FF333-3D40-48A8-929D-C0EF5DB40E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029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90F23-A815-4FA0-BAA0-650DCEF0EECA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DF17F-57DA-41BB-BA1F-8F925A7718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4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59876-352B-4A19-A090-EE50B0E27952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AB064-21C3-4B68-B7E7-3A53CA65A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6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99601-FC1C-4694-B4BA-EE58C34DEFD0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0081A-EEB5-4F12-8ADA-25F08C491F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4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D8281-5773-45E0-8B95-C9AB08C562F0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9B9BC-9880-4C87-9B56-4CAE68E6C6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3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CAF87-2022-48FB-82BE-D8953DD15559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0364C-7249-4D4E-8980-D5441468C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8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E86CE-0C46-473C-9A4A-A0B41FEC4577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C7CD-0726-4E8F-9264-D0BC46591D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5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E1D2C-20C5-47FC-B510-783461C17C50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329FB-235A-4E0C-A1D5-D5D46E6B9F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8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8FB8D-097A-4282-8212-801D7B5CF3F4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4CC36-7999-4932-9580-92CE9A5E91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9525" y="6553200"/>
            <a:ext cx="9144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338888"/>
            <a:ext cx="914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019800"/>
            <a:ext cx="91440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66800"/>
            <a:ext cx="822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5562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496F48C-90D8-4FD7-A73E-F6E668721860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562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2200" y="5562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7532C3E-5ECD-4DBD-AAA2-9ED8B4303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4" name="Picture 2" descr="N:\Tools\FWSLogo\DOI_ArcGIS_CMYK.e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9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3" descr="N:\Tools\FWSLogo\logo2005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6053138"/>
            <a:ext cx="669925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11"/>
          <p:cNvSpPr>
            <a:spLocks noChangeArrowheads="1"/>
          </p:cNvSpPr>
          <p:nvPr/>
        </p:nvSpPr>
        <p:spPr bwMode="auto">
          <a:xfrm>
            <a:off x="5562600" y="6553200"/>
            <a:ext cx="3352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solidFill>
                  <a:prstClr val="black"/>
                </a:solidFill>
              </a:rPr>
              <a:t>Conserving America’s Fisheries</a:t>
            </a:r>
          </a:p>
        </p:txBody>
      </p:sp>
      <p:sp>
        <p:nvSpPr>
          <p:cNvPr id="1037" name="Rectangle 12"/>
          <p:cNvSpPr>
            <a:spLocks noChangeArrowheads="1"/>
          </p:cNvSpPr>
          <p:nvPr/>
        </p:nvSpPr>
        <p:spPr bwMode="auto">
          <a:xfrm>
            <a:off x="792163" y="6005513"/>
            <a:ext cx="3800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solidFill>
                  <a:prstClr val="white"/>
                </a:solidFill>
              </a:rPr>
              <a:t>U.S. Fish and Wildlife Service</a:t>
            </a:r>
          </a:p>
        </p:txBody>
      </p:sp>
      <p:sp>
        <p:nvSpPr>
          <p:cNvPr id="1038" name="Rectangle 13"/>
          <p:cNvSpPr>
            <a:spLocks noChangeArrowheads="1"/>
          </p:cNvSpPr>
          <p:nvPr/>
        </p:nvSpPr>
        <p:spPr bwMode="auto">
          <a:xfrm>
            <a:off x="792163" y="6307138"/>
            <a:ext cx="4541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solidFill>
                  <a:prstClr val="black"/>
                </a:solidFill>
              </a:rPr>
              <a:t>Lower Snake River Compensation Plan Office</a:t>
            </a:r>
          </a:p>
        </p:txBody>
      </p:sp>
      <p:pic>
        <p:nvPicPr>
          <p:cNvPr id="1039" name="Picture 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713" y="6362700"/>
            <a:ext cx="9953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9525" y="6553200"/>
            <a:ext cx="91440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338888"/>
            <a:ext cx="914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019800"/>
            <a:ext cx="91440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2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66800"/>
            <a:ext cx="822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5562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496F48C-90D8-4FD7-A73E-F6E668721860}" type="datetime1">
              <a:rPr lang="en-US"/>
              <a:pPr>
                <a:defRPr/>
              </a:pPr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562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2200" y="5562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7532C3E-5ECD-4DBD-AAA2-9ED8B4303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4" name="Picture 2" descr="N:\Tools\FWSLogo\DOI_ArcGIS_CMYK.e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9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3" descr="N:\Tools\FWSLogo\logo2005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6" y="6053138"/>
            <a:ext cx="669925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11"/>
          <p:cNvSpPr>
            <a:spLocks noChangeArrowheads="1"/>
          </p:cNvSpPr>
          <p:nvPr/>
        </p:nvSpPr>
        <p:spPr bwMode="auto">
          <a:xfrm>
            <a:off x="5562600" y="6553200"/>
            <a:ext cx="33528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350" dirty="0">
                <a:solidFill>
                  <a:prstClr val="black"/>
                </a:solidFill>
              </a:rPr>
              <a:t>Conserving America’s Fisheries</a:t>
            </a:r>
          </a:p>
        </p:txBody>
      </p:sp>
      <p:sp>
        <p:nvSpPr>
          <p:cNvPr id="1037" name="Rectangle 12"/>
          <p:cNvSpPr>
            <a:spLocks noChangeArrowheads="1"/>
          </p:cNvSpPr>
          <p:nvPr/>
        </p:nvSpPr>
        <p:spPr bwMode="auto">
          <a:xfrm>
            <a:off x="792164" y="6005513"/>
            <a:ext cx="38004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350" dirty="0">
                <a:solidFill>
                  <a:prstClr val="white"/>
                </a:solidFill>
              </a:rPr>
              <a:t>U.S. Fish and Wildlife Service</a:t>
            </a:r>
          </a:p>
        </p:txBody>
      </p:sp>
      <p:sp>
        <p:nvSpPr>
          <p:cNvPr id="1038" name="Rectangle 13"/>
          <p:cNvSpPr>
            <a:spLocks noChangeArrowheads="1"/>
          </p:cNvSpPr>
          <p:nvPr/>
        </p:nvSpPr>
        <p:spPr bwMode="auto">
          <a:xfrm>
            <a:off x="792164" y="6307139"/>
            <a:ext cx="454183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350" dirty="0">
                <a:solidFill>
                  <a:prstClr val="black"/>
                </a:solidFill>
              </a:rPr>
              <a:t>Lower Snake River Compensation Plan Office</a:t>
            </a:r>
          </a:p>
        </p:txBody>
      </p:sp>
      <p:pic>
        <p:nvPicPr>
          <p:cNvPr id="1039" name="Picture 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714" y="6362702"/>
            <a:ext cx="9953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4000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442" y="3780578"/>
            <a:ext cx="2595940" cy="10279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02095"/>
            <a:ext cx="3345842" cy="1922170"/>
          </a:xfrm>
          <a:prstGeom prst="rect">
            <a:avLst/>
          </a:prstGeom>
          <a:effectLst/>
        </p:spPr>
      </p:pic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-152400" y="14748"/>
            <a:ext cx="9448800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LSRCP Spring/Summer Chinook</a:t>
            </a:r>
            <a:br>
              <a:rPr lang="en-US" altLang="en-US" dirty="0"/>
            </a:br>
            <a:r>
              <a:rPr lang="en-US" altLang="en-US" dirty="0"/>
              <a:t>Monitoring and Evaluation Update and </a:t>
            </a:r>
            <a:r>
              <a:rPr lang="en-US" altLang="en-US" dirty="0" err="1"/>
              <a:t>Priorties</a:t>
            </a:r>
            <a:endParaRPr lang="en-US" altLang="en-US" dirty="0"/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87818" y="5454074"/>
            <a:ext cx="8381999" cy="6096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 Rod Engle USFWS-LSRCP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507" y="1066800"/>
            <a:ext cx="6209493" cy="27137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382" y="3200683"/>
            <a:ext cx="1947326" cy="10668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427" y="4163065"/>
            <a:ext cx="2531390" cy="12910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2C1C1-C615-B484-1907-2A23032AD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M&amp;E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7EBA6-DE4A-A130-DFE5-AC2112A31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944564"/>
            <a:ext cx="4343400" cy="5181600"/>
          </a:xfrm>
        </p:spPr>
        <p:txBody>
          <a:bodyPr/>
          <a:lstStyle/>
          <a:p>
            <a:r>
              <a:rPr lang="en-US" dirty="0"/>
              <a:t>ISRP review highlights</a:t>
            </a:r>
          </a:p>
          <a:p>
            <a:r>
              <a:rPr lang="en-US" dirty="0"/>
              <a:t>Current performance and programmatic changes for improvement</a:t>
            </a:r>
          </a:p>
          <a:p>
            <a:pPr lvl="1"/>
            <a:r>
              <a:rPr lang="en-US" dirty="0"/>
              <a:t>AOP discussions on performance from ISRP</a:t>
            </a:r>
          </a:p>
          <a:p>
            <a:r>
              <a:rPr lang="en-US" dirty="0"/>
              <a:t>M&amp;E Priority Project List</a:t>
            </a:r>
          </a:p>
          <a:p>
            <a:r>
              <a:rPr lang="en-US" dirty="0"/>
              <a:t>Future items</a:t>
            </a:r>
          </a:p>
          <a:p>
            <a:endParaRPr lang="en-US" dirty="0"/>
          </a:p>
        </p:txBody>
      </p:sp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23FBCE1D-1BAC-6593-F6B9-58AB0C0BE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838200"/>
            <a:ext cx="3746288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90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72200" y="5715000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Reporting not complete for 2021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561279"/>
              </p:ext>
            </p:extLst>
          </p:nvPr>
        </p:nvGraphicFramePr>
        <p:xfrm>
          <a:off x="1066800" y="228600"/>
          <a:ext cx="7539474" cy="561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2.0 Graph" r:id="rId2" imgW="6696301" imgH="4991087" progId="SigmaPlotGraphicObject.11">
                  <p:embed/>
                </p:oleObj>
              </mc:Choice>
              <mc:Fallback>
                <p:oleObj name="SPW 12.0 Graph" r:id="rId2" imgW="6696301" imgH="4991087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6800" y="228600"/>
                        <a:ext cx="7539474" cy="561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038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0076" y="1621630"/>
          <a:ext cx="7743826" cy="3406070"/>
        </p:xfrm>
        <a:graphic>
          <a:graphicData uri="http://schemas.openxmlformats.org/drawingml/2006/table">
            <a:tbl>
              <a:tblPr firstRow="1" firstCol="1" bandRow="1"/>
              <a:tblGrid>
                <a:gridCol w="1799780">
                  <a:extLst>
                    <a:ext uri="{9D8B030D-6E8A-4147-A177-3AD203B41FA5}">
                      <a16:colId xmlns:a16="http://schemas.microsoft.com/office/drawing/2014/main" val="1205665324"/>
                    </a:ext>
                  </a:extLst>
                </a:gridCol>
                <a:gridCol w="814808">
                  <a:extLst>
                    <a:ext uri="{9D8B030D-6E8A-4147-A177-3AD203B41FA5}">
                      <a16:colId xmlns:a16="http://schemas.microsoft.com/office/drawing/2014/main" val="2224971636"/>
                    </a:ext>
                  </a:extLst>
                </a:gridCol>
                <a:gridCol w="814808">
                  <a:extLst>
                    <a:ext uri="{9D8B030D-6E8A-4147-A177-3AD203B41FA5}">
                      <a16:colId xmlns:a16="http://schemas.microsoft.com/office/drawing/2014/main" val="3905306484"/>
                    </a:ext>
                  </a:extLst>
                </a:gridCol>
                <a:gridCol w="894938">
                  <a:extLst>
                    <a:ext uri="{9D8B030D-6E8A-4147-A177-3AD203B41FA5}">
                      <a16:colId xmlns:a16="http://schemas.microsoft.com/office/drawing/2014/main" val="1280883282"/>
                    </a:ext>
                  </a:extLst>
                </a:gridCol>
                <a:gridCol w="814808">
                  <a:extLst>
                    <a:ext uri="{9D8B030D-6E8A-4147-A177-3AD203B41FA5}">
                      <a16:colId xmlns:a16="http://schemas.microsoft.com/office/drawing/2014/main" val="2690582784"/>
                    </a:ext>
                  </a:extLst>
                </a:gridCol>
                <a:gridCol w="894938">
                  <a:extLst>
                    <a:ext uri="{9D8B030D-6E8A-4147-A177-3AD203B41FA5}">
                      <a16:colId xmlns:a16="http://schemas.microsoft.com/office/drawing/2014/main" val="3698357071"/>
                    </a:ext>
                  </a:extLst>
                </a:gridCol>
                <a:gridCol w="814808">
                  <a:extLst>
                    <a:ext uri="{9D8B030D-6E8A-4147-A177-3AD203B41FA5}">
                      <a16:colId xmlns:a16="http://schemas.microsoft.com/office/drawing/2014/main" val="1282601895"/>
                    </a:ext>
                  </a:extLst>
                </a:gridCol>
                <a:gridCol w="894938">
                  <a:extLst>
                    <a:ext uri="{9D8B030D-6E8A-4147-A177-3AD203B41FA5}">
                      <a16:colId xmlns:a16="http://schemas.microsoft.com/office/drawing/2014/main" val="2613427712"/>
                    </a:ext>
                  </a:extLst>
                </a:gridCol>
              </a:tblGrid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Washington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Oregon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Idaho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950180"/>
                  </a:ext>
                </a:extLst>
              </a:tr>
              <a:tr h="6378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or Basin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Spring Chinook salmon 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Fall Chinook salmon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Steelhead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Spring Chinook salmon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Steelhead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Spring-Summer Chinook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Steelhead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706160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Snake River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387951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Below Lewiston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5,000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583432"/>
                  </a:ext>
                </a:extLst>
              </a:tr>
              <a:tr h="2165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Lewiston – Hells Canyon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9,728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2,208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778550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Hells Canyon Dam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3,648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1,368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1,200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1,368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4315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Tucannon River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1,152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1,632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449803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Clearwater River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20,736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79281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Asotin Creek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816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146777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Grande Ronde River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5,856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7,632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210532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Salmon River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46,656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16,896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256133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Imnaha River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3,216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1,920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939897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Small Tributaries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893327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1,152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18,512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9,072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11,184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48,432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39,264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63172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0063" y="1020034"/>
            <a:ext cx="811530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r>
              <a:rPr lang="en-US" altLang="en-U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3.  Allocation of compensation (adults) by State as suggested by Columbia Basin Fisheries Technical Committee (reproduced from WDFW 1974).  This allocation was not to be used as a specific indicator of release sites.  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199" y="1828802"/>
            <a:ext cx="609601" cy="3198898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E13993-852C-4F4D-A7EA-95CF6877140A}"/>
              </a:ext>
            </a:extLst>
          </p:cNvPr>
          <p:cNvSpPr/>
          <p:nvPr/>
        </p:nvSpPr>
        <p:spPr>
          <a:xfrm>
            <a:off x="4876800" y="1828802"/>
            <a:ext cx="685800" cy="3226972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90A115-4DEB-4155-824C-1F19D5469765}"/>
              </a:ext>
            </a:extLst>
          </p:cNvPr>
          <p:cNvSpPr/>
          <p:nvPr/>
        </p:nvSpPr>
        <p:spPr>
          <a:xfrm>
            <a:off x="6582277" y="1828801"/>
            <a:ext cx="666247" cy="3226972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F06D73-580A-4DE3-91D1-EFC45476FA5C}"/>
              </a:ext>
            </a:extLst>
          </p:cNvPr>
          <p:cNvSpPr txBox="1"/>
          <p:nvPr/>
        </p:nvSpPr>
        <p:spPr>
          <a:xfrm>
            <a:off x="6096000" y="5245915"/>
            <a:ext cx="1905000" cy="65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07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3505200" cy="4953000"/>
          </a:xfrm>
        </p:spPr>
        <p:txBody>
          <a:bodyPr/>
          <a:lstStyle/>
          <a:p>
            <a:r>
              <a:rPr lang="en-US" sz="2000" dirty="0"/>
              <a:t>Large shift in production from Salmon to Clearwater basin.</a:t>
            </a:r>
          </a:p>
          <a:p>
            <a:pPr lvl="1"/>
            <a:r>
              <a:rPr lang="en-US" sz="2000" dirty="0"/>
              <a:t>Why?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Further refinements of programs to achieve cooperator desires, ESA.</a:t>
            </a:r>
          </a:p>
          <a:p>
            <a:pPr lvl="1"/>
            <a:r>
              <a:rPr lang="en-US" sz="1600" dirty="0"/>
              <a:t>Fishing, flexibility.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Since last review (2010), approximately 2.815 M smolt production has been added to address goals.</a:t>
            </a:r>
          </a:p>
          <a:p>
            <a:endParaRPr lang="en-US" sz="2000" dirty="0"/>
          </a:p>
          <a:p>
            <a:r>
              <a:rPr lang="en-US" sz="2000" i="1" dirty="0"/>
              <a:t>Clearwater Pipeline would increase additional 3.0 M to existing infrastructure. </a:t>
            </a:r>
          </a:p>
          <a:p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661335"/>
              </p:ext>
            </p:extLst>
          </p:nvPr>
        </p:nvGraphicFramePr>
        <p:xfrm>
          <a:off x="3712152" y="228600"/>
          <a:ext cx="5438775" cy="572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438872" imgH="5724595" progId="Excel.Sheet.12">
                  <p:embed/>
                </p:oleObj>
              </mc:Choice>
              <mc:Fallback>
                <p:oleObj name="Worksheet" r:id="rId3" imgW="5438872" imgH="572459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152" y="228600"/>
                        <a:ext cx="5438775" cy="572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347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91299"/>
            <a:ext cx="8229600" cy="631742"/>
          </a:xfrm>
        </p:spPr>
        <p:txBody>
          <a:bodyPr/>
          <a:lstStyle/>
          <a:p>
            <a:r>
              <a:rPr lang="en-US" dirty="0"/>
              <a:t>Performance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6A77DC6-61AA-0BC0-43B0-0F1FA1AF9A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940908"/>
              </p:ext>
            </p:extLst>
          </p:nvPr>
        </p:nvGraphicFramePr>
        <p:xfrm>
          <a:off x="659606" y="457200"/>
          <a:ext cx="7824788" cy="5474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181753" imgH="5724662" progId="Excel.Sheet.12">
                  <p:embed/>
                </p:oleObj>
              </mc:Choice>
              <mc:Fallback>
                <p:oleObj name="Worksheet" r:id="rId2" imgW="8181753" imgH="572466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9606" y="457200"/>
                        <a:ext cx="7824788" cy="5474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7565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CB92F652-8D35-46D7-818C-1615401515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326368"/>
              </p:ext>
            </p:extLst>
          </p:nvPr>
        </p:nvGraphicFramePr>
        <p:xfrm>
          <a:off x="31098" y="1265143"/>
          <a:ext cx="7212664" cy="3102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248561" imgH="2562145" progId="Excel.Sheet.12">
                  <p:embed/>
                </p:oleObj>
              </mc:Choice>
              <mc:Fallback>
                <p:oleObj name="Worksheet" r:id="rId3" imgW="6248561" imgH="256214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098" y="1265143"/>
                        <a:ext cx="7212664" cy="3102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ight Arrow 3"/>
          <p:cNvSpPr/>
          <p:nvPr/>
        </p:nvSpPr>
        <p:spPr>
          <a:xfrm>
            <a:off x="2743202" y="4625703"/>
            <a:ext cx="4419598" cy="262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5" name="Right Arrow 4"/>
          <p:cNvSpPr/>
          <p:nvPr/>
        </p:nvSpPr>
        <p:spPr>
          <a:xfrm rot="16200000">
            <a:off x="6195573" y="2781297"/>
            <a:ext cx="2590800" cy="2286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7" name="TextBox 6"/>
          <p:cNvSpPr txBox="1"/>
          <p:nvPr/>
        </p:nvSpPr>
        <p:spPr>
          <a:xfrm>
            <a:off x="523875" y="455280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Increasing Costs ($)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" y="4922136"/>
            <a:ext cx="5048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Increased Brood Need (and Reduced Fisheries)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05727" y="127703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Increased Performance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103648"/>
            <a:ext cx="8229600" cy="792163"/>
          </a:xfrm>
        </p:spPr>
        <p:txBody>
          <a:bodyPr/>
          <a:lstStyle/>
          <a:p>
            <a:r>
              <a:rPr lang="en-US" dirty="0"/>
              <a:t>Spring/Summer Chinook Example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533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543801" y="1923364"/>
            <a:ext cx="171538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Low Densities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Better release 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Good homing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Releases that are ready-to-migrate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Better in-river survival, hydrosystem survival.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Smolt programs over parr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Endemic or localized stock</a:t>
            </a:r>
          </a:p>
          <a:p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09800" y="21336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0.87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E4C1C3-1900-4FBD-9142-6B6B1A641C44}"/>
              </a:ext>
            </a:extLst>
          </p:cNvPr>
          <p:cNvSpPr txBox="1"/>
          <p:nvPr/>
        </p:nvSpPr>
        <p:spPr>
          <a:xfrm>
            <a:off x="6200442" y="319742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0.42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33748E-652F-485F-9392-621E40815E0A}"/>
              </a:ext>
            </a:extLst>
          </p:cNvPr>
          <p:cNvSpPr txBox="1"/>
          <p:nvPr/>
        </p:nvSpPr>
        <p:spPr>
          <a:xfrm>
            <a:off x="1176338" y="5341873"/>
            <a:ext cx="73580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Started program with 6.74 M with expected survival of 0.87% = 58,700</a:t>
            </a:r>
          </a:p>
          <a:p>
            <a:r>
              <a:rPr lang="en-US" sz="1400" dirty="0"/>
              <a:t>Current program is 10.4 M with measured, mean survival of 0.42% (BY07-16) = 43,783</a:t>
            </a:r>
          </a:p>
        </p:txBody>
      </p:sp>
    </p:spTree>
    <p:extLst>
      <p:ext uri="{BB962C8B-B14F-4D97-AF65-F5344CB8AC3E}">
        <p14:creationId xmlns:p14="http://schemas.microsoft.com/office/powerpoint/2010/main" val="82618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8" grpId="0"/>
      <p:bldP spid="18" grpId="1"/>
      <p:bldP spid="12" grpId="0"/>
      <p:bldP spid="16" grpId="0"/>
      <p:bldP spid="19" grpId="0"/>
    </p:bldLst>
  </p:timing>
</p:sld>
</file>

<file path=ppt/theme/theme1.xml><?xml version="1.0" encoding="utf-8"?>
<a:theme xmlns:a="http://schemas.openxmlformats.org/drawingml/2006/main" name="CRFPO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RFPO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25698</TotalTime>
  <Words>480</Words>
  <Application>Microsoft Office PowerPoint</Application>
  <PresentationFormat>On-screen Show (4:3)</PresentationFormat>
  <Paragraphs>158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Times New Roman</vt:lpstr>
      <vt:lpstr>CRFPO Powerpoint Template</vt:lpstr>
      <vt:lpstr>1_CRFPO Powerpoint Template</vt:lpstr>
      <vt:lpstr>Worksheet</vt:lpstr>
      <vt:lpstr>SPW 12.0 Graph</vt:lpstr>
      <vt:lpstr>Microsoft Excel Worksheet</vt:lpstr>
      <vt:lpstr>LSRCP Spring/Summer Chinook Monitoring and Evaluation Update and Priorties</vt:lpstr>
      <vt:lpstr>M&amp;E Update</vt:lpstr>
      <vt:lpstr>PowerPoint Presentation</vt:lpstr>
      <vt:lpstr>PowerPoint Presentation</vt:lpstr>
      <vt:lpstr>PowerPoint Presentation</vt:lpstr>
      <vt:lpstr>Performance</vt:lpstr>
      <vt:lpstr>Spring/Summer Chinook Example</vt:lpstr>
    </vt:vector>
  </TitlesOfParts>
  <Company>Oregon Department of Fish and Wildlife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Engle, Rod</dc:creator>
  <cp:lastModifiedBy>Engle, Rod</cp:lastModifiedBy>
  <cp:revision>607</cp:revision>
  <cp:lastPrinted>2017-03-27T15:57:18Z</cp:lastPrinted>
  <dcterms:created xsi:type="dcterms:W3CDTF">2002-09-11T17:10:06Z</dcterms:created>
  <dcterms:modified xsi:type="dcterms:W3CDTF">2023-04-27T11:51:07Z</dcterms:modified>
</cp:coreProperties>
</file>