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7"/>
  </p:notesMasterIdLst>
  <p:sldIdLst>
    <p:sldId id="256" r:id="rId2"/>
    <p:sldId id="258" r:id="rId3"/>
    <p:sldId id="273" r:id="rId4"/>
    <p:sldId id="264" r:id="rId5"/>
    <p:sldId id="270" r:id="rId6"/>
    <p:sldId id="276" r:id="rId7"/>
    <p:sldId id="277" r:id="rId8"/>
    <p:sldId id="278" r:id="rId9"/>
    <p:sldId id="265" r:id="rId10"/>
    <p:sldId id="260" r:id="rId11"/>
    <p:sldId id="275" r:id="rId12"/>
    <p:sldId id="274" r:id="rId13"/>
    <p:sldId id="261" r:id="rId14"/>
    <p:sldId id="26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631DB-BA73-4E31-B19C-863C56BDAC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265E-39E9-4CA9-9D4B-66AB32F9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safe feeds are not formulated much lower than 0.9% P, for certain salmonids the P requirement is 0.6% digestible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7C15-8E15-49F5-813F-8D7EE3B25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you can go too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1265E-39E9-4CA9-9D4B-66AB32F93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Fecal material can contain 19% organic carbon, 13% total N, 55% total P; good to bind the fecal material to maintain a larger pellet to reduce surface area and therefore leaching.  </a:t>
            </a:r>
            <a:r>
              <a:rPr lang="en-US"/>
              <a:t>Dissolved nutrients 36% total N, 9% total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1061-EB0C-46D9-884D-6B51D920E9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BioClark’s Fry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1061-EB0C-46D9-884D-6B51D920E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feed a P replete diet the fish may not appear deficient but their bones show they were getting a deficient diet at one time.  A normal RBT; B RBT fed deficient diet; C Atlantic salmon showing deficiency—fast growing young fish on a low P diet.  Feed samples contained 0.7%-0.8% P Low alkaline phosphatase in guar fed fish, may bind P to make it less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1061-EB0C-46D9-884D-6B51D920E9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8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4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0AA-5059-4053-9E6B-BBCBB3B5B62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A249-E56A-43E4-B998-E494B32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26D5A-D759-A388-40A2-838234AFA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6B51B-7748-EA74-5B82-4292C94F3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43684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Phosphorus Diets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381AB-7FFC-89DD-EFB0-3101B8968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5848"/>
            <a:ext cx="9144000" cy="109839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Gannam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USFWS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Abernathy Fish Technology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58FCA-6A1F-33D0-55A4-EBC296CD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119" y="4923551"/>
            <a:ext cx="1121761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 of guar gum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96" y="2201991"/>
            <a:ext cx="3303385" cy="4406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2427" y="2984718"/>
            <a:ext cx="6368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Fecal phosphorus leaching rate and fecal particle size distribution were significantly affected by dietary guar gum supplementation (added at 0.3% of the diet)</a:t>
            </a:r>
          </a:p>
        </p:txBody>
      </p:sp>
    </p:spTree>
    <p:extLst>
      <p:ext uri="{BB962C8B-B14F-4D97-AF65-F5344CB8AC3E}">
        <p14:creationId xmlns:p14="http://schemas.microsoft.com/office/powerpoint/2010/main" val="303748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C156-5FEC-691D-867A-5BC40D57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 gum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BC38E-13B8-3809-E408-3144AB346890}"/>
              </a:ext>
            </a:extLst>
          </p:cNvPr>
          <p:cNvSpPr txBox="1"/>
          <p:nvPr/>
        </p:nvSpPr>
        <p:spPr>
          <a:xfrm>
            <a:off x="1260089" y="5668230"/>
            <a:ext cx="715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Commercial diet added for comparison, not included in the analysis. Significance at P&lt;0.05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7ED76A4-B50D-3CA6-805F-5E8C8EF1C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85910"/>
              </p:ext>
            </p:extLst>
          </p:nvPr>
        </p:nvGraphicFramePr>
        <p:xfrm>
          <a:off x="1358591" y="2057400"/>
          <a:ext cx="10147609" cy="356288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45726">
                  <a:extLst>
                    <a:ext uri="{9D8B030D-6E8A-4147-A177-3AD203B41FA5}">
                      <a16:colId xmlns:a16="http://schemas.microsoft.com/office/drawing/2014/main" val="3619256064"/>
                    </a:ext>
                  </a:extLst>
                </a:gridCol>
                <a:gridCol w="1081669">
                  <a:extLst>
                    <a:ext uri="{9D8B030D-6E8A-4147-A177-3AD203B41FA5}">
                      <a16:colId xmlns:a16="http://schemas.microsoft.com/office/drawing/2014/main" val="4066334502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val="665888655"/>
                    </a:ext>
                  </a:extLst>
                </a:gridCol>
                <a:gridCol w="1025913">
                  <a:extLst>
                    <a:ext uri="{9D8B030D-6E8A-4147-A177-3AD203B41FA5}">
                      <a16:colId xmlns:a16="http://schemas.microsoft.com/office/drawing/2014/main" val="3790641327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1016361747"/>
                    </a:ext>
                  </a:extLst>
                </a:gridCol>
                <a:gridCol w="1237784">
                  <a:extLst>
                    <a:ext uri="{9D8B030D-6E8A-4147-A177-3AD203B41FA5}">
                      <a16:colId xmlns:a16="http://schemas.microsoft.com/office/drawing/2014/main" val="3823897364"/>
                    </a:ext>
                  </a:extLst>
                </a:gridCol>
                <a:gridCol w="1126274">
                  <a:extLst>
                    <a:ext uri="{9D8B030D-6E8A-4147-A177-3AD203B41FA5}">
                      <a16:colId xmlns:a16="http://schemas.microsoft.com/office/drawing/2014/main" val="731315284"/>
                    </a:ext>
                  </a:extLst>
                </a:gridCol>
              </a:tblGrid>
              <a:tr h="61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Fecal particle size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21158"/>
                  </a:ext>
                </a:extLst>
              </a:tr>
              <a:tr h="147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282613"/>
                  </a:ext>
                </a:extLst>
              </a:tr>
              <a:tr h="61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Dietary 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extLst>
                  <a:ext uri="{0D108BD9-81ED-4DB2-BD59-A6C34878D82A}">
                    <a16:rowId xmlns:a16="http://schemas.microsoft.com/office/drawing/2014/main" val="3952531329"/>
                  </a:ext>
                </a:extLst>
              </a:tr>
              <a:tr h="622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Diet w/o guar gum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extLst>
                  <a:ext uri="{0D108BD9-81ED-4DB2-BD59-A6C34878D82A}">
                    <a16:rowId xmlns:a16="http://schemas.microsoft.com/office/drawing/2014/main" val="643549201"/>
                  </a:ext>
                </a:extLst>
              </a:tr>
              <a:tr h="51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Diet w/guar gum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extLst>
                  <a:ext uri="{0D108BD9-81ED-4DB2-BD59-A6C34878D82A}">
                    <a16:rowId xmlns:a16="http://schemas.microsoft.com/office/drawing/2014/main" val="418166545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Diet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extLst>
                  <a:ext uri="{0D108BD9-81ED-4DB2-BD59-A6C34878D82A}">
                    <a16:rowId xmlns:a16="http://schemas.microsoft.com/office/drawing/2014/main" val="2282761347"/>
                  </a:ext>
                </a:extLst>
              </a:tr>
              <a:tr h="304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17" marR="30817" marT="0" marB="0"/>
                </a:tc>
                <a:extLst>
                  <a:ext uri="{0D108BD9-81ED-4DB2-BD59-A6C34878D82A}">
                    <a16:rowId xmlns:a16="http://schemas.microsoft.com/office/drawing/2014/main" val="203541123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199FF266-4304-68E1-612F-DC81DB64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2488" y="0"/>
            <a:ext cx="270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2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528E-7D2B-BCE4-BE50-D23D5B91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 Gum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FD67E4-7348-555B-CC2D-D7C4112D9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865693"/>
              </p:ext>
            </p:extLst>
          </p:nvPr>
        </p:nvGraphicFramePr>
        <p:xfrm>
          <a:off x="2895600" y="1959429"/>
          <a:ext cx="8458200" cy="352820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988129">
                  <a:extLst>
                    <a:ext uri="{9D8B030D-6E8A-4147-A177-3AD203B41FA5}">
                      <a16:colId xmlns:a16="http://schemas.microsoft.com/office/drawing/2014/main" val="369552733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776275520"/>
                    </a:ext>
                  </a:extLst>
                </a:gridCol>
                <a:gridCol w="1314934">
                  <a:extLst>
                    <a:ext uri="{9D8B030D-6E8A-4147-A177-3AD203B41FA5}">
                      <a16:colId xmlns:a16="http://schemas.microsoft.com/office/drawing/2014/main" val="90726529"/>
                    </a:ext>
                  </a:extLst>
                </a:gridCol>
                <a:gridCol w="1396964">
                  <a:extLst>
                    <a:ext uri="{9D8B030D-6E8A-4147-A177-3AD203B41FA5}">
                      <a16:colId xmlns:a16="http://schemas.microsoft.com/office/drawing/2014/main" val="2550881929"/>
                    </a:ext>
                  </a:extLst>
                </a:gridCol>
                <a:gridCol w="1451888">
                  <a:extLst>
                    <a:ext uri="{9D8B030D-6E8A-4147-A177-3AD203B41FA5}">
                      <a16:colId xmlns:a16="http://schemas.microsoft.com/office/drawing/2014/main" val="3090071698"/>
                    </a:ext>
                  </a:extLst>
                </a:gridCol>
              </a:tblGrid>
              <a:tr h="34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Fecal settling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leaching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33826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464664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cm/sec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ųg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/ml/g feces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046138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Dietary treatment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245702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Diet w/o guar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90757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diet w/guar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281650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diet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365220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264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9B861B-2025-15E9-8289-1808324E88F7}"/>
              </a:ext>
            </a:extLst>
          </p:cNvPr>
          <p:cNvSpPr txBox="1"/>
          <p:nvPr/>
        </p:nvSpPr>
        <p:spPr>
          <a:xfrm>
            <a:off x="2792186" y="5563837"/>
            <a:ext cx="771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Commercial diet added for comparison, not included in the analysis. Significance at P&lt;0.05</a:t>
            </a:r>
          </a:p>
        </p:txBody>
      </p:sp>
    </p:spTree>
    <p:extLst>
      <p:ext uri="{BB962C8B-B14F-4D97-AF65-F5344CB8AC3E}">
        <p14:creationId xmlns:p14="http://schemas.microsoft.com/office/powerpoint/2010/main" val="401475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Phosphorus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00015"/>
            <a:ext cx="8229600" cy="541382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Bone deformities (Roberts et al. 2001)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72" y="3289589"/>
            <a:ext cx="478754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2" y="2895601"/>
            <a:ext cx="4114800" cy="27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088784"/>
            <a:ext cx="8275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alkaline phosphatase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Skonberg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al. 1997)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3C1F7-3DCB-B623-5A03-E056BABACD38}"/>
              </a:ext>
            </a:extLst>
          </p:cNvPr>
          <p:cNvSpPr txBox="1"/>
          <p:nvPr/>
        </p:nvSpPr>
        <p:spPr>
          <a:xfrm>
            <a:off x="6666270" y="639321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5790F-891E-B212-7A7E-28BDB3EBE767}"/>
              </a:ext>
            </a:extLst>
          </p:cNvPr>
          <p:cNvSpPr txBox="1"/>
          <p:nvPr/>
        </p:nvSpPr>
        <p:spPr>
          <a:xfrm>
            <a:off x="7642520" y="641378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2BC1F-034B-CEFE-2EC9-9646269CB881}"/>
              </a:ext>
            </a:extLst>
          </p:cNvPr>
          <p:cNvSpPr txBox="1"/>
          <p:nvPr/>
        </p:nvSpPr>
        <p:spPr>
          <a:xfrm>
            <a:off x="8870611" y="638330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4311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Feeding methods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7" y="2908997"/>
            <a:ext cx="2971800" cy="3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5672" y="1371601"/>
            <a:ext cx="89723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feed waste, feed carefully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Alternate the low phosphorus feed with standard feed</a:t>
            </a:r>
          </a:p>
        </p:txBody>
      </p:sp>
    </p:spTree>
    <p:extLst>
      <p:ext uri="{BB962C8B-B14F-4D97-AF65-F5344CB8AC3E}">
        <p14:creationId xmlns:p14="http://schemas.microsoft.com/office/powerpoint/2010/main" val="27396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5F3E63-F346-E4CA-15EB-67379005E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82" b="17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A5204-58E7-BE9C-D5C6-4D45AF2C3A53}"/>
              </a:ext>
            </a:extLst>
          </p:cNvPr>
          <p:cNvSpPr txBox="1"/>
          <p:nvPr/>
        </p:nvSpPr>
        <p:spPr>
          <a:xfrm>
            <a:off x="7250210" y="3013501"/>
            <a:ext cx="3223826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5674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4456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5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Phosphorus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—the first limiting nutrient for 	aquatic plant growth in fresh water; the most 	available form is orthophosphate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Fish hatchery effluent is a point source of 	phosphorus derived from uneaten and 	undigested feed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metabolic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waste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165D7-E015-73DD-014C-8500488A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37" y="3786792"/>
            <a:ext cx="4310351" cy="2874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29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Digestibility of the ingredients used in the feed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Approximately 19% organic carbon, 13% total nitrogen and 55% total phosphorus from the feed can be contained in the fecal material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30% or more of the phosphorus in the feces can leach out adding to 9% total phosphorus and 36% total nitrogen excreted as dissolved nutrients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77" y="818683"/>
            <a:ext cx="5559724" cy="1676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Low phosphorus feed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6" b="11353"/>
          <a:stretch/>
        </p:blipFill>
        <p:spPr>
          <a:xfrm rot="10800000">
            <a:off x="6753948" y="1188797"/>
            <a:ext cx="5438052" cy="51108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242" y="3020958"/>
            <a:ext cx="6278506" cy="3291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phosphorus diet achieved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through the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BioVita Fry has phosphorus levels from 1.2% to 1.5%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Pacific salmon requirement is 0.6% available/digestible phosphorus</a:t>
            </a:r>
          </a:p>
        </p:txBody>
      </p:sp>
      <p:sp>
        <p:nvSpPr>
          <p:cNvPr id="7" name="Oval 6"/>
          <p:cNvSpPr/>
          <p:nvPr/>
        </p:nvSpPr>
        <p:spPr>
          <a:xfrm>
            <a:off x="9632419" y="3870224"/>
            <a:ext cx="16002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5" y="262217"/>
            <a:ext cx="10390910" cy="129302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 of low phosphorus feeds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9" y="1416937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Reduction of phosphorus contributed by the feed in the effluent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the level of phosphorus in the feed is reduced it is used more efficiently by the fish</a:t>
            </a:r>
          </a:p>
        </p:txBody>
      </p:sp>
      <p:pic>
        <p:nvPicPr>
          <p:cNvPr id="5" name="Picture 4" descr="A picture containing outdoor, water, sky, grass&#10;&#10;Description automatically generated">
            <a:extLst>
              <a:ext uri="{FF2B5EF4-FFF2-40B4-BE49-F238E27FC236}">
                <a16:creationId xmlns:a16="http://schemas.microsoft.com/office/drawing/2014/main" id="{11F16959-04DF-E929-64CE-92C5ED92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3224" r="12528" b="17770"/>
          <a:stretch/>
        </p:blipFill>
        <p:spPr>
          <a:xfrm>
            <a:off x="4759285" y="3189383"/>
            <a:ext cx="5001659" cy="3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2A27-9526-070B-CCE4-A2361071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9133114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phosphorus feeds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668F-95ED-E69B-21B0-81FFA8F4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Formulated feeds to contain 0.6% P, 0.8%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0.8%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Fecal leaching of orthophosphate was significantly reduced using the experimental feeds, 0.6% P and 0.8%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compared to both BioVita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BioDry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Apparent digestibility of phosphorus was highest when 0.8%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was used.</a:t>
            </a:r>
          </a:p>
        </p:txBody>
      </p:sp>
    </p:spTree>
    <p:extLst>
      <p:ext uri="{BB962C8B-B14F-4D97-AF65-F5344CB8AC3E}">
        <p14:creationId xmlns:p14="http://schemas.microsoft.com/office/powerpoint/2010/main" val="22738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3BBD-E608-DD4B-EC4C-8C57CDA1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hatchery low P feed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AD04-E6A0-DBAA-4103-12DB5623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Conducted at the WDFW Issaquah Hatchery by Jack Tipping (WDFW) and Dr. Karl Shearer (NOAA).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Coho (13 g, avg), fed a low phosphorus feed (0.82% P) or a standard diet (1.26% P) from October until April release.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raceways per treatment, study repeated for three years.</a:t>
            </a:r>
          </a:p>
        </p:txBody>
      </p:sp>
    </p:spTree>
    <p:extLst>
      <p:ext uri="{BB962C8B-B14F-4D97-AF65-F5344CB8AC3E}">
        <p14:creationId xmlns:p14="http://schemas.microsoft.com/office/powerpoint/2010/main" val="83503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F00B-736B-0BBE-4FB1-C3E67363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43" y="154773"/>
            <a:ext cx="86106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P feed trial,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CC49-151A-2DFB-A878-AA853991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514" y="1193074"/>
            <a:ext cx="10820400" cy="402412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Phosphorus retention significantly greater in fish fed the low phosphorus feed.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Phosphorus discharges in hatchery effluent reduced by 55.3% on average with the low phosphorus feed.</a:t>
            </a:r>
          </a:p>
          <a:p>
            <a:endParaRPr lang="en-US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Lengths and feed conversions were generally similar between the two treatments.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EE6BC-6E14-DF17-5CDF-272EED778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4" b="29512"/>
          <a:stretch/>
        </p:blipFill>
        <p:spPr>
          <a:xfrm>
            <a:off x="6610120" y="4394106"/>
            <a:ext cx="3966073" cy="23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3819144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Feed with guar gum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3422182"/>
            <a:ext cx="4342200" cy="29024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64" y="1447800"/>
            <a:ext cx="6557818" cy="4035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Guar gum added to feed to stabilize the feces for efficient removal and reduced phosphorus leaching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Phosphorus levels don’t have to be extremely low</a:t>
            </a:r>
          </a:p>
        </p:txBody>
      </p:sp>
    </p:spTree>
    <p:extLst>
      <p:ext uri="{BB962C8B-B14F-4D97-AF65-F5344CB8AC3E}">
        <p14:creationId xmlns:p14="http://schemas.microsoft.com/office/powerpoint/2010/main" val="19438532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687</TotalTime>
  <Words>785</Words>
  <Application>Microsoft Office PowerPoint</Application>
  <PresentationFormat>Widescreen</PresentationFormat>
  <Paragraphs>152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Vapor Trail</vt:lpstr>
      <vt:lpstr>Low Phosphorus Diets</vt:lpstr>
      <vt:lpstr>PowerPoint Presentation</vt:lpstr>
      <vt:lpstr>Feed composition</vt:lpstr>
      <vt:lpstr>Low phosphorus feed </vt:lpstr>
      <vt:lpstr>Benefit of low phosphorus feeds</vt:lpstr>
      <vt:lpstr>Low phosphorus feeds tested</vt:lpstr>
      <vt:lpstr>In hatchery low P feed trial</vt:lpstr>
      <vt:lpstr>Low P feed trial, cont.</vt:lpstr>
      <vt:lpstr>Feed with guar gum</vt:lpstr>
      <vt:lpstr>Benefits of guar gum</vt:lpstr>
      <vt:lpstr>Guar gum</vt:lpstr>
      <vt:lpstr>Guar Gum</vt:lpstr>
      <vt:lpstr>Phosphorus deficiency</vt:lpstr>
      <vt:lpstr>Feeding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Phosphorus Diets</dc:title>
  <dc:creator>Gannam, Ann</dc:creator>
  <cp:lastModifiedBy>Gannam, Ann</cp:lastModifiedBy>
  <cp:revision>17</cp:revision>
  <dcterms:created xsi:type="dcterms:W3CDTF">2023-04-20T17:13:22Z</dcterms:created>
  <dcterms:modified xsi:type="dcterms:W3CDTF">2023-04-21T22:02:56Z</dcterms:modified>
</cp:coreProperties>
</file>