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7" r:id="rId1"/>
  </p:sldMasterIdLst>
  <p:notesMasterIdLst>
    <p:notesMasterId r:id="rId28"/>
  </p:notesMasterIdLst>
  <p:handoutMasterIdLst>
    <p:handoutMasterId r:id="rId29"/>
  </p:handoutMasterIdLst>
  <p:sldIdLst>
    <p:sldId id="379" r:id="rId2"/>
    <p:sldId id="498" r:id="rId3"/>
    <p:sldId id="491" r:id="rId4"/>
    <p:sldId id="508" r:id="rId5"/>
    <p:sldId id="509" r:id="rId6"/>
    <p:sldId id="510" r:id="rId7"/>
    <p:sldId id="511" r:id="rId8"/>
    <p:sldId id="512" r:id="rId9"/>
    <p:sldId id="502" r:id="rId10"/>
    <p:sldId id="503" r:id="rId11"/>
    <p:sldId id="504" r:id="rId12"/>
    <p:sldId id="505" r:id="rId13"/>
    <p:sldId id="506" r:id="rId14"/>
    <p:sldId id="507" r:id="rId15"/>
    <p:sldId id="514" r:id="rId16"/>
    <p:sldId id="519" r:id="rId17"/>
    <p:sldId id="523" r:id="rId18"/>
    <p:sldId id="524" r:id="rId19"/>
    <p:sldId id="525" r:id="rId20"/>
    <p:sldId id="526" r:id="rId21"/>
    <p:sldId id="501" r:id="rId22"/>
    <p:sldId id="515" r:id="rId23"/>
    <p:sldId id="516" r:id="rId24"/>
    <p:sldId id="517" r:id="rId25"/>
    <p:sldId id="518" r:id="rId26"/>
    <p:sldId id="431" r:id="rId2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0000"/>
    <a:srgbClr val="66FF33"/>
    <a:srgbClr val="4F81BD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7" autoAdjust="0"/>
    <p:restoredTop sz="94343" autoAdjust="0"/>
  </p:normalViewPr>
  <p:slideViewPr>
    <p:cSldViewPr>
      <p:cViewPr varScale="1">
        <p:scale>
          <a:sx n="104" d="100"/>
          <a:sy n="104" d="100"/>
        </p:scale>
        <p:origin x="17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060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1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r">
              <a:defRPr sz="1200"/>
            </a:lvl1pPr>
          </a:lstStyle>
          <a:p>
            <a:fld id="{D372917F-4DE0-484C-9600-DB303082EDC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679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9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r">
              <a:defRPr sz="1200"/>
            </a:lvl1pPr>
          </a:lstStyle>
          <a:p>
            <a:fld id="{386C48C4-1112-43AD-9611-122B5435E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28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3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3" y="4419604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2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2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8983418-BE23-4C7A-BBD6-7F5FA6673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45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4064" indent="-286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4715" indent="-228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2600" indent="-228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60486" indent="-228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8372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6258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34144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92029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05900DB9-FDFD-4AC6-9C53-C24471BA5EDB}" type="slidenum">
              <a:rPr lang="en-US" altLang="en-US" smtClean="0"/>
              <a:pPr eaLnBrk="1" hangingPunct="1">
                <a:spcBef>
                  <a:spcPct val="2000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2500 people signed the visitor log in 2023.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58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-500 per station</a:t>
            </a:r>
          </a:p>
          <a:p>
            <a:r>
              <a:rPr lang="en-US" dirty="0"/>
              <a:t>-Order more through Tanya when you need them</a:t>
            </a:r>
          </a:p>
          <a:p>
            <a:r>
              <a:rPr lang="en-US" dirty="0"/>
              <a:t>-Goal of updated photos within 5 years – so start taking additional pics</a:t>
            </a:r>
          </a:p>
          <a:p>
            <a:r>
              <a:rPr lang="en-US" dirty="0"/>
              <a:t>- Outreach signs are coming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75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the word out- Reached out to Hatchery in the Classroom teachers and art teachers in the Clearwater and L/C valley; Used social media to promote the contest and create events</a:t>
            </a:r>
          </a:p>
          <a:p>
            <a:r>
              <a:rPr lang="en-US" dirty="0"/>
              <a:t>Make Art Accessible- Dworshak held open studios where kids could come to the hatchery to work on their art all supplies were provided.</a:t>
            </a:r>
          </a:p>
          <a:p>
            <a:r>
              <a:rPr lang="en-US" dirty="0"/>
              <a:t>Conservation Message: Many teachers combined a hatchery tour with a classroom art project and a fish dissection. Open studio Art dates held at the hatchery included a hatchery tour and an external anatomy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86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Held three events. Two at DNFH one at the UI county extension office. Provided the art supplies and props to help with anatomy. Toured the hatchery.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04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schools added the LSRCP art contest to their Steelhead in the Classroom curriculum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91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Pulling off this event was a group effort from the initial idea to the final judging (and soon the first wrapped truck!!!) This was a group </a:t>
            </a:r>
            <a:r>
              <a:rPr lang="en-US"/>
              <a:t>effort!!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5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2954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67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E2DCF-8E5D-464E-9ED8-E0D42CEDC450}" type="datetime1">
              <a:rPr lang="en-US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F333-3D40-48A8-929D-C0EF5DB40E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8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90F23-A815-4FA0-BAA0-650DCEF0EECA}" type="datetime1">
              <a:rPr lang="en-US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DF17F-57DA-41BB-BA1F-8F925A7718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7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C98-1C0C-4FF5-9929-B9759D94EF36}" type="datetime1">
              <a:rPr lang="en-US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89385-C472-47F6-AA11-EF1D0DD2E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4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59876-352B-4A19-A090-EE50B0E27952}" type="datetime1">
              <a:rPr lang="en-US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AB064-21C3-4B68-B7E7-3A53CA65A2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6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99601-FC1C-4694-B4BA-EE58C34DEFD0}" type="datetime1">
              <a:rPr lang="en-US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0081A-EEB5-4F12-8ADA-25F08C491F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4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D8281-5773-45E0-8B95-C9AB08C562F0}" type="datetime1">
              <a:rPr lang="en-US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9B9BC-9880-4C87-9B56-4CAE68E6C6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3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AF87-2022-48FB-82BE-D8953DD15559}" type="datetime1">
              <a:rPr lang="en-US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364C-7249-4D4E-8980-D5441468CF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E86CE-0C46-473C-9A4A-A0B41FEC4577}" type="datetime1">
              <a:rPr lang="en-US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C7CD-0726-4E8F-9264-D0BC46591D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5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E1D2C-20C5-47FC-B510-783461C17C50}" type="datetime1">
              <a:rPr lang="en-US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329FB-235A-4E0C-A1D5-D5D46E6B9F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58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8FB8D-097A-4282-8212-801D7B5CF3F4}" type="datetime1">
              <a:rPr lang="en-US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4CC36-7999-4932-9580-92CE9A5E91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6553200"/>
            <a:ext cx="9144000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38888"/>
            <a:ext cx="914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19800"/>
            <a:ext cx="91440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5562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496F48C-90D8-4FD7-A73E-F6E668721860}" type="datetime1">
              <a:rPr lang="en-US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562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72200" y="5562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7532C3E-5ECD-4DBD-AAA2-9ED8B4303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4" name="Picture 2" descr="N:\Tools\FWSLogo\DOI_ArcGIS_CMYK.e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" descr="N:\Tools\FWSLogo\logo2005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6053138"/>
            <a:ext cx="66992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11"/>
          <p:cNvSpPr>
            <a:spLocks noChangeArrowheads="1"/>
          </p:cNvSpPr>
          <p:nvPr/>
        </p:nvSpPr>
        <p:spPr bwMode="auto">
          <a:xfrm>
            <a:off x="5562600" y="655320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prstClr val="black"/>
                </a:solidFill>
              </a:rPr>
              <a:t>Conserving America’s Fisheries</a:t>
            </a:r>
          </a:p>
        </p:txBody>
      </p:sp>
      <p:sp>
        <p:nvSpPr>
          <p:cNvPr id="1037" name="Rectangle 12"/>
          <p:cNvSpPr>
            <a:spLocks noChangeArrowheads="1"/>
          </p:cNvSpPr>
          <p:nvPr/>
        </p:nvSpPr>
        <p:spPr bwMode="auto">
          <a:xfrm>
            <a:off x="792163" y="6005513"/>
            <a:ext cx="3800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prstClr val="white"/>
                </a:solidFill>
              </a:rPr>
              <a:t>U.S. Fish and Wildlife Service</a:t>
            </a:r>
          </a:p>
        </p:txBody>
      </p:sp>
      <p:sp>
        <p:nvSpPr>
          <p:cNvPr id="1038" name="Rectangle 13"/>
          <p:cNvSpPr>
            <a:spLocks noChangeArrowheads="1"/>
          </p:cNvSpPr>
          <p:nvPr/>
        </p:nvSpPr>
        <p:spPr bwMode="auto">
          <a:xfrm>
            <a:off x="792163" y="6307138"/>
            <a:ext cx="4541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prstClr val="black"/>
                </a:solidFill>
              </a:rPr>
              <a:t>Lower Snake River Compensation Plan Office</a:t>
            </a:r>
          </a:p>
        </p:txBody>
      </p:sp>
      <p:pic>
        <p:nvPicPr>
          <p:cNvPr id="103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6362700"/>
            <a:ext cx="9953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457199" y="4572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8000" dirty="0"/>
              <a:t>LSRCP Outreach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425823" y="5055545"/>
            <a:ext cx="8381999" cy="6096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Fish for the Life!</a:t>
            </a:r>
          </a:p>
          <a:p>
            <a:pPr eaLnBrk="1" hangingPunct="1"/>
            <a:r>
              <a:rPr lang="en-US" altLang="en-US" sz="2800" dirty="0"/>
              <a:t>Nathan Wiese LSRCP</a:t>
            </a:r>
          </a:p>
        </p:txBody>
      </p:sp>
      <p:pic>
        <p:nvPicPr>
          <p:cNvPr id="4" name="Picture 3" descr="A picture containing text, leather, several&#10;&#10;Description automatically generated">
            <a:extLst>
              <a:ext uri="{FF2B5EF4-FFF2-40B4-BE49-F238E27FC236}">
                <a16:creationId xmlns:a16="http://schemas.microsoft.com/office/drawing/2014/main" id="{87CABDC1-FE93-0EB2-84F8-C6BCEDCFA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85" y="1192854"/>
            <a:ext cx="5946429" cy="44722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LSRCP Artwork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EF37F-2F95-1A72-8B3F-FAF79869F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doesn’t want to show off their art </a:t>
            </a:r>
            <a:r>
              <a:rPr lang="en-US" dirty="0" err="1"/>
              <a:t>skillz</a:t>
            </a:r>
            <a:r>
              <a:rPr lang="en-US" dirty="0"/>
              <a:t> in the name of FISH????</a:t>
            </a:r>
            <a:endParaRPr lang="en-US" sz="2400" dirty="0"/>
          </a:p>
          <a:p>
            <a:pPr lvl="1"/>
            <a:r>
              <a:rPr lang="en-US" dirty="0"/>
              <a:t>Knowledge is Power </a:t>
            </a:r>
          </a:p>
          <a:p>
            <a:pPr lvl="2"/>
            <a:r>
              <a:rPr lang="en-US" dirty="0"/>
              <a:t>Step one: Get the word out</a:t>
            </a:r>
          </a:p>
          <a:p>
            <a:pPr lvl="2"/>
            <a:r>
              <a:rPr lang="en-US" dirty="0"/>
              <a:t>Step two: Make art accessible</a:t>
            </a:r>
          </a:p>
          <a:p>
            <a:pPr lvl="2"/>
            <a:r>
              <a:rPr lang="en-US" dirty="0"/>
              <a:t>Step three: Combine art with anatomy to create a meaningful conservation message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875A56D-FFA0-B10C-510F-A09770449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7408"/>
          <a:stretch/>
        </p:blipFill>
        <p:spPr>
          <a:xfrm>
            <a:off x="2286000" y="4343400"/>
            <a:ext cx="4572000" cy="1600200"/>
          </a:xfrm>
          <a:prstGeom prst="rect">
            <a:avLst/>
          </a:prstGeom>
        </p:spPr>
      </p:pic>
      <p:pic>
        <p:nvPicPr>
          <p:cNvPr id="7" name="Picture 6" descr="A drawing of a bird&#10;&#10;Description automatically generated with medium confidence">
            <a:extLst>
              <a:ext uri="{FF2B5EF4-FFF2-40B4-BE49-F238E27FC236}">
                <a16:creationId xmlns:a16="http://schemas.microsoft.com/office/drawing/2014/main" id="{BAAFFE89-B8B8-2E6A-FA91-5D1E15A731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0001" r="30000" b="13333"/>
          <a:stretch/>
        </p:blipFill>
        <p:spPr>
          <a:xfrm rot="5400000">
            <a:off x="5761382" y="1371600"/>
            <a:ext cx="188843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8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381000"/>
            <a:ext cx="8229600" cy="792163"/>
          </a:xfrm>
        </p:spPr>
        <p:txBody>
          <a:bodyPr/>
          <a:lstStyle/>
          <a:p>
            <a:r>
              <a:rPr lang="en-US" dirty="0"/>
              <a:t>LSRCP Artwork Events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446C6E-A380-1FEF-9B41-FBF5DADCE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Calling All Artists: Open Studio Art Dates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C676C53-4031-CD6D-CEC0-CB6473CA8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230" y="2047875"/>
            <a:ext cx="3657600" cy="2743200"/>
          </a:xfrm>
          <a:prstGeom prst="rect">
            <a:avLst/>
          </a:prstGeom>
        </p:spPr>
      </p:pic>
      <p:pic>
        <p:nvPicPr>
          <p:cNvPr id="10" name="Picture 9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D7B215E-A6CE-0F11-8FC7-78D9B4DFF2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6171" b="16691"/>
          <a:stretch/>
        </p:blipFill>
        <p:spPr>
          <a:xfrm>
            <a:off x="3028949" y="1590675"/>
            <a:ext cx="3352800" cy="1905000"/>
          </a:xfrm>
          <a:prstGeom prst="rect">
            <a:avLst/>
          </a:prstGeom>
        </p:spPr>
      </p:pic>
      <p:pic>
        <p:nvPicPr>
          <p:cNvPr id="12" name="Picture 11" descr="A picture containing person, indoor, floor, office&#10;&#10;Description automatically generated">
            <a:extLst>
              <a:ext uri="{FF2B5EF4-FFF2-40B4-BE49-F238E27FC236}">
                <a16:creationId xmlns:a16="http://schemas.microsoft.com/office/drawing/2014/main" id="{4B149F1C-B8D0-1250-36D7-9306EFB793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29" y="1590675"/>
            <a:ext cx="2514600" cy="3352800"/>
          </a:xfrm>
          <a:prstGeom prst="rect">
            <a:avLst/>
          </a:prstGeom>
        </p:spPr>
      </p:pic>
      <p:pic>
        <p:nvPicPr>
          <p:cNvPr id="14" name="Picture 13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8E1263C-3A16-2E2B-8076-550EDC293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73" y="3438525"/>
            <a:ext cx="3393154" cy="2544866"/>
          </a:xfrm>
          <a:prstGeom prst="rect">
            <a:avLst/>
          </a:prstGeom>
        </p:spPr>
      </p:pic>
      <p:pic>
        <p:nvPicPr>
          <p:cNvPr id="16" name="Picture 15" descr="A child holding a box&#10;&#10;Description automatically generated with medium confidence">
            <a:extLst>
              <a:ext uri="{FF2B5EF4-FFF2-40B4-BE49-F238E27FC236}">
                <a16:creationId xmlns:a16="http://schemas.microsoft.com/office/drawing/2014/main" id="{C5DD215D-6D70-A32A-7C98-F1D38D1126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56" y="1590675"/>
            <a:ext cx="2971800" cy="3962400"/>
          </a:xfrm>
          <a:prstGeom prst="rect">
            <a:avLst/>
          </a:prstGeom>
        </p:spPr>
      </p:pic>
      <p:pic>
        <p:nvPicPr>
          <p:cNvPr id="18" name="Picture 17" descr="A child holding a drawing&#10;&#10;Description automatically generated with low confidence">
            <a:extLst>
              <a:ext uri="{FF2B5EF4-FFF2-40B4-BE49-F238E27FC236}">
                <a16:creationId xmlns:a16="http://schemas.microsoft.com/office/drawing/2014/main" id="{96062FEE-401B-1606-128C-2B921EC2E8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56" y="1590675"/>
            <a:ext cx="2971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B3BB-415C-4E12-80A9-0717420D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792163"/>
          </a:xfrm>
        </p:spPr>
        <p:txBody>
          <a:bodyPr/>
          <a:lstStyle/>
          <a:p>
            <a:r>
              <a:rPr lang="en-US" dirty="0"/>
              <a:t>LSRCP Artwork Events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5F7936-5FCF-7D8A-8B65-B3049FB7082C}"/>
              </a:ext>
            </a:extLst>
          </p:cNvPr>
          <p:cNvSpPr txBox="1"/>
          <p:nvPr/>
        </p:nvSpPr>
        <p:spPr>
          <a:xfrm>
            <a:off x="838200" y="12192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Taking it to the Classroom</a:t>
            </a:r>
          </a:p>
        </p:txBody>
      </p:sp>
      <p:pic>
        <p:nvPicPr>
          <p:cNvPr id="7" name="Picture 6" descr="A child holding a drawing&#10;&#10;Description automatically generated with low confidence">
            <a:extLst>
              <a:ext uri="{FF2B5EF4-FFF2-40B4-BE49-F238E27FC236}">
                <a16:creationId xmlns:a16="http://schemas.microsoft.com/office/drawing/2014/main" id="{92DF541F-85F3-009A-C225-AE827CB75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981200"/>
            <a:ext cx="3276600" cy="32766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601C723-2588-3C1D-809F-6B75C4686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88137"/>
            <a:ext cx="3175719" cy="2133600"/>
          </a:xfrm>
          <a:prstGeom prst="rect">
            <a:avLst/>
          </a:prstGeom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680A6446-36AC-61CE-1C95-627B9936E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3100" y="2888237"/>
            <a:ext cx="3352800" cy="251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63BD4E-429D-D528-0E06-D82DCE6745DC}"/>
              </a:ext>
            </a:extLst>
          </p:cNvPr>
          <p:cNvSpPr txBox="1"/>
          <p:nvPr/>
        </p:nvSpPr>
        <p:spPr>
          <a:xfrm>
            <a:off x="762000" y="5435025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And bringing home a message</a:t>
            </a:r>
          </a:p>
        </p:txBody>
      </p:sp>
      <p:pic>
        <p:nvPicPr>
          <p:cNvPr id="14" name="Picture 13" descr="A child holding a drawing&#10;&#10;Description automatically generated with low confidence">
            <a:extLst>
              <a:ext uri="{FF2B5EF4-FFF2-40B4-BE49-F238E27FC236}">
                <a16:creationId xmlns:a16="http://schemas.microsoft.com/office/drawing/2014/main" id="{F9E42FDB-6085-19E3-F6D0-74D7E0C91D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1" t="43996" r="30261" b="33333"/>
          <a:stretch/>
        </p:blipFill>
        <p:spPr>
          <a:xfrm>
            <a:off x="1959334" y="1943100"/>
            <a:ext cx="4648200" cy="35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B3BB-415C-4E12-80A9-0717420D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792163"/>
          </a:xfrm>
        </p:spPr>
        <p:txBody>
          <a:bodyPr/>
          <a:lstStyle/>
          <a:p>
            <a:r>
              <a:rPr lang="en-US" dirty="0"/>
              <a:t>LSRCP Artwork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115331-1130-38E4-226E-FF8AE16ED764}"/>
              </a:ext>
            </a:extLst>
          </p:cNvPr>
          <p:cNvSpPr txBox="1"/>
          <p:nvPr/>
        </p:nvSpPr>
        <p:spPr>
          <a:xfrm>
            <a:off x="2247900" y="141038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Collaboration for the Win</a:t>
            </a:r>
          </a:p>
        </p:txBody>
      </p:sp>
      <p:pic>
        <p:nvPicPr>
          <p:cNvPr id="9" name="Picture 8" descr="A group of people standing around a table with a board game on it&#10;&#10;Description automatically generated with medium confidence">
            <a:extLst>
              <a:ext uri="{FF2B5EF4-FFF2-40B4-BE49-F238E27FC236}">
                <a16:creationId xmlns:a16="http://schemas.microsoft.com/office/drawing/2014/main" id="{B2E1A25B-461A-2AC3-BDDD-8B5C08E8A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0" y="2171763"/>
            <a:ext cx="4417083" cy="331463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38B3E82-BD52-0B0F-CF93-F04E0B2892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37" y="2171763"/>
            <a:ext cx="4417083" cy="33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44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48154-8DB5-B5EA-2471-5A77B89A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Artwork Canvas</a:t>
            </a:r>
          </a:p>
        </p:txBody>
      </p:sp>
      <p:pic>
        <p:nvPicPr>
          <p:cNvPr id="5" name="Content Placeholder 4" descr="A picture containing sky, outdoor, transport, truck&#10;&#10;Description automatically generated">
            <a:extLst>
              <a:ext uri="{FF2B5EF4-FFF2-40B4-BE49-F238E27FC236}">
                <a16:creationId xmlns:a16="http://schemas.microsoft.com/office/drawing/2014/main" id="{085EDCE9-2F6A-A7AD-48D5-1B650459C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1" r="5603" b="21666"/>
          <a:stretch/>
        </p:blipFill>
        <p:spPr>
          <a:xfrm>
            <a:off x="381000" y="1066800"/>
            <a:ext cx="8494902" cy="4038600"/>
          </a:xfrm>
        </p:spPr>
      </p:pic>
    </p:spTree>
    <p:extLst>
      <p:ext uri="{BB962C8B-B14F-4D97-AF65-F5344CB8AC3E}">
        <p14:creationId xmlns:p14="http://schemas.microsoft.com/office/powerpoint/2010/main" val="171306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CEE121-97E0-8229-09AB-975CDDE04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30" y="609600"/>
            <a:ext cx="9479858" cy="5334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48154-8DB5-B5EA-2471-5A77B89A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Artwork Design</a:t>
            </a:r>
          </a:p>
        </p:txBody>
      </p:sp>
    </p:spTree>
    <p:extLst>
      <p:ext uri="{BB962C8B-B14F-4D97-AF65-F5344CB8AC3E}">
        <p14:creationId xmlns:p14="http://schemas.microsoft.com/office/powerpoint/2010/main" val="416511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381000"/>
            <a:ext cx="8229600" cy="792163"/>
          </a:xfrm>
        </p:spPr>
        <p:txBody>
          <a:bodyPr/>
          <a:lstStyle/>
          <a:p>
            <a:r>
              <a:rPr lang="en-US" dirty="0"/>
              <a:t>UAS Surveys</a:t>
            </a:r>
          </a:p>
        </p:txBody>
      </p:sp>
      <p:pic>
        <p:nvPicPr>
          <p:cNvPr id="5" name="Content Placeholder 4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49791F1D-3FC2-74CA-B9CA-452C81F79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7140"/>
            <a:ext cx="5867400" cy="440562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D8A1197-480C-87E2-B0C7-7D8AA217A257}"/>
              </a:ext>
            </a:extLst>
          </p:cNvPr>
          <p:cNvSpPr txBox="1">
            <a:spLocks/>
          </p:cNvSpPr>
          <p:nvPr/>
        </p:nvSpPr>
        <p:spPr bwMode="auto">
          <a:xfrm>
            <a:off x="-1066800" y="4910603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Hagerman National Fish Hatchery – May 2024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FF2F37-D840-838C-3CC8-AFC20C889C13}"/>
              </a:ext>
            </a:extLst>
          </p:cNvPr>
          <p:cNvSpPr txBox="1">
            <a:spLocks/>
          </p:cNvSpPr>
          <p:nvPr/>
        </p:nvSpPr>
        <p:spPr bwMode="auto">
          <a:xfrm>
            <a:off x="6172200" y="1297140"/>
            <a:ext cx="2286000" cy="348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Coming soon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20MB pics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For outreach and project scoping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Greg </a:t>
            </a:r>
            <a:r>
              <a:rPr lang="en-US" sz="2400" dirty="0" err="1"/>
              <a:t>Burak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313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07212"/>
            <a:ext cx="6172200" cy="594122"/>
          </a:xfrm>
        </p:spPr>
        <p:txBody>
          <a:bodyPr/>
          <a:lstStyle/>
          <a:p>
            <a:pPr algn="ctr"/>
            <a:r>
              <a:rPr lang="en-US" dirty="0"/>
              <a:t>LSRCP Map Update</a:t>
            </a:r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D8973A82-C9F0-E231-A5D4-D4F935C39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37" y="2974658"/>
            <a:ext cx="3042845" cy="281106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FF08B-BF6C-5A85-A58C-83420426C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202" y="2259908"/>
            <a:ext cx="2914732" cy="3455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0A82E-EB47-602A-A9BD-D934C6B62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166" y="1143001"/>
            <a:ext cx="2507914" cy="2299062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CB85233E-3534-F257-6D17-AFA8EFF40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" y="982451"/>
            <a:ext cx="2591041" cy="259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33400"/>
            <a:ext cx="6172200" cy="594122"/>
          </a:xfrm>
        </p:spPr>
        <p:txBody>
          <a:bodyPr/>
          <a:lstStyle/>
          <a:p>
            <a:pPr algn="ctr"/>
            <a:r>
              <a:rPr lang="en-US" dirty="0"/>
              <a:t>LSRCP Map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EF37F-2F95-1A72-8B3F-FAF79869F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71600"/>
            <a:ext cx="8458200" cy="2810849"/>
          </a:xfrm>
        </p:spPr>
        <p:txBody>
          <a:bodyPr/>
          <a:lstStyle/>
          <a:p>
            <a:r>
              <a:rPr lang="en-US" dirty="0"/>
              <a:t>Include best of from existing maps</a:t>
            </a:r>
          </a:p>
          <a:p>
            <a:r>
              <a:rPr lang="en-US" dirty="0"/>
              <a:t>Create shareable trusted data layers</a:t>
            </a:r>
          </a:p>
          <a:p>
            <a:r>
              <a:rPr lang="en-US" dirty="0"/>
              <a:t>Provide maps and data for many purposes</a:t>
            </a:r>
          </a:p>
          <a:p>
            <a:pPr lvl="1"/>
            <a:r>
              <a:rPr lang="en-US" dirty="0"/>
              <a:t>Printable poster-size wall map(s)</a:t>
            </a:r>
          </a:p>
          <a:p>
            <a:pPr lvl="1"/>
            <a:r>
              <a:rPr lang="en-US" dirty="0"/>
              <a:t>Images for presentations and websites</a:t>
            </a:r>
          </a:p>
          <a:p>
            <a:pPr lvl="1"/>
            <a:r>
              <a:rPr lang="en-US" dirty="0"/>
              <a:t>Data for online maps, mobile purposes, analysis, reporting</a:t>
            </a:r>
          </a:p>
          <a:p>
            <a:r>
              <a:rPr lang="en-US" dirty="0"/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755480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81000"/>
            <a:ext cx="6172200" cy="594122"/>
          </a:xfrm>
        </p:spPr>
        <p:txBody>
          <a:bodyPr/>
          <a:lstStyle/>
          <a:p>
            <a:pPr algn="ctr"/>
            <a:r>
              <a:rPr lang="en-US" dirty="0"/>
              <a:t>LSRCP Map Update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86DD146-7951-EC16-B5AB-6755CE247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344920"/>
              </p:ext>
            </p:extLst>
          </p:nvPr>
        </p:nvGraphicFramePr>
        <p:xfrm>
          <a:off x="609600" y="1219200"/>
          <a:ext cx="80772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1251470007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1610946021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1879624163"/>
                    </a:ext>
                  </a:extLst>
                </a:gridCol>
              </a:tblGrid>
              <a:tr h="868680">
                <a:tc>
                  <a:txBody>
                    <a:bodyPr/>
                    <a:lstStyle/>
                    <a:p>
                      <a:r>
                        <a:rPr lang="en-US" sz="2800" dirty="0"/>
                        <a:t>Theme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Features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Stewards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1599476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r>
                        <a:rPr lang="en-US" sz="2800" dirty="0"/>
                        <a:t>Facilities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Hatcheries and Dams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USFWS / ___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81876349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r>
                        <a:rPr lang="en-US" sz="2800" dirty="0"/>
                        <a:t>Hydrography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Rivers and Streams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USGS / NHD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90752392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r>
                        <a:rPr lang="en-US" sz="2800" dirty="0"/>
                        <a:t>Monitoring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PIT Arrays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___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56459691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r>
                        <a:rPr lang="en-US" sz="2800" dirty="0"/>
                        <a:t>Operations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Release Sites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___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51811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235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fish&#10;&#10;Description automatically generated with medium confidence">
            <a:extLst>
              <a:ext uri="{FF2B5EF4-FFF2-40B4-BE49-F238E27FC236}">
                <a16:creationId xmlns:a16="http://schemas.microsoft.com/office/drawing/2014/main" id="{3DD64DCC-1944-8DC2-014E-1367CCD32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90800"/>
            <a:ext cx="4076700" cy="299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FB3BB-415C-4E12-80A9-0717420D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33600" y="308424"/>
            <a:ext cx="8229600" cy="792163"/>
          </a:xfrm>
        </p:spPr>
        <p:txBody>
          <a:bodyPr/>
          <a:lstStyle/>
          <a:p>
            <a:r>
              <a:rPr lang="en-US" dirty="0"/>
              <a:t>LSRCP Vision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13F48-7295-4038-80AD-BD146862B839}"/>
              </a:ext>
            </a:extLst>
          </p:cNvPr>
          <p:cNvSpPr txBox="1"/>
          <p:nvPr/>
        </p:nvSpPr>
        <p:spPr>
          <a:xfrm>
            <a:off x="838200" y="1384518"/>
            <a:ext cx="7239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Fish for Life!</a:t>
            </a:r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4FA5AAD-0D06-EA28-5F7F-E4D4CE02A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2835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22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B6EFA3-781E-C1B3-3727-10593AFF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6920"/>
            <a:ext cx="8382000" cy="5809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F27DA-8C4A-F990-CD1D-F5ECC9444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882453"/>
            <a:ext cx="6248400" cy="4651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3F29EF-5B96-BF75-E970-DE82948B6A5C}"/>
              </a:ext>
            </a:extLst>
          </p:cNvPr>
          <p:cNvSpPr txBox="1"/>
          <p:nvPr/>
        </p:nvSpPr>
        <p:spPr>
          <a:xfrm rot="20245706">
            <a:off x="673120" y="4056734"/>
            <a:ext cx="2606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378935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381000"/>
            <a:ext cx="8229600" cy="792163"/>
          </a:xfrm>
        </p:spPr>
        <p:txBody>
          <a:bodyPr/>
          <a:lstStyle/>
          <a:p>
            <a:r>
              <a:rPr lang="en-US" dirty="0"/>
              <a:t>Treasure Valley Urban Conservation Partnership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EF37F-2F95-1A72-8B3F-FAF79869F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36" y="1676399"/>
            <a:ext cx="8229600" cy="3886201"/>
          </a:xfrm>
        </p:spPr>
        <p:txBody>
          <a:bodyPr/>
          <a:lstStyle/>
          <a:p>
            <a:r>
              <a:rPr lang="en-US" sz="2400" dirty="0"/>
              <a:t>(October 2021) Deer Flat NWR Urban Refuge Investment Plan</a:t>
            </a:r>
          </a:p>
          <a:p>
            <a:pPr lvl="1"/>
            <a:r>
              <a:rPr lang="en-US" sz="2000" u="sng" dirty="0"/>
              <a:t>Initial TVUCP Vision</a:t>
            </a:r>
            <a:r>
              <a:rPr lang="en-US" sz="2000" dirty="0"/>
              <a:t>: </a:t>
            </a:r>
            <a:r>
              <a:rPr lang="en-US" sz="2000" i="1" dirty="0"/>
              <a:t>Natural spaces at the refuge and across the valley are </a:t>
            </a:r>
            <a:r>
              <a:rPr lang="en-US" sz="2000" b="1" i="1" dirty="0"/>
              <a:t>accessible and welcoming to all</a:t>
            </a:r>
            <a:r>
              <a:rPr lang="en-US" sz="2000" i="1" dirty="0"/>
              <a:t> and provide diverse Treasure Valley residents with </a:t>
            </a:r>
            <a:r>
              <a:rPr lang="en-US" sz="2000" b="1" i="1" dirty="0"/>
              <a:t>equitable opportunities to learn and engage with nature</a:t>
            </a:r>
            <a:r>
              <a:rPr lang="en-US" sz="2000" i="1" dirty="0"/>
              <a:t>.</a:t>
            </a:r>
          </a:p>
          <a:p>
            <a:pPr lvl="1"/>
            <a:endParaRPr lang="en-US" sz="2000" i="1" dirty="0"/>
          </a:p>
          <a:p>
            <a:r>
              <a:rPr lang="en-US" sz="2400" dirty="0"/>
              <a:t>(April 2024) TVUCP Mission, Vision, Roles Workshop</a:t>
            </a:r>
          </a:p>
          <a:p>
            <a:pPr lvl="1"/>
            <a:r>
              <a:rPr lang="en-US" sz="2000" u="sng" dirty="0"/>
              <a:t>Mission</a:t>
            </a:r>
            <a:r>
              <a:rPr lang="en-US" sz="2000" dirty="0"/>
              <a:t>: </a:t>
            </a:r>
            <a:r>
              <a:rPr lang="en-US" sz="2000" i="1" dirty="0"/>
              <a:t>Strengthening the </a:t>
            </a:r>
            <a:r>
              <a:rPr lang="en-US" sz="2000" b="1" i="1" dirty="0"/>
              <a:t>connection between organizations and community</a:t>
            </a:r>
            <a:r>
              <a:rPr lang="en-US" sz="2000" i="1" dirty="0"/>
              <a:t> through collaboration and conservation.</a:t>
            </a:r>
          </a:p>
          <a:p>
            <a:pPr lvl="1"/>
            <a:r>
              <a:rPr lang="en-US" sz="2000" u="sng" dirty="0"/>
              <a:t>Vision</a:t>
            </a:r>
            <a:r>
              <a:rPr lang="en-US" sz="2000" dirty="0"/>
              <a:t>: </a:t>
            </a:r>
            <a:r>
              <a:rPr lang="en-US" sz="2000" i="1" dirty="0"/>
              <a:t>The Treasure Valley is a place where </a:t>
            </a:r>
            <a:r>
              <a:rPr lang="en-US" sz="2000" b="1" i="1" dirty="0"/>
              <a:t>all people and nature thrive.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2498020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381000"/>
            <a:ext cx="8229600" cy="792163"/>
          </a:xfrm>
        </p:spPr>
        <p:txBody>
          <a:bodyPr/>
          <a:lstStyle/>
          <a:p>
            <a:r>
              <a:rPr lang="en-US" dirty="0"/>
              <a:t>Treasure Valley Urban Conservation Partnership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EF37F-2F95-1A72-8B3F-FAF79869F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33600"/>
            <a:ext cx="8382000" cy="3747799"/>
          </a:xfrm>
        </p:spPr>
        <p:txBody>
          <a:bodyPr numCol="3"/>
          <a:lstStyle/>
          <a:p>
            <a:r>
              <a:rPr lang="en-US" sz="1400" dirty="0"/>
              <a:t>(FWS) Deer Flat National Wildlife Refuge</a:t>
            </a:r>
          </a:p>
          <a:p>
            <a:r>
              <a:rPr lang="en-US" sz="1400" dirty="0"/>
              <a:t>(FWS) Lower Snake River Compensation Plan</a:t>
            </a:r>
          </a:p>
          <a:p>
            <a:r>
              <a:rPr lang="en-US" sz="1400" dirty="0"/>
              <a:t>(FWS) Idaho Fish and Wildlife Office</a:t>
            </a:r>
          </a:p>
          <a:p>
            <a:r>
              <a:rPr lang="en-US" sz="1400" dirty="0"/>
              <a:t>Friends of Deer Flat NWR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9A24C-E30A-53E9-9257-1F5DE5AE490B}"/>
              </a:ext>
            </a:extLst>
          </p:cNvPr>
          <p:cNvSpPr txBox="1"/>
          <p:nvPr/>
        </p:nvSpPr>
        <p:spPr>
          <a:xfrm>
            <a:off x="4042064" y="15240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2021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1597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381000"/>
            <a:ext cx="8229600" cy="792163"/>
          </a:xfrm>
        </p:spPr>
        <p:txBody>
          <a:bodyPr/>
          <a:lstStyle/>
          <a:p>
            <a:r>
              <a:rPr lang="en-US" dirty="0"/>
              <a:t>Treasure Valley Urban Conservation Partnership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EF37F-2F95-1A72-8B3F-FAF79869F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33600"/>
            <a:ext cx="8382000" cy="3747799"/>
          </a:xfrm>
        </p:spPr>
        <p:txBody>
          <a:bodyPr numCol="3"/>
          <a:lstStyle/>
          <a:p>
            <a:r>
              <a:rPr lang="en-US" sz="1400" dirty="0"/>
              <a:t>(FWS) Deer Flat National Wildlife Refuge</a:t>
            </a:r>
          </a:p>
          <a:p>
            <a:r>
              <a:rPr lang="en-US" sz="1400" dirty="0"/>
              <a:t>(FWS) Lower Snake River Compensation Plan</a:t>
            </a:r>
          </a:p>
          <a:p>
            <a:r>
              <a:rPr lang="en-US" sz="1400" dirty="0"/>
              <a:t>(FWS) Idaho Fish and Wildlife Office</a:t>
            </a:r>
          </a:p>
          <a:p>
            <a:r>
              <a:rPr lang="en-US" sz="1400" dirty="0"/>
              <a:t>Friends of Deer Flat NWR</a:t>
            </a:r>
          </a:p>
          <a:p>
            <a:r>
              <a:rPr lang="en-US" sz="1400" dirty="0"/>
              <a:t>Caldwell School District</a:t>
            </a:r>
          </a:p>
          <a:p>
            <a:r>
              <a:rPr lang="en-US" sz="1400" dirty="0"/>
              <a:t>Nampa School District </a:t>
            </a:r>
            <a:br>
              <a:rPr lang="en-US" sz="1400" dirty="0"/>
            </a:br>
            <a:r>
              <a:rPr lang="en-US" sz="1400" dirty="0"/>
              <a:t>(Federal Programs)</a:t>
            </a:r>
          </a:p>
          <a:p>
            <a:r>
              <a:rPr lang="en-US" sz="1400" dirty="0"/>
              <a:t>Central Elementary</a:t>
            </a:r>
            <a:br>
              <a:rPr lang="en-US" sz="1400" dirty="0"/>
            </a:br>
            <a:r>
              <a:rPr lang="en-US" sz="1400" dirty="0"/>
              <a:t>Family Community Resource Center</a:t>
            </a:r>
          </a:p>
          <a:p>
            <a:r>
              <a:rPr lang="en-US" sz="1400" dirty="0"/>
              <a:t>Canyon County Parks, Cultural and Natural Resources </a:t>
            </a:r>
          </a:p>
          <a:p>
            <a:r>
              <a:rPr lang="en-US" sz="1400" dirty="0"/>
              <a:t>Community Members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9A24C-E30A-53E9-9257-1F5DE5AE490B}"/>
              </a:ext>
            </a:extLst>
          </p:cNvPr>
          <p:cNvSpPr txBox="1"/>
          <p:nvPr/>
        </p:nvSpPr>
        <p:spPr>
          <a:xfrm>
            <a:off x="4042064" y="15240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2022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5030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381000"/>
            <a:ext cx="8229600" cy="792163"/>
          </a:xfrm>
        </p:spPr>
        <p:txBody>
          <a:bodyPr/>
          <a:lstStyle/>
          <a:p>
            <a:r>
              <a:rPr lang="en-US" dirty="0"/>
              <a:t>Treasure Valley Urban Conservation Partnership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EF37F-2F95-1A72-8B3F-FAF79869F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33600"/>
            <a:ext cx="8382000" cy="3747799"/>
          </a:xfrm>
        </p:spPr>
        <p:txBody>
          <a:bodyPr numCol="3"/>
          <a:lstStyle/>
          <a:p>
            <a:r>
              <a:rPr lang="en-US" sz="1400" dirty="0"/>
              <a:t>(FWS) Deer Flat National Wildlife Refuge</a:t>
            </a:r>
          </a:p>
          <a:p>
            <a:r>
              <a:rPr lang="en-US" sz="1400" dirty="0"/>
              <a:t>(FWS) Lower Snake River Compensation Plan</a:t>
            </a:r>
          </a:p>
          <a:p>
            <a:r>
              <a:rPr lang="en-US" sz="1400" dirty="0"/>
              <a:t>(FWS) Idaho Fish and Wildlife Office</a:t>
            </a:r>
          </a:p>
          <a:p>
            <a:r>
              <a:rPr lang="en-US" sz="1400" dirty="0"/>
              <a:t>Friends of Deer Flat NWR</a:t>
            </a:r>
          </a:p>
          <a:p>
            <a:r>
              <a:rPr lang="en-US" sz="1400" dirty="0"/>
              <a:t>Caldwell School District</a:t>
            </a:r>
          </a:p>
          <a:p>
            <a:r>
              <a:rPr lang="en-US" sz="1400" dirty="0"/>
              <a:t>Nampa School District </a:t>
            </a:r>
            <a:br>
              <a:rPr lang="en-US" sz="1400" dirty="0"/>
            </a:br>
            <a:r>
              <a:rPr lang="en-US" sz="1400" dirty="0"/>
              <a:t>(Federal Programs)</a:t>
            </a:r>
          </a:p>
          <a:p>
            <a:r>
              <a:rPr lang="en-US" sz="1400" dirty="0"/>
              <a:t>Central Elementary</a:t>
            </a:r>
            <a:br>
              <a:rPr lang="en-US" sz="1400" dirty="0"/>
            </a:br>
            <a:r>
              <a:rPr lang="en-US" sz="1400" dirty="0"/>
              <a:t>Family Community Resource Center</a:t>
            </a:r>
          </a:p>
          <a:p>
            <a:r>
              <a:rPr lang="en-US" sz="1400" dirty="0"/>
              <a:t>Canyon County Parks, Cultural and Natural Resources </a:t>
            </a:r>
          </a:p>
          <a:p>
            <a:r>
              <a:rPr lang="en-US" sz="1400" dirty="0"/>
              <a:t>Community Members</a:t>
            </a:r>
          </a:p>
          <a:p>
            <a:r>
              <a:rPr lang="en-US" sz="1400" dirty="0"/>
              <a:t>Advocates Against Family Violence</a:t>
            </a:r>
          </a:p>
          <a:p>
            <a:r>
              <a:rPr lang="en-US" sz="1400" dirty="0"/>
              <a:t>Bogus Basin</a:t>
            </a:r>
          </a:p>
          <a:p>
            <a:r>
              <a:rPr lang="en-US" sz="1400" dirty="0"/>
              <a:t>COMPASS</a:t>
            </a:r>
          </a:p>
          <a:p>
            <a:r>
              <a:rPr lang="en-US" sz="1400" dirty="0"/>
              <a:t>Hispanic Cultural Center of Idaho</a:t>
            </a:r>
          </a:p>
          <a:p>
            <a:r>
              <a:rPr lang="en-US" sz="1400" dirty="0"/>
              <a:t>Idaho Business for the Outdoors</a:t>
            </a:r>
          </a:p>
          <a:p>
            <a:r>
              <a:rPr lang="en-US" sz="1400" dirty="0"/>
              <a:t>Idaho Dept. of Environmental Quality</a:t>
            </a:r>
          </a:p>
          <a:p>
            <a:r>
              <a:rPr lang="en-US" sz="1400" dirty="0"/>
              <a:t>Idaho Dept. of Parks &amp; Recreation</a:t>
            </a:r>
          </a:p>
          <a:p>
            <a:r>
              <a:rPr lang="en-US" sz="1400" dirty="0"/>
              <a:t>I’m Hooked, Inc.</a:t>
            </a:r>
          </a:p>
          <a:p>
            <a:r>
              <a:rPr lang="en-US" sz="1400" dirty="0"/>
              <a:t>Natural Resources Conservation Service</a:t>
            </a:r>
          </a:p>
          <a:p>
            <a:r>
              <a:rPr lang="en-US" sz="1400" dirty="0"/>
              <a:t>The Nature Conservancy</a:t>
            </a:r>
          </a:p>
          <a:p>
            <a:r>
              <a:rPr lang="en-US" sz="1400" dirty="0"/>
              <a:t>Treasure Valley Canopy Network</a:t>
            </a:r>
          </a:p>
          <a:p>
            <a:r>
              <a:rPr lang="en-US" sz="1400" dirty="0"/>
              <a:t>Wild Hearts Idaho</a:t>
            </a: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9A24C-E30A-53E9-9257-1F5DE5AE490B}"/>
              </a:ext>
            </a:extLst>
          </p:cNvPr>
          <p:cNvSpPr txBox="1"/>
          <p:nvPr/>
        </p:nvSpPr>
        <p:spPr>
          <a:xfrm>
            <a:off x="4042064" y="15240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2023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2853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381000"/>
            <a:ext cx="8229600" cy="792163"/>
          </a:xfrm>
        </p:spPr>
        <p:txBody>
          <a:bodyPr/>
          <a:lstStyle/>
          <a:p>
            <a:r>
              <a:rPr lang="en-US" dirty="0"/>
              <a:t>Treasure Valley Urban Conservation Partnership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EF37F-2F95-1A72-8B3F-FAF79869F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33600"/>
            <a:ext cx="8382000" cy="3747799"/>
          </a:xfrm>
        </p:spPr>
        <p:txBody>
          <a:bodyPr numCol="3"/>
          <a:lstStyle/>
          <a:p>
            <a:r>
              <a:rPr lang="en-US" sz="1400" dirty="0"/>
              <a:t>(FWS) Deer Flat National Wildlife Refuge</a:t>
            </a:r>
          </a:p>
          <a:p>
            <a:r>
              <a:rPr lang="en-US" sz="1400" dirty="0"/>
              <a:t>(FWS) Lower Snake River Compensation Plan</a:t>
            </a:r>
          </a:p>
          <a:p>
            <a:r>
              <a:rPr lang="en-US" sz="1400" dirty="0"/>
              <a:t>(FWS) Idaho Fish and Wildlife Office</a:t>
            </a:r>
          </a:p>
          <a:p>
            <a:r>
              <a:rPr lang="en-US" sz="1400" dirty="0"/>
              <a:t>Friends of Deer Flat NWR</a:t>
            </a:r>
          </a:p>
          <a:p>
            <a:r>
              <a:rPr lang="en-US" sz="1400" dirty="0"/>
              <a:t>Caldwell School District</a:t>
            </a:r>
          </a:p>
          <a:p>
            <a:r>
              <a:rPr lang="en-US" sz="1400" dirty="0"/>
              <a:t>Nampa School District </a:t>
            </a:r>
            <a:br>
              <a:rPr lang="en-US" sz="1400" dirty="0"/>
            </a:br>
            <a:r>
              <a:rPr lang="en-US" sz="1400" dirty="0"/>
              <a:t>(Federal Programs)</a:t>
            </a:r>
          </a:p>
          <a:p>
            <a:r>
              <a:rPr lang="en-US" sz="1400" dirty="0"/>
              <a:t>Central Elementary</a:t>
            </a:r>
            <a:br>
              <a:rPr lang="en-US" sz="1400" dirty="0"/>
            </a:br>
            <a:r>
              <a:rPr lang="en-US" sz="1400" dirty="0"/>
              <a:t>Family Community Resource Center</a:t>
            </a:r>
          </a:p>
          <a:p>
            <a:r>
              <a:rPr lang="en-US" sz="1400" dirty="0"/>
              <a:t>Canyon County Parks, Cultural and Natural Resources </a:t>
            </a:r>
          </a:p>
          <a:p>
            <a:r>
              <a:rPr lang="en-US" sz="1400" dirty="0"/>
              <a:t>Community Members</a:t>
            </a:r>
          </a:p>
          <a:p>
            <a:r>
              <a:rPr lang="en-US" sz="1400" dirty="0"/>
              <a:t>Advocates Against Family Violence</a:t>
            </a:r>
          </a:p>
          <a:p>
            <a:r>
              <a:rPr lang="en-US" sz="1400" dirty="0"/>
              <a:t>Bogus Basin</a:t>
            </a:r>
          </a:p>
          <a:p>
            <a:r>
              <a:rPr lang="en-US" sz="1400" dirty="0"/>
              <a:t>COMPASS</a:t>
            </a:r>
          </a:p>
          <a:p>
            <a:r>
              <a:rPr lang="en-US" sz="1400" dirty="0"/>
              <a:t>Hispanic Cultural Center of Idaho</a:t>
            </a:r>
          </a:p>
          <a:p>
            <a:r>
              <a:rPr lang="en-US" sz="1400" dirty="0"/>
              <a:t>Idaho Business for the Outdoors</a:t>
            </a:r>
          </a:p>
          <a:p>
            <a:r>
              <a:rPr lang="en-US" sz="1400" dirty="0"/>
              <a:t>Idaho Dept. of Environmental Quality</a:t>
            </a:r>
          </a:p>
          <a:p>
            <a:r>
              <a:rPr lang="en-US" sz="1400" dirty="0"/>
              <a:t>Idaho Dept. of Parks &amp; Recreation</a:t>
            </a:r>
          </a:p>
          <a:p>
            <a:r>
              <a:rPr lang="en-US" sz="1400" dirty="0"/>
              <a:t>I’m Hooked, Inc.</a:t>
            </a:r>
          </a:p>
          <a:p>
            <a:r>
              <a:rPr lang="en-US" sz="1400" dirty="0"/>
              <a:t>Natural Resources Conservation Service</a:t>
            </a:r>
          </a:p>
          <a:p>
            <a:r>
              <a:rPr lang="en-US" sz="1400" dirty="0"/>
              <a:t>The Nature Conservancy</a:t>
            </a:r>
          </a:p>
          <a:p>
            <a:r>
              <a:rPr lang="en-US" sz="1400" dirty="0"/>
              <a:t>Treasure Valley Canopy Network</a:t>
            </a:r>
          </a:p>
          <a:p>
            <a:r>
              <a:rPr lang="en-US" sz="1400" dirty="0"/>
              <a:t>Wild Hearts Idaho</a:t>
            </a:r>
          </a:p>
          <a:p>
            <a:r>
              <a:rPr lang="en-US" sz="1400" dirty="0"/>
              <a:t>Deer Flat NWR Volunteer Program</a:t>
            </a:r>
          </a:p>
          <a:p>
            <a:r>
              <a:rPr lang="en-US" sz="1400" dirty="0"/>
              <a:t>(FWS) Pacific Region Migratory Birds &amp; Habitat Program</a:t>
            </a:r>
          </a:p>
          <a:p>
            <a:r>
              <a:rPr lang="en-US" sz="1400" dirty="0"/>
              <a:t>Golden Eagle Audubon Society</a:t>
            </a:r>
          </a:p>
          <a:p>
            <a:r>
              <a:rPr lang="en-US" sz="1400" dirty="0"/>
              <a:t>University of Idaho Extension 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9A24C-E30A-53E9-9257-1F5DE5AE490B}"/>
              </a:ext>
            </a:extLst>
          </p:cNvPr>
          <p:cNvSpPr txBox="1"/>
          <p:nvPr/>
        </p:nvSpPr>
        <p:spPr>
          <a:xfrm>
            <a:off x="4042064" y="15240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2024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3892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B3BB-415C-4E12-80A9-0717420D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33600" y="308424"/>
            <a:ext cx="8229600" cy="792163"/>
          </a:xfrm>
        </p:spPr>
        <p:txBody>
          <a:bodyPr/>
          <a:lstStyle/>
          <a:p>
            <a:r>
              <a:rPr lang="en-US" dirty="0"/>
              <a:t>You 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13F48-7295-4038-80AD-BD146862B839}"/>
              </a:ext>
            </a:extLst>
          </p:cNvPr>
          <p:cNvSpPr txBox="1"/>
          <p:nvPr/>
        </p:nvSpPr>
        <p:spPr>
          <a:xfrm>
            <a:off x="388090" y="1447800"/>
            <a:ext cx="7239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Fish for the Life!</a:t>
            </a:r>
            <a:endParaRPr lang="en-US" dirty="0"/>
          </a:p>
        </p:txBody>
      </p:sp>
      <p:pic>
        <p:nvPicPr>
          <p:cNvPr id="3" name="Picture 2" descr="A picture containing text, leather, several&#10;&#10;Description automatically generated">
            <a:extLst>
              <a:ext uri="{FF2B5EF4-FFF2-40B4-BE49-F238E27FC236}">
                <a16:creationId xmlns:a16="http://schemas.microsoft.com/office/drawing/2014/main" id="{BA8D8483-0AC3-B14C-A17F-5DFCA376C9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80" y="308424"/>
            <a:ext cx="3439950" cy="258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16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LSRCP 2023 – Exceptional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52EEC-320E-BEE7-36C9-3CE901441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24" y="304800"/>
            <a:ext cx="8229600" cy="39624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Daniela Ruiz – Sawtooth Outreach and Signs</a:t>
            </a:r>
          </a:p>
          <a:p>
            <a:r>
              <a:rPr lang="en-US" dirty="0"/>
              <a:t>Jule Keller – LSRCP Brochures</a:t>
            </a:r>
          </a:p>
          <a:p>
            <a:r>
              <a:rPr lang="en-US" dirty="0"/>
              <a:t>Angela Feldmann/Nancy Jasper – </a:t>
            </a:r>
            <a:r>
              <a:rPr lang="en-US"/>
              <a:t>Artwork Greg </a:t>
            </a:r>
            <a:r>
              <a:rPr lang="en-US" dirty="0" err="1"/>
              <a:t>Burak</a:t>
            </a:r>
            <a:r>
              <a:rPr lang="en-US" dirty="0"/>
              <a:t> - UAS</a:t>
            </a:r>
          </a:p>
          <a:p>
            <a:r>
              <a:rPr lang="en-US" dirty="0"/>
              <a:t>Devyn </a:t>
            </a:r>
            <a:r>
              <a:rPr lang="en-US" dirty="0" err="1"/>
              <a:t>Hallamore</a:t>
            </a:r>
            <a:r>
              <a:rPr lang="en-US" dirty="0"/>
              <a:t> – Treasure Valley Urban Conservation Partnership</a:t>
            </a:r>
          </a:p>
          <a:p>
            <a:r>
              <a:rPr lang="en-US" dirty="0"/>
              <a:t>Dan Craver – LSRCP Map</a:t>
            </a:r>
          </a:p>
          <a:p>
            <a:r>
              <a:rPr lang="en-US" dirty="0"/>
              <a:t>Thank you to everyone that engages our Fish for Life stakeholders!</a:t>
            </a:r>
          </a:p>
        </p:txBody>
      </p:sp>
    </p:spTree>
    <p:extLst>
      <p:ext uri="{BB962C8B-B14F-4D97-AF65-F5344CB8AC3E}">
        <p14:creationId xmlns:p14="http://schemas.microsoft.com/office/powerpoint/2010/main" val="2514759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152401"/>
            <a:ext cx="6179824" cy="761999"/>
          </a:xfrm>
        </p:spPr>
        <p:txBody>
          <a:bodyPr/>
          <a:lstStyle/>
          <a:p>
            <a:r>
              <a:rPr lang="en-US" dirty="0"/>
              <a:t>Sawtooth</a:t>
            </a:r>
          </a:p>
        </p:txBody>
      </p:sp>
      <p:pic>
        <p:nvPicPr>
          <p:cNvPr id="7" name="Picture 6" descr="A bridge over a river&#10;&#10;Description automatically generated">
            <a:extLst>
              <a:ext uri="{FF2B5EF4-FFF2-40B4-BE49-F238E27FC236}">
                <a16:creationId xmlns:a16="http://schemas.microsoft.com/office/drawing/2014/main" id="{710E69F3-F6C0-C849-04C7-BE0A64A4F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64" y="978092"/>
            <a:ext cx="6448777" cy="3822508"/>
          </a:xfrm>
          <a:prstGeom prst="rect">
            <a:avLst/>
          </a:prstGeom>
        </p:spPr>
      </p:pic>
      <p:pic>
        <p:nvPicPr>
          <p:cNvPr id="5" name="Content Placeholder 4" descr="A person and dog sitting next to a sign&#10;&#10;Description automatically generated">
            <a:extLst>
              <a:ext uri="{FF2B5EF4-FFF2-40B4-BE49-F238E27FC236}">
                <a16:creationId xmlns:a16="http://schemas.microsoft.com/office/drawing/2014/main" id="{5A304350-F69F-ABC1-B520-49B63687F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6" y="2891811"/>
            <a:ext cx="2438400" cy="24384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2D933F-5827-147E-A9CC-4707EB627A70}"/>
              </a:ext>
            </a:extLst>
          </p:cNvPr>
          <p:cNvSpPr txBox="1"/>
          <p:nvPr/>
        </p:nvSpPr>
        <p:spPr>
          <a:xfrm>
            <a:off x="48596" y="5029200"/>
            <a:ext cx="9174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Located in Stanley, Idaho</a:t>
            </a:r>
          </a:p>
          <a:p>
            <a:pPr algn="ctr"/>
            <a:r>
              <a:rPr lang="en-US" dirty="0"/>
              <a:t>Chinook Salmon Hatchery with a weir, fish ladder, trap, spawning, and rearing on station.</a:t>
            </a:r>
          </a:p>
          <a:p>
            <a:pPr algn="ctr"/>
            <a:r>
              <a:rPr lang="en-US" dirty="0"/>
              <a:t> 5,000-7,000 visitors annually from May-October</a:t>
            </a:r>
          </a:p>
          <a:p>
            <a:pPr algn="ctr"/>
            <a:endParaRPr lang="en-US" dirty="0"/>
          </a:p>
        </p:txBody>
      </p:sp>
      <p:pic>
        <p:nvPicPr>
          <p:cNvPr id="4" name="Picture 3" descr="A map of idaho with a green star&#10;&#10;Description automatically generated">
            <a:extLst>
              <a:ext uri="{FF2B5EF4-FFF2-40B4-BE49-F238E27FC236}">
                <a16:creationId xmlns:a16="http://schemas.microsoft.com/office/drawing/2014/main" id="{B66325AD-282F-C82B-32DB-F4E626560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6" y="320258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54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Sawtooth</a:t>
            </a:r>
          </a:p>
        </p:txBody>
      </p:sp>
      <p:pic>
        <p:nvPicPr>
          <p:cNvPr id="8" name="Content Placeholder 7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B10D3C04-82C5-3C7C-83F6-856C01447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" y="866100"/>
            <a:ext cx="3305541" cy="2562900"/>
          </a:xfrm>
        </p:spPr>
      </p:pic>
      <p:pic>
        <p:nvPicPr>
          <p:cNvPr id="10" name="Picture 9" descr="A poster with fish and water&#10;&#10;Description automatically generated with medium confidence">
            <a:extLst>
              <a:ext uri="{FF2B5EF4-FFF2-40B4-BE49-F238E27FC236}">
                <a16:creationId xmlns:a16="http://schemas.microsoft.com/office/drawing/2014/main" id="{5316B6C3-37E7-632D-0FA5-5821AA8C8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75" y="921930"/>
            <a:ext cx="5348739" cy="4412070"/>
          </a:xfrm>
          <a:prstGeom prst="rect">
            <a:avLst/>
          </a:prstGeom>
        </p:spPr>
      </p:pic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CE6F8014-35D3-E76D-99ED-6158FF2929E4}"/>
              </a:ext>
            </a:extLst>
          </p:cNvPr>
          <p:cNvSpPr/>
          <p:nvPr/>
        </p:nvSpPr>
        <p:spPr>
          <a:xfrm rot="4853102">
            <a:off x="1463881" y="3429881"/>
            <a:ext cx="1524000" cy="1485900"/>
          </a:xfrm>
          <a:prstGeom prst="bent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8C59F-D42E-6111-BEA7-1192C4F8A59C}"/>
              </a:ext>
            </a:extLst>
          </p:cNvPr>
          <p:cNvSpPr txBox="1"/>
          <p:nvPr/>
        </p:nvSpPr>
        <p:spPr>
          <a:xfrm>
            <a:off x="146463" y="5061135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Biggest thank you to Nancy Jasper </a:t>
            </a:r>
          </a:p>
          <a:p>
            <a:r>
              <a:rPr lang="en-US" sz="1600" dirty="0"/>
              <a:t>Graphic Designer with the IDFG Communications Bureau</a:t>
            </a:r>
          </a:p>
        </p:txBody>
      </p:sp>
    </p:spTree>
    <p:extLst>
      <p:ext uri="{BB962C8B-B14F-4D97-AF65-F5344CB8AC3E}">
        <p14:creationId xmlns:p14="http://schemas.microsoft.com/office/powerpoint/2010/main" val="2335762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940" y="152401"/>
            <a:ext cx="5186617" cy="685800"/>
          </a:xfrm>
        </p:spPr>
        <p:txBody>
          <a:bodyPr/>
          <a:lstStyle/>
          <a:p>
            <a:r>
              <a:rPr lang="en-US" dirty="0"/>
              <a:t>Sawtooth</a:t>
            </a:r>
          </a:p>
        </p:txBody>
      </p:sp>
      <p:pic>
        <p:nvPicPr>
          <p:cNvPr id="5" name="Content Placeholder 4" descr="A rainbow trout diagram with information&#10;&#10;Description automatically generated">
            <a:extLst>
              <a:ext uri="{FF2B5EF4-FFF2-40B4-BE49-F238E27FC236}">
                <a16:creationId xmlns:a16="http://schemas.microsoft.com/office/drawing/2014/main" id="{195E1AE2-B917-06FF-4406-DEF70608D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6" y="212230"/>
            <a:ext cx="3657600" cy="2728353"/>
          </a:xfrm>
        </p:spPr>
      </p:pic>
      <p:pic>
        <p:nvPicPr>
          <p:cNvPr id="7" name="Picture 6" descr="A poster with several fish&#10;&#10;Description automatically generated with medium confidence">
            <a:extLst>
              <a:ext uri="{FF2B5EF4-FFF2-40B4-BE49-F238E27FC236}">
                <a16:creationId xmlns:a16="http://schemas.microsoft.com/office/drawing/2014/main" id="{0F688B78-D08D-834E-4332-C8B9A18FA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41" y="944563"/>
            <a:ext cx="5186617" cy="4227215"/>
          </a:xfrm>
          <a:prstGeom prst="rect">
            <a:avLst/>
          </a:prstGeom>
        </p:spPr>
      </p:pic>
      <p:pic>
        <p:nvPicPr>
          <p:cNvPr id="9" name="Picture 8" descr="A poster with a diagram of fish&#10;&#10;Description automatically generated with medium confidence">
            <a:extLst>
              <a:ext uri="{FF2B5EF4-FFF2-40B4-BE49-F238E27FC236}">
                <a16:creationId xmlns:a16="http://schemas.microsoft.com/office/drawing/2014/main" id="{217A3117-0D84-50C8-D319-AEBA86484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7" y="3000413"/>
            <a:ext cx="3680077" cy="2955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C06A3-E416-5259-9690-923CC51E9D22}"/>
              </a:ext>
            </a:extLst>
          </p:cNvPr>
          <p:cNvSpPr txBox="1"/>
          <p:nvPr/>
        </p:nvSpPr>
        <p:spPr>
          <a:xfrm>
            <a:off x="4270348" y="5278140"/>
            <a:ext cx="449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signs provide a visual for visitors.  </a:t>
            </a:r>
          </a:p>
        </p:txBody>
      </p:sp>
    </p:spTree>
    <p:extLst>
      <p:ext uri="{BB962C8B-B14F-4D97-AF65-F5344CB8AC3E}">
        <p14:creationId xmlns:p14="http://schemas.microsoft.com/office/powerpoint/2010/main" val="2881664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52401"/>
            <a:ext cx="4540260" cy="657885"/>
          </a:xfrm>
        </p:spPr>
        <p:txBody>
          <a:bodyPr/>
          <a:lstStyle/>
          <a:p>
            <a:r>
              <a:rPr lang="en-US" dirty="0"/>
              <a:t>Sawtooth</a:t>
            </a:r>
          </a:p>
        </p:txBody>
      </p:sp>
      <p:pic>
        <p:nvPicPr>
          <p:cNvPr id="11" name="Content Placeholder 10" descr="A fish on a white background&#10;&#10;Description automatically generated">
            <a:extLst>
              <a:ext uri="{FF2B5EF4-FFF2-40B4-BE49-F238E27FC236}">
                <a16:creationId xmlns:a16="http://schemas.microsoft.com/office/drawing/2014/main" id="{CA5F7E6D-A59F-674A-CFAA-9C630FC07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7" y="139574"/>
            <a:ext cx="4181759" cy="2618714"/>
          </a:xfrm>
        </p:spPr>
      </p:pic>
      <p:pic>
        <p:nvPicPr>
          <p:cNvPr id="19" name="Picture 18" descr="A green fence with a gate&#10;&#10;Description automatically generated">
            <a:extLst>
              <a:ext uri="{FF2B5EF4-FFF2-40B4-BE49-F238E27FC236}">
                <a16:creationId xmlns:a16="http://schemas.microsoft.com/office/drawing/2014/main" id="{F3FFACA6-6DAA-7DF9-92AA-CD2C1711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t="6557" r="17968" b="6011"/>
          <a:stretch/>
        </p:blipFill>
        <p:spPr>
          <a:xfrm rot="5400000">
            <a:off x="278096" y="2730850"/>
            <a:ext cx="3084657" cy="3273689"/>
          </a:xfrm>
          <a:prstGeom prst="rect">
            <a:avLst/>
          </a:prstGeom>
        </p:spPr>
      </p:pic>
      <p:pic>
        <p:nvPicPr>
          <p:cNvPr id="13" name="Picture 12" descr="A poster with a fish and text&#10;&#10;Description automatically generated">
            <a:extLst>
              <a:ext uri="{FF2B5EF4-FFF2-40B4-BE49-F238E27FC236}">
                <a16:creationId xmlns:a16="http://schemas.microsoft.com/office/drawing/2014/main" id="{B63CB2C1-35A3-82E8-F7A8-859BE036C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26" y="810287"/>
            <a:ext cx="4591534" cy="2919450"/>
          </a:xfrm>
          <a:prstGeom prst="rect">
            <a:avLst/>
          </a:prstGeom>
        </p:spPr>
      </p:pic>
      <p:pic>
        <p:nvPicPr>
          <p:cNvPr id="17" name="Picture 16" descr="A rainbow trout on a sign&#10;&#10;Description automatically generated">
            <a:extLst>
              <a:ext uri="{FF2B5EF4-FFF2-40B4-BE49-F238E27FC236}">
                <a16:creationId xmlns:a16="http://schemas.microsoft.com/office/drawing/2014/main" id="{59C3E0F2-A102-BAA1-5E87-52E01DD843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20" y="3886200"/>
            <a:ext cx="5461940" cy="2057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5A2E71-F8CE-4A02-0BC0-CCC0F488BD5D}"/>
              </a:ext>
            </a:extLst>
          </p:cNvPr>
          <p:cNvSpPr txBox="1"/>
          <p:nvPr/>
        </p:nvSpPr>
        <p:spPr>
          <a:xfrm>
            <a:off x="271244" y="4898865"/>
            <a:ext cx="3098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Upgrade from laminated paper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D4B48E3-98FA-6F12-FF5B-F2B4ADFFA918}"/>
              </a:ext>
            </a:extLst>
          </p:cNvPr>
          <p:cNvSpPr/>
          <p:nvPr/>
        </p:nvSpPr>
        <p:spPr>
          <a:xfrm rot="2198711">
            <a:off x="2322611" y="3636822"/>
            <a:ext cx="1219554" cy="808773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51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599" cy="914399"/>
          </a:xfrm>
        </p:spPr>
        <p:txBody>
          <a:bodyPr/>
          <a:lstStyle/>
          <a:p>
            <a:r>
              <a:rPr lang="en-US" dirty="0"/>
              <a:t>Sawtooth</a:t>
            </a:r>
          </a:p>
        </p:txBody>
      </p:sp>
      <p:pic>
        <p:nvPicPr>
          <p:cNvPr id="6" name="Content Placeholder 5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DD633375-5F16-4948-4F32-39DDBC8A5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" r="9216" b="528"/>
          <a:stretch/>
        </p:blipFill>
        <p:spPr>
          <a:xfrm>
            <a:off x="227845" y="840463"/>
            <a:ext cx="5257800" cy="3276600"/>
          </a:xfrm>
        </p:spPr>
      </p:pic>
      <p:pic>
        <p:nvPicPr>
          <p:cNvPr id="11" name="Picture 10" descr="A group of people standing around a table with a fish&#10;&#10;Description automatically generated">
            <a:extLst>
              <a:ext uri="{FF2B5EF4-FFF2-40B4-BE49-F238E27FC236}">
                <a16:creationId xmlns:a16="http://schemas.microsoft.com/office/drawing/2014/main" id="{B313E98E-05B2-0518-0855-C255EBA175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7197" y="3746203"/>
            <a:ext cx="2537619" cy="19032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7B4492-D914-9E53-4A61-836AB41F8C94}"/>
              </a:ext>
            </a:extLst>
          </p:cNvPr>
          <p:cNvSpPr txBox="1"/>
          <p:nvPr/>
        </p:nvSpPr>
        <p:spPr>
          <a:xfrm>
            <a:off x="95816" y="4426587"/>
            <a:ext cx="4572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Outreach at the Stanley Community Library</a:t>
            </a:r>
            <a:r>
              <a:rPr lang="en-US" dirty="0"/>
              <a:t> </a:t>
            </a:r>
          </a:p>
          <a:p>
            <a:r>
              <a:rPr lang="en-US" dirty="0"/>
              <a:t>2021 Zoom presentation</a:t>
            </a:r>
          </a:p>
          <a:p>
            <a:r>
              <a:rPr lang="en-US" dirty="0"/>
              <a:t>2022 Fish dissection </a:t>
            </a:r>
          </a:p>
          <a:p>
            <a:r>
              <a:rPr lang="en-US" dirty="0"/>
              <a:t>2023 Fish prints </a:t>
            </a:r>
          </a:p>
        </p:txBody>
      </p:sp>
      <p:pic>
        <p:nvPicPr>
          <p:cNvPr id="18" name="Picture 17" descr="A group of people standing around a table with a fish&#10;&#10;Description automatically generated">
            <a:extLst>
              <a:ext uri="{FF2B5EF4-FFF2-40B4-BE49-F238E27FC236}">
                <a16:creationId xmlns:a16="http://schemas.microsoft.com/office/drawing/2014/main" id="{1FA0DCE2-C04B-F50A-13B7-AF4AB1C34E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62" y="2791485"/>
            <a:ext cx="2385011" cy="198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688454-4B09-0CCD-485E-7DAF3859FA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09" y="862712"/>
            <a:ext cx="3455450" cy="18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63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02A9-9886-E2E4-0F77-BDD3DDE6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09"/>
            <a:ext cx="8229600" cy="508591"/>
          </a:xfrm>
        </p:spPr>
        <p:txBody>
          <a:bodyPr/>
          <a:lstStyle/>
          <a:p>
            <a:r>
              <a:rPr lang="en-US" dirty="0"/>
              <a:t>LSRCP Brochures </a:t>
            </a:r>
          </a:p>
        </p:txBody>
      </p:sp>
      <p:pic>
        <p:nvPicPr>
          <p:cNvPr id="8" name="Content Placeholder 7" descr="A picture containing text, different, bunch, several">
            <a:extLst>
              <a:ext uri="{FF2B5EF4-FFF2-40B4-BE49-F238E27FC236}">
                <a16:creationId xmlns:a16="http://schemas.microsoft.com/office/drawing/2014/main" id="{E04C285F-0261-A9B9-89AF-14F9289F3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3400"/>
            <a:ext cx="6934200" cy="5410200"/>
          </a:xfrm>
        </p:spPr>
      </p:pic>
    </p:spTree>
    <p:extLst>
      <p:ext uri="{BB962C8B-B14F-4D97-AF65-F5344CB8AC3E}">
        <p14:creationId xmlns:p14="http://schemas.microsoft.com/office/powerpoint/2010/main" val="4196249575"/>
      </p:ext>
    </p:extLst>
  </p:cSld>
  <p:clrMapOvr>
    <a:masterClrMapping/>
  </p:clrMapOvr>
</p:sld>
</file>

<file path=ppt/theme/theme1.xml><?xml version="1.0" encoding="utf-8"?>
<a:theme xmlns:a="http://schemas.openxmlformats.org/drawingml/2006/main" name="CRFPO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e_FWCO_Opp_Chall.pptx" id="{E82E9F81-CE75-47E7-A644-F45A4490C2F4}" vid="{6313A85F-EE31-4120-A0AE-7A089DAFC4B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01_Nate_ISRP_Overview</Template>
  <TotalTime>2705</TotalTime>
  <Words>986</Words>
  <Application>Microsoft Office PowerPoint</Application>
  <PresentationFormat>On-screen Show (4:3)</PresentationFormat>
  <Paragraphs>171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Courier New</vt:lpstr>
      <vt:lpstr>Times New Roman</vt:lpstr>
      <vt:lpstr>CRFPO Powerpoint Template</vt:lpstr>
      <vt:lpstr>LSRCP Outreach </vt:lpstr>
      <vt:lpstr>LSRCP Vision</vt:lpstr>
      <vt:lpstr>LSRCP 2023 – Exceptional Outreach</vt:lpstr>
      <vt:lpstr>Sawtooth</vt:lpstr>
      <vt:lpstr>Sawtooth</vt:lpstr>
      <vt:lpstr>Sawtooth</vt:lpstr>
      <vt:lpstr>Sawtooth</vt:lpstr>
      <vt:lpstr>Sawtooth</vt:lpstr>
      <vt:lpstr>LSRCP Brochures </vt:lpstr>
      <vt:lpstr>LSRCP Artwork Events</vt:lpstr>
      <vt:lpstr>LSRCP Artwork Events</vt:lpstr>
      <vt:lpstr>LSRCP Artwork Events</vt:lpstr>
      <vt:lpstr>LSRCP Artwork Events</vt:lpstr>
      <vt:lpstr>Artwork Canvas</vt:lpstr>
      <vt:lpstr>Artwork Design</vt:lpstr>
      <vt:lpstr>UAS Surveys</vt:lpstr>
      <vt:lpstr>LSRCP Map Update</vt:lpstr>
      <vt:lpstr>LSRCP Map Update</vt:lpstr>
      <vt:lpstr>LSRCP Map Update</vt:lpstr>
      <vt:lpstr>PowerPoint Presentation</vt:lpstr>
      <vt:lpstr>Treasure Valley Urban Conservation Partnership </vt:lpstr>
      <vt:lpstr>Treasure Valley Urban Conservation Partnership </vt:lpstr>
      <vt:lpstr>Treasure Valley Urban Conservation Partnership </vt:lpstr>
      <vt:lpstr>Treasure Valley Urban Conservation Partnership </vt:lpstr>
      <vt:lpstr>Treasure Valley Urban Conservation Partnership </vt:lpstr>
      <vt:lpstr>You 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Lower Snake River Compensation Plan</dc:title>
  <dc:creator>Wiese, Nathan</dc:creator>
  <cp:lastModifiedBy>Wiese, Nathan</cp:lastModifiedBy>
  <cp:revision>41</cp:revision>
  <cp:lastPrinted>2024-05-07T14:17:22Z</cp:lastPrinted>
  <dcterms:created xsi:type="dcterms:W3CDTF">2022-10-20T12:13:50Z</dcterms:created>
  <dcterms:modified xsi:type="dcterms:W3CDTF">2024-05-07T15:56:19Z</dcterms:modified>
</cp:coreProperties>
</file>