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9" r:id="rId2"/>
    <p:sldId id="282" r:id="rId3"/>
    <p:sldId id="286" r:id="rId4"/>
    <p:sldId id="287" r:id="rId5"/>
    <p:sldId id="284" r:id="rId6"/>
    <p:sldId id="274" r:id="rId7"/>
    <p:sldId id="277" r:id="rId8"/>
    <p:sldId id="276" r:id="rId9"/>
    <p:sldId id="292" r:id="rId10"/>
    <p:sldId id="260" r:id="rId11"/>
    <p:sldId id="263" r:id="rId12"/>
    <p:sldId id="264" r:id="rId13"/>
    <p:sldId id="293" r:id="rId14"/>
    <p:sldId id="294" r:id="rId15"/>
    <p:sldId id="295" r:id="rId16"/>
    <p:sldId id="296" r:id="rId17"/>
    <p:sldId id="297" r:id="rId18"/>
    <p:sldId id="298" r:id="rId19"/>
    <p:sldId id="290"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CADFF2"/>
    <a:srgbClr val="FFF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84186" autoAdjust="0"/>
  </p:normalViewPr>
  <p:slideViewPr>
    <p:cSldViewPr snapToGrid="0">
      <p:cViewPr varScale="1">
        <p:scale>
          <a:sx n="64" d="100"/>
          <a:sy n="64"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0E6F4-9167-433F-833D-DFCE40CB5122}"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7B5BE-B7F5-489C-B0E8-C8A23DCD5148}" type="slidenum">
              <a:rPr lang="en-US" smtClean="0"/>
              <a:t>‹#›</a:t>
            </a:fld>
            <a:endParaRPr lang="en-US"/>
          </a:p>
        </p:txBody>
      </p:sp>
    </p:spTree>
    <p:extLst>
      <p:ext uri="{BB962C8B-B14F-4D97-AF65-F5344CB8AC3E}">
        <p14:creationId xmlns:p14="http://schemas.microsoft.com/office/powerpoint/2010/main" val="340881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67B5BE-B7F5-489C-B0E8-C8A23DCD5148}" type="slidenum">
              <a:rPr lang="en-US" smtClean="0"/>
              <a:t>1</a:t>
            </a:fld>
            <a:endParaRPr lang="en-US"/>
          </a:p>
        </p:txBody>
      </p:sp>
    </p:spTree>
    <p:extLst>
      <p:ext uri="{BB962C8B-B14F-4D97-AF65-F5344CB8AC3E}">
        <p14:creationId xmlns:p14="http://schemas.microsoft.com/office/powerpoint/2010/main" val="289074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59221-AB35-432F-B28A-3523C08E2170}" type="slidenum">
              <a:rPr lang="en-US" smtClean="0"/>
              <a:t>11</a:t>
            </a:fld>
            <a:endParaRPr lang="en-US"/>
          </a:p>
        </p:txBody>
      </p:sp>
    </p:spTree>
    <p:extLst>
      <p:ext uri="{BB962C8B-B14F-4D97-AF65-F5344CB8AC3E}">
        <p14:creationId xmlns:p14="http://schemas.microsoft.com/office/powerpoint/2010/main" val="99132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59221-AB35-432F-B28A-3523C08E2170}" type="slidenum">
              <a:rPr lang="en-US" smtClean="0"/>
              <a:t>12</a:t>
            </a:fld>
            <a:endParaRPr lang="en-US"/>
          </a:p>
        </p:txBody>
      </p:sp>
    </p:spTree>
    <p:extLst>
      <p:ext uri="{BB962C8B-B14F-4D97-AF65-F5344CB8AC3E}">
        <p14:creationId xmlns:p14="http://schemas.microsoft.com/office/powerpoint/2010/main" val="724275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19</a:t>
            </a:fld>
            <a:endParaRPr lang="en-US"/>
          </a:p>
        </p:txBody>
      </p:sp>
    </p:spTree>
    <p:extLst>
      <p:ext uri="{BB962C8B-B14F-4D97-AF65-F5344CB8AC3E}">
        <p14:creationId xmlns:p14="http://schemas.microsoft.com/office/powerpoint/2010/main" val="4007404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20</a:t>
            </a:fld>
            <a:endParaRPr lang="en-US"/>
          </a:p>
        </p:txBody>
      </p:sp>
    </p:spTree>
    <p:extLst>
      <p:ext uri="{BB962C8B-B14F-4D97-AF65-F5344CB8AC3E}">
        <p14:creationId xmlns:p14="http://schemas.microsoft.com/office/powerpoint/2010/main" val="319637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hatchery has a water right for 89 </a:t>
            </a:r>
            <a:r>
              <a:rPr lang="en-US" sz="1200" kern="1200" dirty="0" err="1">
                <a:solidFill>
                  <a:schemeClr val="tx1"/>
                </a:solidFill>
                <a:effectLst/>
                <a:latin typeface="+mn-lt"/>
                <a:ea typeface="+mn-ea"/>
                <a:cs typeface="+mn-cs"/>
              </a:rPr>
              <a:t>cfs</a:t>
            </a:r>
            <a:r>
              <a:rPr lang="en-US" sz="1200" kern="1200" dirty="0">
                <a:solidFill>
                  <a:schemeClr val="tx1"/>
                </a:solidFill>
                <a:effectLst/>
                <a:latin typeface="+mn-lt"/>
                <a:ea typeface="+mn-ea"/>
                <a:cs typeface="+mn-cs"/>
              </a:rPr>
              <a:t>, and clean,</a:t>
            </a:r>
            <a:r>
              <a:rPr lang="en-US" sz="1200" kern="1200" baseline="0" dirty="0">
                <a:solidFill>
                  <a:schemeClr val="tx1"/>
                </a:solidFill>
                <a:effectLst/>
                <a:latin typeface="+mn-lt"/>
                <a:ea typeface="+mn-ea"/>
                <a:cs typeface="+mn-cs"/>
              </a:rPr>
              <a:t> disease-free </a:t>
            </a:r>
            <a:r>
              <a:rPr lang="en-US" sz="1200" kern="1200" dirty="0">
                <a:solidFill>
                  <a:schemeClr val="tx1"/>
                </a:solidFill>
                <a:effectLst/>
                <a:latin typeface="+mn-lt"/>
                <a:ea typeface="+mn-ea"/>
                <a:cs typeface="+mn-cs"/>
              </a:rPr>
              <a:t>water is supplied to the facility via two pipelines that run from the </a:t>
            </a:r>
            <a:r>
              <a:rPr lang="en-US" sz="1200" kern="1200" dirty="0" err="1">
                <a:solidFill>
                  <a:schemeClr val="tx1"/>
                </a:solidFill>
                <a:effectLst/>
                <a:latin typeface="+mn-lt"/>
                <a:ea typeface="+mn-ea"/>
                <a:cs typeface="+mn-cs"/>
              </a:rPr>
              <a:t>Dworshak</a:t>
            </a:r>
            <a:r>
              <a:rPr lang="en-US" sz="1200" kern="1200" dirty="0">
                <a:solidFill>
                  <a:schemeClr val="tx1"/>
                </a:solidFill>
                <a:effectLst/>
                <a:latin typeface="+mn-lt"/>
                <a:ea typeface="+mn-ea"/>
                <a:cs typeface="+mn-cs"/>
              </a:rPr>
              <a:t> Dam down</a:t>
            </a:r>
            <a:r>
              <a:rPr lang="en-US" sz="1200" kern="1200" baseline="0" dirty="0">
                <a:solidFill>
                  <a:schemeClr val="tx1"/>
                </a:solidFill>
                <a:effectLst/>
                <a:latin typeface="+mn-lt"/>
                <a:ea typeface="+mn-ea"/>
                <a:cs typeface="+mn-cs"/>
              </a:rPr>
              <a:t> the south bank of the North Fork Clearwater River</a:t>
            </a:r>
            <a:r>
              <a:rPr lang="en-US" sz="1200" kern="1200" dirty="0">
                <a:solidFill>
                  <a:schemeClr val="tx1"/>
                </a:solidFill>
                <a:effectLst/>
                <a:latin typeface="+mn-lt"/>
                <a:ea typeface="+mn-ea"/>
                <a:cs typeface="+mn-cs"/>
              </a:rPr>
              <a:t>.  Unfortunately, the segment of the line that runs beneath the North Fork Clearwater River to the hatchery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improperly sized to convey the full water right.  As a result, existing infrastructure on the station cannot be watered up and utilized for rearing.</a:t>
            </a: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2</a:t>
            </a:fld>
            <a:endParaRPr lang="en-US"/>
          </a:p>
        </p:txBody>
      </p:sp>
    </p:spTree>
    <p:extLst>
      <p:ext uri="{BB962C8B-B14F-4D97-AF65-F5344CB8AC3E}">
        <p14:creationId xmlns:p14="http://schemas.microsoft.com/office/powerpoint/2010/main" val="359275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Those who have considered a new pipeline system to convey water from the </a:t>
            </a:r>
            <a:r>
              <a:rPr lang="en-US" sz="1200" kern="1200" dirty="0" err="1">
                <a:solidFill>
                  <a:schemeClr val="tx1"/>
                </a:solidFill>
                <a:effectLst/>
                <a:latin typeface="+mn-lt"/>
                <a:ea typeface="+mn-ea"/>
                <a:cs typeface="+mn-cs"/>
              </a:rPr>
              <a:t>Dworshak</a:t>
            </a:r>
            <a:r>
              <a:rPr lang="en-US" sz="1200" kern="1200" dirty="0">
                <a:solidFill>
                  <a:schemeClr val="tx1"/>
                </a:solidFill>
                <a:effectLst/>
                <a:latin typeface="+mn-lt"/>
                <a:ea typeface="+mn-ea"/>
                <a:cs typeface="+mn-cs"/>
              </a:rPr>
              <a:t> Reservoir to Clearwater Fish Hatchery have envisioned an installation similar to the existing 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the primary line provides a maximum flow of 71 </a:t>
            </a:r>
            <a:r>
              <a:rPr lang="en-US" sz="1200" kern="1200" dirty="0" err="1">
                <a:solidFill>
                  <a:schemeClr val="tx1"/>
                </a:solidFill>
                <a:effectLst/>
                <a:latin typeface="+mn-lt"/>
                <a:ea typeface="+mn-ea"/>
                <a:cs typeface="+mn-cs"/>
              </a:rPr>
              <a:t>cfs</a:t>
            </a:r>
            <a:r>
              <a:rPr lang="en-US" sz="1200" kern="1200" dirty="0">
                <a:solidFill>
                  <a:schemeClr val="tx1"/>
                </a:solidFill>
                <a:effectLst/>
                <a:latin typeface="+mn-lt"/>
                <a:ea typeface="+mn-ea"/>
                <a:cs typeface="+mn-cs"/>
              </a:rPr>
              <a:t> that is collected near the reservoir surface.  That intake is outfitted with a moveable snorkel  that can be adjusted to pull water in a range from 10’ to 60’ feet deep.  This allows the facility to select from a range of available water temperatures  to best suit fish feeding and growth plans.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secondary pipeline provides a maximum of 18 </a:t>
            </a:r>
            <a:r>
              <a:rPr lang="en-US" sz="1200" kern="1200" dirty="0" err="1">
                <a:solidFill>
                  <a:schemeClr val="tx1"/>
                </a:solidFill>
                <a:effectLst/>
                <a:latin typeface="+mn-lt"/>
                <a:ea typeface="+mn-ea"/>
                <a:cs typeface="+mn-cs"/>
              </a:rPr>
              <a:t>cfs</a:t>
            </a:r>
            <a:r>
              <a:rPr lang="en-US" sz="1200" kern="1200" dirty="0">
                <a:solidFill>
                  <a:schemeClr val="tx1"/>
                </a:solidFill>
                <a:effectLst/>
                <a:latin typeface="+mn-lt"/>
                <a:ea typeface="+mn-ea"/>
                <a:cs typeface="+mn-cs"/>
              </a:rPr>
              <a:t> to the hatchery.  The intake for this line is at a fixed depth much deeper in the reservoir, and provides water at a relatively stable (42</a:t>
            </a:r>
            <a:r>
              <a:rPr lang="en-US" sz="1200" kern="1200" baseline="30000" dirty="0">
                <a:solidFill>
                  <a:schemeClr val="tx1"/>
                </a:solidFill>
                <a:effectLst/>
                <a:latin typeface="+mn-lt"/>
                <a:ea typeface="+mn-ea"/>
                <a:cs typeface="+mn-cs"/>
              </a:rPr>
              <a:t>o</a:t>
            </a:r>
            <a:r>
              <a:rPr lang="en-US" sz="1200" kern="1200" dirty="0">
                <a:solidFill>
                  <a:schemeClr val="tx1"/>
                </a:solidFill>
                <a:effectLst/>
                <a:latin typeface="+mn-lt"/>
                <a:ea typeface="+mn-ea"/>
                <a:cs typeface="+mn-cs"/>
              </a:rPr>
              <a:t>F) temperature year round.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3</a:t>
            </a:fld>
            <a:endParaRPr lang="en-US"/>
          </a:p>
        </p:txBody>
      </p:sp>
    </p:spTree>
    <p:extLst>
      <p:ext uri="{BB962C8B-B14F-4D97-AF65-F5344CB8AC3E}">
        <p14:creationId xmlns:p14="http://schemas.microsoft.com/office/powerpoint/2010/main" val="670359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existing system also includes a turbine that decelerates the water prior to its reaching the hatchery and generates power that is sold to BPA.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hatchery has been well served by the ability to select from a range of temperatures using the shallow intake, and to blend water from the shallow and deep lines.  And the </a:t>
            </a:r>
            <a:r>
              <a:rPr lang="en-US" sz="1200" kern="1200" dirty="0" err="1">
                <a:solidFill>
                  <a:schemeClr val="tx1"/>
                </a:solidFill>
                <a:effectLst/>
                <a:latin typeface="+mn-lt"/>
                <a:ea typeface="+mn-ea"/>
                <a:cs typeface="+mn-cs"/>
              </a:rPr>
              <a:t>hydroplant</a:t>
            </a:r>
            <a:r>
              <a:rPr lang="en-US" sz="1200" kern="1200" dirty="0">
                <a:solidFill>
                  <a:schemeClr val="tx1"/>
                </a:solidFill>
                <a:effectLst/>
                <a:latin typeface="+mn-lt"/>
                <a:ea typeface="+mn-ea"/>
                <a:cs typeface="+mn-cs"/>
              </a:rPr>
              <a:t> provides benefits both to the hatchery and in power generation.</a:t>
            </a: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4</a:t>
            </a:fld>
            <a:endParaRPr lang="en-US"/>
          </a:p>
        </p:txBody>
      </p:sp>
    </p:spTree>
    <p:extLst>
      <p:ext uri="{BB962C8B-B14F-4D97-AF65-F5344CB8AC3E}">
        <p14:creationId xmlns:p14="http://schemas.microsoft.com/office/powerpoint/2010/main" val="200604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have a google earth photo that gives a clear view of the Clearwater Fish Hatchery concrete raceways.</a:t>
            </a: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5</a:t>
            </a:fld>
            <a:endParaRPr lang="en-US"/>
          </a:p>
        </p:txBody>
      </p:sp>
    </p:spTree>
    <p:extLst>
      <p:ext uri="{BB962C8B-B14F-4D97-AF65-F5344CB8AC3E}">
        <p14:creationId xmlns:p14="http://schemas.microsoft.com/office/powerpoint/2010/main" val="133277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Adding a bit of color here, we’ll identify by the color blue those raceways in which steelhead are reared.</a:t>
            </a: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6</a:t>
            </a:fld>
            <a:endParaRPr lang="en-US"/>
          </a:p>
        </p:txBody>
      </p:sp>
    </p:spTree>
    <p:extLst>
      <p:ext uri="{BB962C8B-B14F-4D97-AF65-F5344CB8AC3E}">
        <p14:creationId xmlns:p14="http://schemas.microsoft.com/office/powerpoint/2010/main" val="65594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have green representing raceways used for Chinook rearing.</a:t>
            </a: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7</a:t>
            </a:fld>
            <a:endParaRPr lang="en-US"/>
          </a:p>
        </p:txBody>
      </p:sp>
    </p:spTree>
    <p:extLst>
      <p:ext uri="{BB962C8B-B14F-4D97-AF65-F5344CB8AC3E}">
        <p14:creationId xmlns:p14="http://schemas.microsoft.com/office/powerpoint/2010/main" val="344575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here is where we can see the extent of the problem.  Those raceways colored red are not used for rearing any fish at all.  It is estimated that to adequately operate these raceways would require the facility water supply to be increased to 125 </a:t>
            </a:r>
            <a:r>
              <a:rPr lang="en-US" sz="1200" kern="1200" dirty="0" err="1">
                <a:solidFill>
                  <a:schemeClr val="tx1"/>
                </a:solidFill>
                <a:effectLst/>
                <a:latin typeface="+mn-lt"/>
                <a:ea typeface="+mn-ea"/>
                <a:cs typeface="+mn-cs"/>
              </a:rPr>
              <a:t>cfs</a:t>
            </a:r>
            <a:r>
              <a:rPr lang="en-US" sz="1200" kern="1200" dirty="0">
                <a:solidFill>
                  <a:schemeClr val="tx1"/>
                </a:solidFill>
                <a:effectLst/>
                <a:latin typeface="+mn-lt"/>
                <a:ea typeface="+mn-ea"/>
                <a:cs typeface="+mn-cs"/>
              </a:rPr>
              <a:t>.  This would allow an additional 1.6 million Chinook Salmon </a:t>
            </a:r>
            <a:r>
              <a:rPr lang="en-US" sz="1200" kern="1200" dirty="0" err="1">
                <a:solidFill>
                  <a:schemeClr val="tx1"/>
                </a:solidFill>
                <a:effectLst/>
                <a:latin typeface="+mn-lt"/>
                <a:ea typeface="+mn-ea"/>
                <a:cs typeface="+mn-cs"/>
              </a:rPr>
              <a:t>smolts</a:t>
            </a:r>
            <a:r>
              <a:rPr lang="en-US" sz="1200" kern="1200" dirty="0">
                <a:solidFill>
                  <a:schemeClr val="tx1"/>
                </a:solidFill>
                <a:effectLst/>
                <a:latin typeface="+mn-lt"/>
                <a:ea typeface="+mn-ea"/>
                <a:cs typeface="+mn-cs"/>
              </a:rPr>
              <a:t> to be produced using current rearing standards.</a:t>
            </a:r>
          </a:p>
          <a:p>
            <a:endParaRPr lang="en-US" dirty="0"/>
          </a:p>
        </p:txBody>
      </p:sp>
      <p:sp>
        <p:nvSpPr>
          <p:cNvPr id="4" name="Slide Number Placeholder 3"/>
          <p:cNvSpPr>
            <a:spLocks noGrp="1"/>
          </p:cNvSpPr>
          <p:nvPr>
            <p:ph type="sldNum" sz="quarter" idx="10"/>
          </p:nvPr>
        </p:nvSpPr>
        <p:spPr/>
        <p:txBody>
          <a:bodyPr/>
          <a:lstStyle/>
          <a:p>
            <a:fld id="{AB67B5BE-B7F5-489C-B0E8-C8A23DCD5148}" type="slidenum">
              <a:rPr lang="en-US" smtClean="0"/>
              <a:t>8</a:t>
            </a:fld>
            <a:endParaRPr lang="en-US"/>
          </a:p>
        </p:txBody>
      </p:sp>
    </p:spTree>
    <p:extLst>
      <p:ext uri="{BB962C8B-B14F-4D97-AF65-F5344CB8AC3E}">
        <p14:creationId xmlns:p14="http://schemas.microsoft.com/office/powerpoint/2010/main" val="382016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59221-AB35-432F-B28A-3523C08E2170}" type="slidenum">
              <a:rPr lang="en-US" smtClean="0"/>
              <a:t>10</a:t>
            </a:fld>
            <a:endParaRPr lang="en-US"/>
          </a:p>
        </p:txBody>
      </p:sp>
    </p:spTree>
    <p:extLst>
      <p:ext uri="{BB962C8B-B14F-4D97-AF65-F5344CB8AC3E}">
        <p14:creationId xmlns:p14="http://schemas.microsoft.com/office/powerpoint/2010/main" val="286656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747395-A389-4BCE-A345-3FD4DA6A87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667585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7395-A389-4BCE-A345-3FD4DA6A87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417503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7395-A389-4BCE-A345-3FD4DA6A87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189194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7395-A389-4BCE-A345-3FD4DA6A87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48856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747395-A389-4BCE-A345-3FD4DA6A8769}"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66253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47395-A389-4BCE-A345-3FD4DA6A876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293527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47395-A389-4BCE-A345-3FD4DA6A8769}"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150281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47395-A389-4BCE-A345-3FD4DA6A8769}"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27738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7395-A389-4BCE-A345-3FD4DA6A8769}"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191182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747395-A389-4BCE-A345-3FD4DA6A876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3497896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747395-A389-4BCE-A345-3FD4DA6A8769}"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53A9A9-5F6C-4AB2-829A-5B7536C75FA3}" type="slidenum">
              <a:rPr lang="en-US" smtClean="0"/>
              <a:t>‹#›</a:t>
            </a:fld>
            <a:endParaRPr lang="en-US"/>
          </a:p>
        </p:txBody>
      </p:sp>
    </p:spTree>
    <p:extLst>
      <p:ext uri="{BB962C8B-B14F-4D97-AF65-F5344CB8AC3E}">
        <p14:creationId xmlns:p14="http://schemas.microsoft.com/office/powerpoint/2010/main" val="1704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47395-A389-4BCE-A345-3FD4DA6A8769}"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3A9A9-5F6C-4AB2-829A-5B7536C75FA3}" type="slidenum">
              <a:rPr lang="en-US" smtClean="0"/>
              <a:t>‹#›</a:t>
            </a:fld>
            <a:endParaRPr lang="en-US"/>
          </a:p>
        </p:txBody>
      </p:sp>
    </p:spTree>
    <p:extLst>
      <p:ext uri="{BB962C8B-B14F-4D97-AF65-F5344CB8AC3E}">
        <p14:creationId xmlns:p14="http://schemas.microsoft.com/office/powerpoint/2010/main" val="4074447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gif"/><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1935" y="1207912"/>
            <a:ext cx="3597639" cy="383422"/>
          </a:xfrm>
        </p:spPr>
        <p:txBody>
          <a:bodyPr>
            <a:normAutofit fontScale="90000"/>
          </a:bodyPr>
          <a:lstStyle/>
          <a:p>
            <a:r>
              <a:rPr lang="en-US" sz="2400" dirty="0">
                <a:latin typeface="Sitka Subheading" panose="02000505000000020004" pitchFamily="2" charset="0"/>
              </a:rPr>
              <a:t>LSRCP Annual Meeting</a:t>
            </a:r>
          </a:p>
        </p:txBody>
      </p:sp>
      <p:sp>
        <p:nvSpPr>
          <p:cNvPr id="3" name="Subtitle 2"/>
          <p:cNvSpPr>
            <a:spLocks noGrp="1"/>
          </p:cNvSpPr>
          <p:nvPr>
            <p:ph type="subTitle" idx="1"/>
          </p:nvPr>
        </p:nvSpPr>
        <p:spPr>
          <a:xfrm>
            <a:off x="314793" y="225639"/>
            <a:ext cx="10313233" cy="498622"/>
          </a:xfrm>
        </p:spPr>
        <p:txBody>
          <a:bodyPr>
            <a:noAutofit/>
          </a:bodyPr>
          <a:lstStyle/>
          <a:p>
            <a:r>
              <a:rPr lang="en-US" sz="3200" dirty="0">
                <a:latin typeface="Sitka Subheading" panose="02000505000000020004" pitchFamily="2" charset="0"/>
              </a:rPr>
              <a:t>Consideration of New Water Supply Lines to the Clearwater and Dworshak National Fish Hatcheries</a:t>
            </a:r>
          </a:p>
        </p:txBody>
      </p:sp>
      <p:sp>
        <p:nvSpPr>
          <p:cNvPr id="4" name="Subtitle 2"/>
          <p:cNvSpPr txBox="1">
            <a:spLocks/>
          </p:cNvSpPr>
          <p:nvPr/>
        </p:nvSpPr>
        <p:spPr>
          <a:xfrm>
            <a:off x="1308755" y="6232688"/>
            <a:ext cx="9144000" cy="4986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Sitka Subheading" panose="02000505000000020004" pitchFamily="2" charset="0"/>
              </a:rPr>
              <a:t>April 26, 2023	Lewiston, Idaho</a:t>
            </a:r>
          </a:p>
        </p:txBody>
      </p:sp>
      <p:pic>
        <p:nvPicPr>
          <p:cNvPr id="8" name="Picture 7"/>
          <p:cNvPicPr>
            <a:picLocks noChangeAspect="1"/>
          </p:cNvPicPr>
          <p:nvPr/>
        </p:nvPicPr>
        <p:blipFill>
          <a:blip r:embed="rId3"/>
          <a:stretch>
            <a:fillRect/>
          </a:stretch>
        </p:blipFill>
        <p:spPr>
          <a:xfrm>
            <a:off x="6270914" y="1789231"/>
            <a:ext cx="3184171" cy="4245560"/>
          </a:xfrm>
          <a:prstGeom prst="rect">
            <a:avLst/>
          </a:prstGeom>
        </p:spPr>
      </p:pic>
      <p:pic>
        <p:nvPicPr>
          <p:cNvPr id="9" name="Picture 8"/>
          <p:cNvPicPr>
            <a:picLocks noChangeAspect="1"/>
          </p:cNvPicPr>
          <p:nvPr/>
        </p:nvPicPr>
        <p:blipFill>
          <a:blip r:embed="rId4"/>
          <a:stretch>
            <a:fillRect/>
          </a:stretch>
        </p:blipFill>
        <p:spPr>
          <a:xfrm>
            <a:off x="2497340" y="1789231"/>
            <a:ext cx="3184170" cy="4245560"/>
          </a:xfrm>
          <a:prstGeom prst="rect">
            <a:avLst/>
          </a:prstGeom>
        </p:spPr>
      </p:pic>
    </p:spTree>
    <p:extLst>
      <p:ext uri="{BB962C8B-B14F-4D97-AF65-F5344CB8AC3E}">
        <p14:creationId xmlns:p14="http://schemas.microsoft.com/office/powerpoint/2010/main" val="245874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2020 IDWR Project Cost Estimate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2457400"/>
              </p:ext>
            </p:extLst>
          </p:nvPr>
        </p:nvGraphicFramePr>
        <p:xfrm>
          <a:off x="2339821" y="1840614"/>
          <a:ext cx="7512358" cy="2956235"/>
        </p:xfrm>
        <a:graphic>
          <a:graphicData uri="http://schemas.openxmlformats.org/drawingml/2006/table">
            <a:tbl>
              <a:tblPr firstRow="1" bandRow="1">
                <a:tableStyleId>{5C22544A-7EE6-4342-B048-85BDC9FD1C3A}</a:tableStyleId>
              </a:tblPr>
              <a:tblGrid>
                <a:gridCol w="3756179">
                  <a:extLst>
                    <a:ext uri="{9D8B030D-6E8A-4147-A177-3AD203B41FA5}">
                      <a16:colId xmlns:a16="http://schemas.microsoft.com/office/drawing/2014/main" val="20000"/>
                    </a:ext>
                  </a:extLst>
                </a:gridCol>
                <a:gridCol w="3756179">
                  <a:extLst>
                    <a:ext uri="{9D8B030D-6E8A-4147-A177-3AD203B41FA5}">
                      <a16:colId xmlns:a16="http://schemas.microsoft.com/office/drawing/2014/main" val="20001"/>
                    </a:ext>
                  </a:extLst>
                </a:gridCol>
              </a:tblGrid>
              <a:tr h="591247">
                <a:tc>
                  <a:txBody>
                    <a:bodyPr/>
                    <a:lstStyle/>
                    <a:p>
                      <a:pPr algn="ctr"/>
                      <a:r>
                        <a:rPr lang="en-US" sz="2400" dirty="0"/>
                        <a:t>Construction </a:t>
                      </a:r>
                      <a:r>
                        <a:rPr lang="en-US" sz="2400" baseline="0" dirty="0"/>
                        <a:t>Item</a:t>
                      </a:r>
                      <a:endParaRPr lang="en-US" sz="2400" dirty="0"/>
                    </a:p>
                  </a:txBody>
                  <a:tcPr/>
                </a:tc>
                <a:tc>
                  <a:txBody>
                    <a:bodyPr/>
                    <a:lstStyle/>
                    <a:p>
                      <a:pPr algn="ctr"/>
                      <a:r>
                        <a:rPr lang="en-US" sz="2400" dirty="0"/>
                        <a:t>Cost</a:t>
                      </a:r>
                    </a:p>
                  </a:txBody>
                  <a:tcPr/>
                </a:tc>
                <a:extLst>
                  <a:ext uri="{0D108BD9-81ED-4DB2-BD59-A6C34878D82A}">
                    <a16:rowId xmlns:a16="http://schemas.microsoft.com/office/drawing/2014/main" val="10000"/>
                  </a:ext>
                </a:extLst>
              </a:tr>
              <a:tr h="591247">
                <a:tc>
                  <a:txBody>
                    <a:bodyPr/>
                    <a:lstStyle/>
                    <a:p>
                      <a:r>
                        <a:rPr lang="en-US" sz="2400" dirty="0"/>
                        <a:t>Pipeline &amp; Intake</a:t>
                      </a:r>
                    </a:p>
                  </a:txBody>
                  <a:tcPr/>
                </a:tc>
                <a:tc>
                  <a:txBody>
                    <a:bodyPr/>
                    <a:lstStyle/>
                    <a:p>
                      <a:r>
                        <a:rPr lang="en-US" sz="2400" dirty="0"/>
                        <a:t>$46.6 Million</a:t>
                      </a:r>
                    </a:p>
                  </a:txBody>
                  <a:tcPr/>
                </a:tc>
                <a:extLst>
                  <a:ext uri="{0D108BD9-81ED-4DB2-BD59-A6C34878D82A}">
                    <a16:rowId xmlns:a16="http://schemas.microsoft.com/office/drawing/2014/main" val="10001"/>
                  </a:ext>
                </a:extLst>
              </a:tr>
              <a:tr h="591247">
                <a:tc>
                  <a:txBody>
                    <a:bodyPr/>
                    <a:lstStyle/>
                    <a:p>
                      <a:r>
                        <a:rPr lang="en-US" sz="2400" dirty="0"/>
                        <a:t>Distribution</a:t>
                      </a:r>
                      <a:r>
                        <a:rPr lang="en-US" sz="2400" baseline="0" dirty="0"/>
                        <a:t> Box</a:t>
                      </a:r>
                      <a:endParaRPr lang="en-US" sz="2400" dirty="0"/>
                    </a:p>
                  </a:txBody>
                  <a:tcPr/>
                </a:tc>
                <a:tc>
                  <a:txBody>
                    <a:bodyPr/>
                    <a:lstStyle/>
                    <a:p>
                      <a:r>
                        <a:rPr lang="en-US" sz="2400" dirty="0"/>
                        <a:t>$  1.4 Million</a:t>
                      </a:r>
                    </a:p>
                  </a:txBody>
                  <a:tcPr/>
                </a:tc>
                <a:extLst>
                  <a:ext uri="{0D108BD9-81ED-4DB2-BD59-A6C34878D82A}">
                    <a16:rowId xmlns:a16="http://schemas.microsoft.com/office/drawing/2014/main" val="10002"/>
                  </a:ext>
                </a:extLst>
              </a:tr>
              <a:tr h="591247">
                <a:tc>
                  <a:txBody>
                    <a:bodyPr/>
                    <a:lstStyle/>
                    <a:p>
                      <a:r>
                        <a:rPr lang="en-US" sz="2400" dirty="0"/>
                        <a:t>3.0</a:t>
                      </a:r>
                      <a:r>
                        <a:rPr lang="en-US" sz="2400" baseline="0" dirty="0"/>
                        <a:t> MW Powerhouse</a:t>
                      </a:r>
                      <a:endParaRPr lang="en-US" sz="2400" dirty="0"/>
                    </a:p>
                  </a:txBody>
                  <a:tcPr/>
                </a:tc>
                <a:tc>
                  <a:txBody>
                    <a:bodyPr/>
                    <a:lstStyle/>
                    <a:p>
                      <a:r>
                        <a:rPr lang="en-US" sz="2400" u="none" dirty="0"/>
                        <a:t>$  8.8 Million</a:t>
                      </a:r>
                    </a:p>
                  </a:txBody>
                  <a:tcPr/>
                </a:tc>
                <a:extLst>
                  <a:ext uri="{0D108BD9-81ED-4DB2-BD59-A6C34878D82A}">
                    <a16:rowId xmlns:a16="http://schemas.microsoft.com/office/drawing/2014/main" val="10003"/>
                  </a:ext>
                </a:extLst>
              </a:tr>
              <a:tr h="591247">
                <a:tc>
                  <a:txBody>
                    <a:bodyPr/>
                    <a:lstStyle/>
                    <a:p>
                      <a:r>
                        <a:rPr lang="en-US" sz="2400" b="1" dirty="0"/>
                        <a:t>Total  Construction</a:t>
                      </a:r>
                      <a:r>
                        <a:rPr lang="en-US" sz="2400" b="1" baseline="0" dirty="0"/>
                        <a:t> Cost</a:t>
                      </a:r>
                      <a:endParaRPr lang="en-US" sz="2400" b="1" dirty="0"/>
                    </a:p>
                  </a:txBody>
                  <a:tcPr/>
                </a:tc>
                <a:tc>
                  <a:txBody>
                    <a:bodyPr/>
                    <a:lstStyle/>
                    <a:p>
                      <a:r>
                        <a:rPr lang="en-US" sz="2400" b="1" dirty="0"/>
                        <a:t>$56.8</a:t>
                      </a:r>
                      <a:r>
                        <a:rPr lang="en-US" sz="2400" b="1" baseline="0" dirty="0"/>
                        <a:t> Million</a:t>
                      </a:r>
                      <a:endParaRPr lang="en-US" sz="2400"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5371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82645"/>
            <a:ext cx="11353800" cy="1325563"/>
          </a:xfrm>
        </p:spPr>
        <p:txBody>
          <a:bodyPr/>
          <a:lstStyle/>
          <a:p>
            <a:pPr algn="ctr"/>
            <a:r>
              <a:rPr lang="en-US" dirty="0"/>
              <a:t>2020 IDWR Power Generation Revenue Estimate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72976661"/>
              </p:ext>
            </p:extLst>
          </p:nvPr>
        </p:nvGraphicFramePr>
        <p:xfrm>
          <a:off x="1905285" y="1808208"/>
          <a:ext cx="8381430" cy="3093575"/>
        </p:xfrm>
        <a:graphic>
          <a:graphicData uri="http://schemas.openxmlformats.org/drawingml/2006/table">
            <a:tbl>
              <a:tblPr firstRow="1" bandRow="1">
                <a:tableStyleId>{5C22544A-7EE6-4342-B048-85BDC9FD1C3A}</a:tableStyleId>
              </a:tblPr>
              <a:tblGrid>
                <a:gridCol w="5639728">
                  <a:extLst>
                    <a:ext uri="{9D8B030D-6E8A-4147-A177-3AD203B41FA5}">
                      <a16:colId xmlns:a16="http://schemas.microsoft.com/office/drawing/2014/main" val="20000"/>
                    </a:ext>
                  </a:extLst>
                </a:gridCol>
                <a:gridCol w="2741702">
                  <a:extLst>
                    <a:ext uri="{9D8B030D-6E8A-4147-A177-3AD203B41FA5}">
                      <a16:colId xmlns:a16="http://schemas.microsoft.com/office/drawing/2014/main" val="20001"/>
                    </a:ext>
                  </a:extLst>
                </a:gridCol>
              </a:tblGrid>
              <a:tr h="618715">
                <a:tc>
                  <a:txBody>
                    <a:bodyPr/>
                    <a:lstStyle/>
                    <a:p>
                      <a:pPr algn="ctr"/>
                      <a:r>
                        <a:rPr lang="en-US" sz="2400" dirty="0"/>
                        <a:t> 3</a:t>
                      </a:r>
                      <a:r>
                        <a:rPr lang="en-US" sz="2400" baseline="0" dirty="0"/>
                        <a:t>0 Year </a:t>
                      </a:r>
                      <a:r>
                        <a:rPr lang="en-US" sz="2400" dirty="0"/>
                        <a:t>Power Generation Item</a:t>
                      </a:r>
                    </a:p>
                  </a:txBody>
                  <a:tcPr/>
                </a:tc>
                <a:tc>
                  <a:txBody>
                    <a:bodyPr/>
                    <a:lstStyle/>
                    <a:p>
                      <a:pPr algn="ctr"/>
                      <a:r>
                        <a:rPr lang="en-US" sz="2400" dirty="0"/>
                        <a:t>Value</a:t>
                      </a:r>
                    </a:p>
                  </a:txBody>
                  <a:tcPr/>
                </a:tc>
                <a:extLst>
                  <a:ext uri="{0D108BD9-81ED-4DB2-BD59-A6C34878D82A}">
                    <a16:rowId xmlns:a16="http://schemas.microsoft.com/office/drawing/2014/main" val="10000"/>
                  </a:ext>
                </a:extLst>
              </a:tr>
              <a:tr h="618715">
                <a:tc>
                  <a:txBody>
                    <a:bodyPr/>
                    <a:lstStyle/>
                    <a:p>
                      <a:r>
                        <a:rPr lang="en-US" sz="2400" dirty="0"/>
                        <a:t>Generation</a:t>
                      </a:r>
                      <a:r>
                        <a:rPr lang="en-US" sz="2400" baseline="0" dirty="0"/>
                        <a:t> </a:t>
                      </a:r>
                      <a:endParaRPr lang="en-US" sz="2400" dirty="0"/>
                    </a:p>
                  </a:txBody>
                  <a:tcPr/>
                </a:tc>
                <a:tc>
                  <a:txBody>
                    <a:bodyPr/>
                    <a:lstStyle/>
                    <a:p>
                      <a:r>
                        <a:rPr lang="en-US" sz="2400" dirty="0"/>
                        <a:t> $28.3</a:t>
                      </a:r>
                      <a:r>
                        <a:rPr lang="en-US" sz="2400" baseline="0" dirty="0"/>
                        <a:t> Million</a:t>
                      </a:r>
                      <a:endParaRPr lang="en-US" sz="2400" dirty="0"/>
                    </a:p>
                  </a:txBody>
                  <a:tcPr/>
                </a:tc>
                <a:extLst>
                  <a:ext uri="{0D108BD9-81ED-4DB2-BD59-A6C34878D82A}">
                    <a16:rowId xmlns:a16="http://schemas.microsoft.com/office/drawing/2014/main" val="10001"/>
                  </a:ext>
                </a:extLst>
              </a:tr>
              <a:tr h="618715">
                <a:tc>
                  <a:txBody>
                    <a:bodyPr/>
                    <a:lstStyle/>
                    <a:p>
                      <a:r>
                        <a:rPr lang="en-US" sz="2400" dirty="0"/>
                        <a:t>Operations and Maintenance</a:t>
                      </a:r>
                    </a:p>
                  </a:txBody>
                  <a:tcPr/>
                </a:tc>
                <a:tc>
                  <a:txBody>
                    <a:bodyPr/>
                    <a:lstStyle/>
                    <a:p>
                      <a:r>
                        <a:rPr lang="en-US" sz="2400" dirty="0"/>
                        <a:t>-$</a:t>
                      </a:r>
                      <a:r>
                        <a:rPr lang="en-US" sz="2400" baseline="0" dirty="0"/>
                        <a:t>  4.3 Million</a:t>
                      </a:r>
                      <a:endParaRPr lang="en-US" sz="2400" dirty="0"/>
                    </a:p>
                  </a:txBody>
                  <a:tcPr/>
                </a:tc>
                <a:extLst>
                  <a:ext uri="{0D108BD9-81ED-4DB2-BD59-A6C34878D82A}">
                    <a16:rowId xmlns:a16="http://schemas.microsoft.com/office/drawing/2014/main" val="10002"/>
                  </a:ext>
                </a:extLst>
              </a:tr>
              <a:tr h="618715">
                <a:tc>
                  <a:txBody>
                    <a:bodyPr/>
                    <a:lstStyle/>
                    <a:p>
                      <a:r>
                        <a:rPr lang="en-US" sz="2400" baseline="0" dirty="0"/>
                        <a:t>Capital Replacement</a:t>
                      </a:r>
                      <a:endParaRPr lang="en-US" sz="2400" dirty="0"/>
                    </a:p>
                  </a:txBody>
                  <a:tcPr/>
                </a:tc>
                <a:tc>
                  <a:txBody>
                    <a:bodyPr/>
                    <a:lstStyle/>
                    <a:p>
                      <a:r>
                        <a:rPr lang="en-US" sz="2400" u="none" dirty="0"/>
                        <a:t>-$</a:t>
                      </a:r>
                      <a:r>
                        <a:rPr lang="en-US" sz="2400" u="none" baseline="0" dirty="0"/>
                        <a:t>  1.3 Million</a:t>
                      </a:r>
                      <a:endParaRPr lang="en-US" sz="2400" u="none" dirty="0"/>
                    </a:p>
                  </a:txBody>
                  <a:tcPr/>
                </a:tc>
                <a:extLst>
                  <a:ext uri="{0D108BD9-81ED-4DB2-BD59-A6C34878D82A}">
                    <a16:rowId xmlns:a16="http://schemas.microsoft.com/office/drawing/2014/main" val="10003"/>
                  </a:ext>
                </a:extLst>
              </a:tr>
              <a:tr h="618715">
                <a:tc>
                  <a:txBody>
                    <a:bodyPr/>
                    <a:lstStyle/>
                    <a:p>
                      <a:r>
                        <a:rPr lang="en-US" sz="2400" b="1" dirty="0"/>
                        <a:t>30</a:t>
                      </a:r>
                      <a:r>
                        <a:rPr lang="en-US" sz="2400" b="1" baseline="0" dirty="0"/>
                        <a:t> Year Expected Net Revenue</a:t>
                      </a:r>
                      <a:endParaRPr lang="en-US" sz="2400" b="1" dirty="0"/>
                    </a:p>
                  </a:txBody>
                  <a:tcPr/>
                </a:tc>
                <a:tc>
                  <a:txBody>
                    <a:bodyPr/>
                    <a:lstStyle/>
                    <a:p>
                      <a:r>
                        <a:rPr lang="en-US" sz="2400" b="1" dirty="0"/>
                        <a:t>$22.7</a:t>
                      </a:r>
                      <a:r>
                        <a:rPr lang="en-US" sz="2400" b="1" baseline="0" dirty="0"/>
                        <a:t> Million</a:t>
                      </a:r>
                      <a:endParaRPr lang="en-US" sz="2400"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7733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2020 IDWR Comparison of Project Cost &amp; </a:t>
            </a:r>
            <a:br>
              <a:rPr lang="en-US" dirty="0"/>
            </a:br>
            <a:r>
              <a:rPr lang="en-US" dirty="0"/>
              <a:t>Generation Revenue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3601064"/>
              </p:ext>
            </p:extLst>
          </p:nvPr>
        </p:nvGraphicFramePr>
        <p:xfrm>
          <a:off x="2023672" y="1879531"/>
          <a:ext cx="7751843" cy="2793772"/>
        </p:xfrm>
        <a:graphic>
          <a:graphicData uri="http://schemas.openxmlformats.org/drawingml/2006/table">
            <a:tbl>
              <a:tblPr firstRow="1" bandRow="1">
                <a:tableStyleId>{5C22544A-7EE6-4342-B048-85BDC9FD1C3A}</a:tableStyleId>
              </a:tblPr>
              <a:tblGrid>
                <a:gridCol w="5216089">
                  <a:extLst>
                    <a:ext uri="{9D8B030D-6E8A-4147-A177-3AD203B41FA5}">
                      <a16:colId xmlns:a16="http://schemas.microsoft.com/office/drawing/2014/main" val="20000"/>
                    </a:ext>
                  </a:extLst>
                </a:gridCol>
                <a:gridCol w="2535754">
                  <a:extLst>
                    <a:ext uri="{9D8B030D-6E8A-4147-A177-3AD203B41FA5}">
                      <a16:colId xmlns:a16="http://schemas.microsoft.com/office/drawing/2014/main" val="20001"/>
                    </a:ext>
                  </a:extLst>
                </a:gridCol>
              </a:tblGrid>
              <a:tr h="698443">
                <a:tc>
                  <a:txBody>
                    <a:bodyPr/>
                    <a:lstStyle/>
                    <a:p>
                      <a:pPr algn="ctr"/>
                      <a:r>
                        <a:rPr lang="en-US" sz="2400" dirty="0"/>
                        <a:t> Comparison Item</a:t>
                      </a:r>
                    </a:p>
                  </a:txBody>
                  <a:tcPr/>
                </a:tc>
                <a:tc>
                  <a:txBody>
                    <a:bodyPr/>
                    <a:lstStyle/>
                    <a:p>
                      <a:pPr algn="ctr"/>
                      <a:r>
                        <a:rPr lang="en-US" sz="2400" dirty="0"/>
                        <a:t>Value</a:t>
                      </a:r>
                    </a:p>
                  </a:txBody>
                  <a:tcPr/>
                </a:tc>
                <a:extLst>
                  <a:ext uri="{0D108BD9-81ED-4DB2-BD59-A6C34878D82A}">
                    <a16:rowId xmlns:a16="http://schemas.microsoft.com/office/drawing/2014/main" val="10000"/>
                  </a:ext>
                </a:extLst>
              </a:tr>
              <a:tr h="698443">
                <a:tc>
                  <a:txBody>
                    <a:bodyPr/>
                    <a:lstStyle/>
                    <a:p>
                      <a:r>
                        <a:rPr lang="en-US" sz="2400" dirty="0"/>
                        <a:t>Project</a:t>
                      </a:r>
                      <a:r>
                        <a:rPr lang="en-US" sz="2400" baseline="0" dirty="0"/>
                        <a:t> Cost</a:t>
                      </a:r>
                      <a:endParaRPr lang="en-US" sz="2400" dirty="0"/>
                    </a:p>
                  </a:txBody>
                  <a:tcPr/>
                </a:tc>
                <a:tc>
                  <a:txBody>
                    <a:bodyPr/>
                    <a:lstStyle/>
                    <a:p>
                      <a:r>
                        <a:rPr lang="en-US" sz="2400" dirty="0"/>
                        <a:t> -$56.8</a:t>
                      </a:r>
                      <a:r>
                        <a:rPr lang="en-US" sz="2400" baseline="0" dirty="0"/>
                        <a:t> Million</a:t>
                      </a:r>
                      <a:endParaRPr lang="en-US" sz="2400" dirty="0"/>
                    </a:p>
                  </a:txBody>
                  <a:tcPr/>
                </a:tc>
                <a:extLst>
                  <a:ext uri="{0D108BD9-81ED-4DB2-BD59-A6C34878D82A}">
                    <a16:rowId xmlns:a16="http://schemas.microsoft.com/office/drawing/2014/main" val="10001"/>
                  </a:ext>
                </a:extLst>
              </a:tr>
              <a:tr h="698443">
                <a:tc>
                  <a:txBody>
                    <a:bodyPr/>
                    <a:lstStyle/>
                    <a:p>
                      <a:r>
                        <a:rPr lang="en-US" sz="2400" dirty="0"/>
                        <a:t>Net</a:t>
                      </a:r>
                      <a:r>
                        <a:rPr lang="en-US" sz="2400" baseline="0" dirty="0"/>
                        <a:t> Revenue from Power Generation</a:t>
                      </a:r>
                      <a:endParaRPr lang="en-US" sz="2400" dirty="0"/>
                    </a:p>
                  </a:txBody>
                  <a:tcPr/>
                </a:tc>
                <a:tc>
                  <a:txBody>
                    <a:bodyPr/>
                    <a:lstStyle/>
                    <a:p>
                      <a:r>
                        <a:rPr lang="en-US" sz="2400" dirty="0"/>
                        <a:t>  $22.7</a:t>
                      </a:r>
                      <a:r>
                        <a:rPr lang="en-US" sz="2400" baseline="0" dirty="0"/>
                        <a:t> Million</a:t>
                      </a:r>
                      <a:endParaRPr lang="en-US" sz="2400" dirty="0"/>
                    </a:p>
                  </a:txBody>
                  <a:tcPr/>
                </a:tc>
                <a:extLst>
                  <a:ext uri="{0D108BD9-81ED-4DB2-BD59-A6C34878D82A}">
                    <a16:rowId xmlns:a16="http://schemas.microsoft.com/office/drawing/2014/main" val="10002"/>
                  </a:ext>
                </a:extLst>
              </a:tr>
              <a:tr h="698443">
                <a:tc>
                  <a:txBody>
                    <a:bodyPr/>
                    <a:lstStyle/>
                    <a:p>
                      <a:r>
                        <a:rPr lang="en-US" sz="2400" b="1" dirty="0"/>
                        <a:t>Project</a:t>
                      </a:r>
                      <a:r>
                        <a:rPr lang="en-US" sz="2400" b="1" baseline="0" dirty="0"/>
                        <a:t> Net Value</a:t>
                      </a:r>
                      <a:endParaRPr lang="en-US" sz="2400" b="1" dirty="0"/>
                    </a:p>
                  </a:txBody>
                  <a:tcPr/>
                </a:tc>
                <a:tc>
                  <a:txBody>
                    <a:bodyPr/>
                    <a:lstStyle/>
                    <a:p>
                      <a:r>
                        <a:rPr lang="en-US" sz="2400" b="1" dirty="0"/>
                        <a:t>-$34.1</a:t>
                      </a:r>
                      <a:r>
                        <a:rPr lang="en-US" sz="2400" b="1" baseline="0" dirty="0"/>
                        <a:t> Million</a:t>
                      </a:r>
                      <a:endParaRPr lang="en-US" sz="2400"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882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4AB056-AAE2-731F-08B2-DDF03597A488}"/>
              </a:ext>
            </a:extLst>
          </p:cNvPr>
          <p:cNvPicPr>
            <a:picLocks noGrp="1" noChangeAspect="1"/>
          </p:cNvPicPr>
          <p:nvPr>
            <p:ph idx="1"/>
          </p:nvPr>
        </p:nvPicPr>
        <p:blipFill>
          <a:blip r:embed="rId2"/>
          <a:stretch>
            <a:fillRect/>
          </a:stretch>
        </p:blipFill>
        <p:spPr>
          <a:xfrm>
            <a:off x="298489" y="495735"/>
            <a:ext cx="11595021" cy="5866529"/>
          </a:xfrm>
        </p:spPr>
      </p:pic>
    </p:spTree>
    <p:extLst>
      <p:ext uri="{BB962C8B-B14F-4D97-AF65-F5344CB8AC3E}">
        <p14:creationId xmlns:p14="http://schemas.microsoft.com/office/powerpoint/2010/main" val="3478825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6974F5-1666-672E-F5C1-347AE8D981A3}"/>
              </a:ext>
            </a:extLst>
          </p:cNvPr>
          <p:cNvPicPr>
            <a:picLocks noGrp="1" noChangeAspect="1"/>
          </p:cNvPicPr>
          <p:nvPr>
            <p:ph idx="1"/>
          </p:nvPr>
        </p:nvPicPr>
        <p:blipFill>
          <a:blip r:embed="rId2"/>
          <a:stretch>
            <a:fillRect/>
          </a:stretch>
        </p:blipFill>
        <p:spPr>
          <a:xfrm>
            <a:off x="896433" y="102476"/>
            <a:ext cx="10399133" cy="6653048"/>
          </a:xfrm>
        </p:spPr>
      </p:pic>
    </p:spTree>
    <p:extLst>
      <p:ext uri="{BB962C8B-B14F-4D97-AF65-F5344CB8AC3E}">
        <p14:creationId xmlns:p14="http://schemas.microsoft.com/office/powerpoint/2010/main" val="3316505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45768A-205A-B8B1-0C15-A91C8ED37D4A}"/>
              </a:ext>
            </a:extLst>
          </p:cNvPr>
          <p:cNvPicPr>
            <a:picLocks noGrp="1" noChangeAspect="1"/>
          </p:cNvPicPr>
          <p:nvPr>
            <p:ph idx="1"/>
          </p:nvPr>
        </p:nvPicPr>
        <p:blipFill>
          <a:blip r:embed="rId2"/>
          <a:stretch>
            <a:fillRect/>
          </a:stretch>
        </p:blipFill>
        <p:spPr>
          <a:xfrm>
            <a:off x="1915403" y="173421"/>
            <a:ext cx="8361193" cy="6511158"/>
          </a:xfrm>
        </p:spPr>
      </p:pic>
    </p:spTree>
    <p:extLst>
      <p:ext uri="{BB962C8B-B14F-4D97-AF65-F5344CB8AC3E}">
        <p14:creationId xmlns:p14="http://schemas.microsoft.com/office/powerpoint/2010/main" val="1715397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34BC-D7F8-B5A6-2079-8A9A36AF989C}"/>
              </a:ext>
            </a:extLst>
          </p:cNvPr>
          <p:cNvSpPr>
            <a:spLocks noGrp="1"/>
          </p:cNvSpPr>
          <p:nvPr>
            <p:ph type="title"/>
          </p:nvPr>
        </p:nvSpPr>
        <p:spPr>
          <a:xfrm>
            <a:off x="286407" y="239002"/>
            <a:ext cx="11619186" cy="785758"/>
          </a:xfrm>
        </p:spPr>
        <p:txBody>
          <a:bodyPr>
            <a:normAutofit/>
          </a:bodyPr>
          <a:lstStyle/>
          <a:p>
            <a:r>
              <a:rPr lang="en-US" sz="3200" dirty="0"/>
              <a:t>Pipeline Routing on the Left Bank with Approximate Length Noted</a:t>
            </a:r>
          </a:p>
        </p:txBody>
      </p:sp>
      <p:pic>
        <p:nvPicPr>
          <p:cNvPr id="5" name="Content Placeholder 4">
            <a:extLst>
              <a:ext uri="{FF2B5EF4-FFF2-40B4-BE49-F238E27FC236}">
                <a16:creationId xmlns:a16="http://schemas.microsoft.com/office/drawing/2014/main" id="{CDA77484-F91F-D42F-C202-FF861CA3799B}"/>
              </a:ext>
            </a:extLst>
          </p:cNvPr>
          <p:cNvPicPr>
            <a:picLocks noGrp="1" noChangeAspect="1"/>
          </p:cNvPicPr>
          <p:nvPr>
            <p:ph idx="1"/>
          </p:nvPr>
        </p:nvPicPr>
        <p:blipFill rotWithShape="1">
          <a:blip r:embed="rId2"/>
          <a:srcRect b="6051"/>
          <a:stretch/>
        </p:blipFill>
        <p:spPr>
          <a:xfrm>
            <a:off x="453065" y="1024760"/>
            <a:ext cx="11215969" cy="5594238"/>
          </a:xfrm>
        </p:spPr>
      </p:pic>
    </p:spTree>
    <p:extLst>
      <p:ext uri="{BB962C8B-B14F-4D97-AF65-F5344CB8AC3E}">
        <p14:creationId xmlns:p14="http://schemas.microsoft.com/office/powerpoint/2010/main" val="3422890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9B63C0-5569-03EE-9538-A46E9A49643E}"/>
              </a:ext>
            </a:extLst>
          </p:cNvPr>
          <p:cNvPicPr>
            <a:picLocks noGrp="1" noChangeAspect="1"/>
          </p:cNvPicPr>
          <p:nvPr>
            <p:ph idx="1"/>
          </p:nvPr>
        </p:nvPicPr>
        <p:blipFill>
          <a:blip r:embed="rId2"/>
          <a:stretch>
            <a:fillRect/>
          </a:stretch>
        </p:blipFill>
        <p:spPr>
          <a:xfrm>
            <a:off x="1818806" y="221105"/>
            <a:ext cx="8554387" cy="6415790"/>
          </a:xfrm>
        </p:spPr>
      </p:pic>
    </p:spTree>
    <p:extLst>
      <p:ext uri="{BB962C8B-B14F-4D97-AF65-F5344CB8AC3E}">
        <p14:creationId xmlns:p14="http://schemas.microsoft.com/office/powerpoint/2010/main" val="241784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DB90B0-3ED6-B643-EA6B-5E5AA17980A0}"/>
              </a:ext>
            </a:extLst>
          </p:cNvPr>
          <p:cNvPicPr>
            <a:picLocks noGrp="1" noChangeAspect="1"/>
          </p:cNvPicPr>
          <p:nvPr>
            <p:ph idx="1"/>
          </p:nvPr>
        </p:nvPicPr>
        <p:blipFill>
          <a:blip r:embed="rId2"/>
          <a:stretch>
            <a:fillRect/>
          </a:stretch>
        </p:blipFill>
        <p:spPr>
          <a:xfrm>
            <a:off x="299804" y="48532"/>
            <a:ext cx="5426440" cy="6754788"/>
          </a:xfrm>
        </p:spPr>
      </p:pic>
      <p:pic>
        <p:nvPicPr>
          <p:cNvPr id="7" name="Picture 6">
            <a:extLst>
              <a:ext uri="{FF2B5EF4-FFF2-40B4-BE49-F238E27FC236}">
                <a16:creationId xmlns:a16="http://schemas.microsoft.com/office/drawing/2014/main" id="{DFB26584-2BC0-6D13-082E-9F0B3C1A9862}"/>
              </a:ext>
            </a:extLst>
          </p:cNvPr>
          <p:cNvPicPr>
            <a:picLocks noChangeAspect="1"/>
          </p:cNvPicPr>
          <p:nvPr/>
        </p:nvPicPr>
        <p:blipFill>
          <a:blip r:embed="rId3"/>
          <a:stretch>
            <a:fillRect/>
          </a:stretch>
        </p:blipFill>
        <p:spPr>
          <a:xfrm>
            <a:off x="5726244" y="48531"/>
            <a:ext cx="6165952" cy="4105547"/>
          </a:xfrm>
          <a:prstGeom prst="rect">
            <a:avLst/>
          </a:prstGeom>
        </p:spPr>
      </p:pic>
      <p:sp>
        <p:nvSpPr>
          <p:cNvPr id="8" name="Title 1">
            <a:extLst>
              <a:ext uri="{FF2B5EF4-FFF2-40B4-BE49-F238E27FC236}">
                <a16:creationId xmlns:a16="http://schemas.microsoft.com/office/drawing/2014/main" id="{A34C9C14-5140-0C3D-F6F4-F2B2A3E118A8}"/>
              </a:ext>
            </a:extLst>
          </p:cNvPr>
          <p:cNvSpPr>
            <a:spLocks noGrp="1"/>
          </p:cNvSpPr>
          <p:nvPr>
            <p:ph type="title"/>
          </p:nvPr>
        </p:nvSpPr>
        <p:spPr>
          <a:xfrm>
            <a:off x="5831972" y="4573988"/>
            <a:ext cx="3670996" cy="785758"/>
          </a:xfrm>
        </p:spPr>
        <p:txBody>
          <a:bodyPr>
            <a:noAutofit/>
          </a:bodyPr>
          <a:lstStyle/>
          <a:p>
            <a:r>
              <a:rPr lang="en-US" sz="2000" dirty="0"/>
              <a:t>Captain John Rapids facility FCAP</a:t>
            </a:r>
            <a:br>
              <a:rPr lang="en-US" sz="2000" dirty="0"/>
            </a:br>
            <a:br>
              <a:rPr lang="en-US" sz="2000" dirty="0"/>
            </a:br>
            <a:r>
              <a:rPr lang="en-US" sz="2000" dirty="0"/>
              <a:t>Fall Chinook Acclimation Project</a:t>
            </a:r>
          </a:p>
        </p:txBody>
      </p:sp>
      <p:pic>
        <p:nvPicPr>
          <p:cNvPr id="12" name="Picture 11">
            <a:extLst>
              <a:ext uri="{FF2B5EF4-FFF2-40B4-BE49-F238E27FC236}">
                <a16:creationId xmlns:a16="http://schemas.microsoft.com/office/drawing/2014/main" id="{1F7D6990-5DE6-4256-2511-953258621B84}"/>
              </a:ext>
            </a:extLst>
          </p:cNvPr>
          <p:cNvPicPr>
            <a:picLocks noChangeAspect="1"/>
          </p:cNvPicPr>
          <p:nvPr/>
        </p:nvPicPr>
        <p:blipFill>
          <a:blip r:embed="rId4"/>
          <a:stretch>
            <a:fillRect/>
          </a:stretch>
        </p:blipFill>
        <p:spPr>
          <a:xfrm>
            <a:off x="9758840" y="3937508"/>
            <a:ext cx="2133356" cy="2844475"/>
          </a:xfrm>
          <a:prstGeom prst="rect">
            <a:avLst/>
          </a:prstGeom>
        </p:spPr>
      </p:pic>
    </p:spTree>
    <p:extLst>
      <p:ext uri="{BB962C8B-B14F-4D97-AF65-F5344CB8AC3E}">
        <p14:creationId xmlns:p14="http://schemas.microsoft.com/office/powerpoint/2010/main" val="151064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Potential Partners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691" t="1598" r="14147" b="2757"/>
          <a:stretch/>
        </p:blipFill>
        <p:spPr>
          <a:xfrm>
            <a:off x="448651" y="1309867"/>
            <a:ext cx="2280605" cy="176980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700" y="2426243"/>
            <a:ext cx="1900129" cy="19001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547" y="3534979"/>
            <a:ext cx="2366415" cy="1883272"/>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6695" t="5956" r="5232" b="9194"/>
          <a:stretch/>
        </p:blipFill>
        <p:spPr>
          <a:xfrm>
            <a:off x="3647530" y="1264101"/>
            <a:ext cx="1681316" cy="1710813"/>
          </a:xfrm>
          <a:prstGeom prst="rect">
            <a:avLst/>
          </a:prstGeom>
          <a:solidFill>
            <a:srgbClr val="DDDDDD"/>
          </a:solidFill>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6740" y="3788226"/>
            <a:ext cx="1983920" cy="259291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1178" y="1206631"/>
            <a:ext cx="1428750" cy="16764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4736" y="4612058"/>
            <a:ext cx="2989006" cy="160132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9300" y="4677415"/>
            <a:ext cx="2271629" cy="1703721"/>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2620" y="3788226"/>
            <a:ext cx="1643033" cy="1886901"/>
          </a:xfrm>
          <a:prstGeom prst="rect">
            <a:avLst/>
          </a:prstGeom>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l="-3403" t="-1169" r="-3403" b="-1169"/>
          <a:stretch>
            <a:fillRect/>
          </a:stretch>
        </p:blipFill>
        <p:spPr bwMode="auto">
          <a:xfrm>
            <a:off x="9203261" y="1188963"/>
            <a:ext cx="2127622" cy="218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13">
            <a:extLst>
              <a:ext uri="{28A0092B-C50C-407E-A947-70E740481C1C}">
                <a14:useLocalDpi xmlns:a14="http://schemas.microsoft.com/office/drawing/2010/main" val="0"/>
              </a:ext>
            </a:extLst>
          </a:blip>
          <a:srcRect l="34582" t="38509" r="33275" b="38380"/>
          <a:stretch/>
        </p:blipFill>
        <p:spPr>
          <a:xfrm>
            <a:off x="9203261" y="992279"/>
            <a:ext cx="2130070" cy="1558591"/>
          </a:xfrm>
          <a:prstGeom prst="rect">
            <a:avLst/>
          </a:prstGeom>
        </p:spPr>
      </p:pic>
    </p:spTree>
    <p:extLst>
      <p:ext uri="{BB962C8B-B14F-4D97-AF65-F5344CB8AC3E}">
        <p14:creationId xmlns:p14="http://schemas.microsoft.com/office/powerpoint/2010/main" val="281687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Clearwater Hatchery Water Supply Pipeline</a:t>
            </a:r>
          </a:p>
        </p:txBody>
      </p:sp>
      <p:pic>
        <p:nvPicPr>
          <p:cNvPr id="3" name="Content Placeholder 2"/>
          <p:cNvPicPr>
            <a:picLocks noGrp="1" noChangeAspect="1"/>
          </p:cNvPicPr>
          <p:nvPr>
            <p:ph idx="1"/>
          </p:nvPr>
        </p:nvPicPr>
        <p:blipFill rotWithShape="1">
          <a:blip r:embed="rId3"/>
          <a:srcRect l="1971" r="2916"/>
          <a:stretch/>
        </p:blipFill>
        <p:spPr>
          <a:xfrm>
            <a:off x="3687097" y="1340636"/>
            <a:ext cx="4916130" cy="5131295"/>
          </a:xfrm>
          <a:prstGeom prst="rect">
            <a:avLst/>
          </a:prstGeom>
        </p:spPr>
      </p:pic>
      <p:sp>
        <p:nvSpPr>
          <p:cNvPr id="6" name="Subtitle 2"/>
          <p:cNvSpPr txBox="1">
            <a:spLocks/>
          </p:cNvSpPr>
          <p:nvPr/>
        </p:nvSpPr>
        <p:spPr>
          <a:xfrm>
            <a:off x="6076335" y="6184490"/>
            <a:ext cx="2675440" cy="2874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latin typeface="Sitka Subheading" panose="02000505000000020004" pitchFamily="2" charset="0"/>
              </a:rPr>
              <a:t>Photo courtesy BPA 2012-08-07</a:t>
            </a:r>
          </a:p>
        </p:txBody>
      </p:sp>
    </p:spTree>
    <p:extLst>
      <p:ext uri="{BB962C8B-B14F-4D97-AF65-F5344CB8AC3E}">
        <p14:creationId xmlns:p14="http://schemas.microsoft.com/office/powerpoint/2010/main" val="784726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Questions?</a:t>
            </a:r>
          </a:p>
        </p:txBody>
      </p:sp>
      <p:pic>
        <p:nvPicPr>
          <p:cNvPr id="2050" name="Picture 2" descr="BB1E978A-B77D-4500-B500-4AC7138A9E24-L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06" y="1472702"/>
            <a:ext cx="5335936" cy="463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a:xfrm>
            <a:off x="3178099" y="6235086"/>
            <a:ext cx="5653549" cy="507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err="1">
                <a:solidFill>
                  <a:schemeClr val="tx1">
                    <a:lumMod val="75000"/>
                    <a:lumOff val="25000"/>
                  </a:schemeClr>
                </a:solidFill>
                <a:latin typeface="Sitka Subheading" panose="02000505000000020004" pitchFamily="2" charset="0"/>
              </a:rPr>
              <a:t>Dworshak</a:t>
            </a:r>
            <a:r>
              <a:rPr lang="en-US" sz="1200" i="1" dirty="0">
                <a:solidFill>
                  <a:schemeClr val="tx1">
                    <a:lumMod val="75000"/>
                    <a:lumOff val="25000"/>
                  </a:schemeClr>
                </a:solidFill>
                <a:latin typeface="Sitka Subheading" panose="02000505000000020004" pitchFamily="2" charset="0"/>
              </a:rPr>
              <a:t> Dam construction,  penstock tube, Clearwater Tribune, February 5, 1970</a:t>
            </a:r>
          </a:p>
        </p:txBody>
      </p:sp>
    </p:spTree>
    <p:extLst>
      <p:ext uri="{BB962C8B-B14F-4D97-AF65-F5344CB8AC3E}">
        <p14:creationId xmlns:p14="http://schemas.microsoft.com/office/powerpoint/2010/main" val="412481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Water Conveyance</a:t>
            </a:r>
          </a:p>
        </p:txBody>
      </p:sp>
      <p:pic>
        <p:nvPicPr>
          <p:cNvPr id="2" name="Content Placeholder 1"/>
          <p:cNvPicPr>
            <a:picLocks noGrp="1" noChangeAspect="1"/>
          </p:cNvPicPr>
          <p:nvPr>
            <p:ph idx="1"/>
          </p:nvPr>
        </p:nvPicPr>
        <p:blipFill>
          <a:blip r:embed="rId3"/>
          <a:stretch>
            <a:fillRect/>
          </a:stretch>
        </p:blipFill>
        <p:spPr>
          <a:xfrm>
            <a:off x="2143432" y="1304725"/>
            <a:ext cx="7978329" cy="4911567"/>
          </a:xfrm>
          <a:prstGeom prst="rect">
            <a:avLst/>
          </a:prstGeom>
        </p:spPr>
      </p:pic>
      <p:pic>
        <p:nvPicPr>
          <p:cNvPr id="3" name="Picture 2"/>
          <p:cNvPicPr>
            <a:picLocks noChangeAspect="1"/>
          </p:cNvPicPr>
          <p:nvPr/>
        </p:nvPicPr>
        <p:blipFill>
          <a:blip r:embed="rId4"/>
          <a:stretch>
            <a:fillRect/>
          </a:stretch>
        </p:blipFill>
        <p:spPr>
          <a:xfrm>
            <a:off x="8174960" y="1206631"/>
            <a:ext cx="2400428" cy="2193175"/>
          </a:xfrm>
          <a:prstGeom prst="rect">
            <a:avLst/>
          </a:prstGeom>
          <a:ln w="15875">
            <a:solidFill>
              <a:schemeClr val="accent1"/>
            </a:solidFill>
          </a:ln>
        </p:spPr>
      </p:pic>
      <p:pic>
        <p:nvPicPr>
          <p:cNvPr id="4" name="Picture 3"/>
          <p:cNvPicPr>
            <a:picLocks noChangeAspect="1"/>
          </p:cNvPicPr>
          <p:nvPr/>
        </p:nvPicPr>
        <p:blipFill>
          <a:blip r:embed="rId5"/>
          <a:stretch>
            <a:fillRect/>
          </a:stretch>
        </p:blipFill>
        <p:spPr>
          <a:xfrm>
            <a:off x="166211" y="4178711"/>
            <a:ext cx="3400695" cy="1852269"/>
          </a:xfrm>
          <a:prstGeom prst="rect">
            <a:avLst/>
          </a:prstGeom>
          <a:ln w="15875">
            <a:solidFill>
              <a:srgbClr val="FFFF00"/>
            </a:solidFill>
          </a:ln>
        </p:spPr>
      </p:pic>
      <p:sp>
        <p:nvSpPr>
          <p:cNvPr id="7" name="TextBox 6"/>
          <p:cNvSpPr txBox="1"/>
          <p:nvPr/>
        </p:nvSpPr>
        <p:spPr>
          <a:xfrm>
            <a:off x="9626241" y="2980858"/>
            <a:ext cx="1444668" cy="1477328"/>
          </a:xfrm>
          <a:prstGeom prst="rect">
            <a:avLst/>
          </a:prstGeom>
          <a:solidFill>
            <a:srgbClr val="CADFF2"/>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Platform supporting primary pipeline snorkel</a:t>
            </a:r>
          </a:p>
        </p:txBody>
      </p:sp>
      <p:sp>
        <p:nvSpPr>
          <p:cNvPr id="8" name="TextBox 7"/>
          <p:cNvSpPr txBox="1"/>
          <p:nvPr/>
        </p:nvSpPr>
        <p:spPr>
          <a:xfrm>
            <a:off x="2143432" y="5430815"/>
            <a:ext cx="1700347" cy="1200329"/>
          </a:xfrm>
          <a:prstGeom prst="rect">
            <a:avLst/>
          </a:prstGeom>
          <a:solidFill>
            <a:srgbClr val="FFFFCD"/>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Pipelines exiting downstream face of Dworshak dam</a:t>
            </a:r>
          </a:p>
        </p:txBody>
      </p:sp>
      <p:cxnSp>
        <p:nvCxnSpPr>
          <p:cNvPr id="6" name="Straight Connector 5"/>
          <p:cNvCxnSpPr/>
          <p:nvPr/>
        </p:nvCxnSpPr>
        <p:spPr>
          <a:xfrm flipV="1">
            <a:off x="5658120" y="1304725"/>
            <a:ext cx="2516840" cy="287398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01032" y="3497900"/>
            <a:ext cx="3825209" cy="8410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66906" y="4610544"/>
            <a:ext cx="1418049" cy="11837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88189" y="5329085"/>
            <a:ext cx="1655938" cy="88720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49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Power Generation</a:t>
            </a:r>
          </a:p>
        </p:txBody>
      </p:sp>
      <p:pic>
        <p:nvPicPr>
          <p:cNvPr id="10" name="Content Placeholder 9"/>
          <p:cNvPicPr>
            <a:picLocks noGrp="1" noChangeAspect="1"/>
          </p:cNvPicPr>
          <p:nvPr>
            <p:ph idx="1"/>
          </p:nvPr>
        </p:nvPicPr>
        <p:blipFill>
          <a:blip r:embed="rId3"/>
          <a:stretch>
            <a:fillRect/>
          </a:stretch>
        </p:blipFill>
        <p:spPr>
          <a:xfrm>
            <a:off x="1081548" y="1464571"/>
            <a:ext cx="6322518" cy="4741889"/>
          </a:xfrm>
          <a:prstGeom prst="rect">
            <a:avLst/>
          </a:prstGeom>
        </p:spPr>
      </p:pic>
      <p:pic>
        <p:nvPicPr>
          <p:cNvPr id="1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00536" y="2054540"/>
            <a:ext cx="4719742" cy="3539805"/>
          </a:xfrm>
          <a:prstGeom prst="rect">
            <a:avLst/>
          </a:prstGeom>
        </p:spPr>
      </p:pic>
    </p:spTree>
    <p:extLst>
      <p:ext uri="{BB962C8B-B14F-4D97-AF65-F5344CB8AC3E}">
        <p14:creationId xmlns:p14="http://schemas.microsoft.com/office/powerpoint/2010/main" val="2586409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2679" b="22175"/>
          <a:stretch/>
        </p:blipFill>
        <p:spPr>
          <a:xfrm>
            <a:off x="838200" y="1885361"/>
            <a:ext cx="10526737" cy="4123265"/>
          </a:xfrm>
        </p:spPr>
      </p:pic>
      <p:sp>
        <p:nvSpPr>
          <p:cNvPr id="16" name="TextBox 15"/>
          <p:cNvSpPr txBox="1"/>
          <p:nvPr/>
        </p:nvSpPr>
        <p:spPr>
          <a:xfrm>
            <a:off x="74627" y="1213662"/>
            <a:ext cx="11454353" cy="369332"/>
          </a:xfrm>
          <a:prstGeom prst="rect">
            <a:avLst/>
          </a:prstGeom>
          <a:noFill/>
        </p:spPr>
        <p:txBody>
          <a:bodyPr wrap="square" rtlCol="0">
            <a:spAutoFit/>
          </a:bodyPr>
          <a:lstStyle/>
          <a:p>
            <a:pPr algn="ctr"/>
            <a:r>
              <a:rPr lang="en-US" b="1" dirty="0">
                <a:solidFill>
                  <a:schemeClr val="bg1"/>
                </a:solidFill>
                <a:latin typeface="Sitka Subheading" panose="02000505000000020004" pitchFamily="2" charset="0"/>
              </a:rPr>
              <a:t>Blue = Steelhead		Green = Chinook Salmon		Red = Empty</a:t>
            </a:r>
          </a:p>
        </p:txBody>
      </p:sp>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Clearwater Raceway Use</a:t>
            </a:r>
          </a:p>
        </p:txBody>
      </p:sp>
    </p:spTree>
    <p:extLst>
      <p:ext uri="{BB962C8B-B14F-4D97-AF65-F5344CB8AC3E}">
        <p14:creationId xmlns:p14="http://schemas.microsoft.com/office/powerpoint/2010/main" val="2306000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2679" b="22175"/>
          <a:stretch/>
        </p:blipFill>
        <p:spPr>
          <a:xfrm>
            <a:off x="838200" y="1885361"/>
            <a:ext cx="10526737" cy="4123265"/>
          </a:xfrm>
        </p:spPr>
      </p:pic>
      <p:sp>
        <p:nvSpPr>
          <p:cNvPr id="9" name="Rectangle 8"/>
          <p:cNvSpPr/>
          <p:nvPr/>
        </p:nvSpPr>
        <p:spPr>
          <a:xfrm>
            <a:off x="6876789" y="4897677"/>
            <a:ext cx="2542784" cy="764088"/>
          </a:xfrm>
          <a:prstGeom prst="rect">
            <a:avLst/>
          </a:prstGeom>
          <a:solidFill>
            <a:srgbClr val="0070C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83485" y="4951099"/>
            <a:ext cx="2542784" cy="764088"/>
          </a:xfrm>
          <a:prstGeom prst="rect">
            <a:avLst/>
          </a:prstGeom>
          <a:solidFill>
            <a:srgbClr val="0070C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4627" y="1213662"/>
            <a:ext cx="11454353" cy="369332"/>
          </a:xfrm>
          <a:prstGeom prst="rect">
            <a:avLst/>
          </a:prstGeom>
          <a:noFill/>
        </p:spPr>
        <p:txBody>
          <a:bodyPr wrap="square" rtlCol="0">
            <a:spAutoFit/>
          </a:bodyPr>
          <a:lstStyle/>
          <a:p>
            <a:pPr algn="ctr"/>
            <a:r>
              <a:rPr lang="en-US" b="1" dirty="0">
                <a:latin typeface="Sitka Subheading" panose="02000505000000020004" pitchFamily="2" charset="0"/>
              </a:rPr>
              <a:t>Blue = Steelhead		</a:t>
            </a:r>
            <a:r>
              <a:rPr lang="en-US" b="1" dirty="0">
                <a:solidFill>
                  <a:schemeClr val="bg1"/>
                </a:solidFill>
                <a:latin typeface="Sitka Subheading" panose="02000505000000020004" pitchFamily="2" charset="0"/>
              </a:rPr>
              <a:t>Green = Chinook Salmon</a:t>
            </a:r>
            <a:r>
              <a:rPr lang="en-US" b="1" dirty="0">
                <a:latin typeface="Sitka Subheading" panose="02000505000000020004" pitchFamily="2" charset="0"/>
              </a:rPr>
              <a:t>		</a:t>
            </a:r>
            <a:r>
              <a:rPr lang="en-US" b="1" dirty="0">
                <a:solidFill>
                  <a:schemeClr val="bg1"/>
                </a:solidFill>
                <a:latin typeface="Sitka Subheading" panose="02000505000000020004" pitchFamily="2" charset="0"/>
              </a:rPr>
              <a:t>Red = Empty</a:t>
            </a:r>
          </a:p>
        </p:txBody>
      </p:sp>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Clearwater Raceway Use</a:t>
            </a:r>
          </a:p>
        </p:txBody>
      </p:sp>
    </p:spTree>
    <p:extLst>
      <p:ext uri="{BB962C8B-B14F-4D97-AF65-F5344CB8AC3E}">
        <p14:creationId xmlns:p14="http://schemas.microsoft.com/office/powerpoint/2010/main" val="1550120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2679" b="22175"/>
          <a:stretch/>
        </p:blipFill>
        <p:spPr>
          <a:xfrm>
            <a:off x="838200" y="1885361"/>
            <a:ext cx="10526737" cy="4123265"/>
          </a:xfrm>
        </p:spPr>
      </p:pic>
      <p:sp>
        <p:nvSpPr>
          <p:cNvPr id="3" name="Rectangle 2"/>
          <p:cNvSpPr/>
          <p:nvPr/>
        </p:nvSpPr>
        <p:spPr>
          <a:xfrm>
            <a:off x="2130950" y="2329732"/>
            <a:ext cx="1200647" cy="1383527"/>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07288" y="2329732"/>
            <a:ext cx="1152394" cy="1383527"/>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76789" y="4133589"/>
            <a:ext cx="2542784" cy="764088"/>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83485" y="4367196"/>
            <a:ext cx="2542784" cy="554521"/>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76789" y="4897677"/>
            <a:ext cx="2542784" cy="764088"/>
          </a:xfrm>
          <a:prstGeom prst="rect">
            <a:avLst/>
          </a:prstGeom>
          <a:solidFill>
            <a:srgbClr val="0070C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83485" y="4951099"/>
            <a:ext cx="2542784" cy="764088"/>
          </a:xfrm>
          <a:prstGeom prst="rect">
            <a:avLst/>
          </a:prstGeom>
          <a:solidFill>
            <a:srgbClr val="0070C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9808" y="3907931"/>
            <a:ext cx="598471" cy="1190161"/>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4627" y="1213662"/>
            <a:ext cx="11454353" cy="369332"/>
          </a:xfrm>
          <a:prstGeom prst="rect">
            <a:avLst/>
          </a:prstGeom>
          <a:noFill/>
        </p:spPr>
        <p:txBody>
          <a:bodyPr wrap="square" rtlCol="0">
            <a:spAutoFit/>
          </a:bodyPr>
          <a:lstStyle/>
          <a:p>
            <a:pPr algn="ctr"/>
            <a:r>
              <a:rPr lang="en-US" b="1" dirty="0">
                <a:solidFill>
                  <a:schemeClr val="bg1">
                    <a:lumMod val="50000"/>
                  </a:schemeClr>
                </a:solidFill>
                <a:latin typeface="Sitka Subheading" panose="02000505000000020004" pitchFamily="2" charset="0"/>
              </a:rPr>
              <a:t>Blue = Steelhead</a:t>
            </a:r>
            <a:r>
              <a:rPr lang="en-US" b="1" dirty="0">
                <a:latin typeface="Sitka Subheading" panose="02000505000000020004" pitchFamily="2" charset="0"/>
              </a:rPr>
              <a:t>		Green = Chinook Salmon		</a:t>
            </a:r>
            <a:r>
              <a:rPr lang="en-US" b="1" dirty="0">
                <a:solidFill>
                  <a:schemeClr val="bg1"/>
                </a:solidFill>
                <a:latin typeface="Sitka Subheading" panose="02000505000000020004" pitchFamily="2" charset="0"/>
              </a:rPr>
              <a:t>Red = Empty</a:t>
            </a:r>
          </a:p>
        </p:txBody>
      </p:sp>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Clearwater Raceway Use</a:t>
            </a:r>
          </a:p>
        </p:txBody>
      </p:sp>
    </p:spTree>
    <p:extLst>
      <p:ext uri="{BB962C8B-B14F-4D97-AF65-F5344CB8AC3E}">
        <p14:creationId xmlns:p14="http://schemas.microsoft.com/office/powerpoint/2010/main" val="349941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2679" b="22175"/>
          <a:stretch/>
        </p:blipFill>
        <p:spPr>
          <a:xfrm>
            <a:off x="838200" y="1885361"/>
            <a:ext cx="10526737" cy="4123265"/>
          </a:xfrm>
        </p:spPr>
      </p:pic>
      <p:sp>
        <p:nvSpPr>
          <p:cNvPr id="3" name="Rectangle 2"/>
          <p:cNvSpPr/>
          <p:nvPr/>
        </p:nvSpPr>
        <p:spPr>
          <a:xfrm>
            <a:off x="2130950" y="2329732"/>
            <a:ext cx="1200647" cy="1383527"/>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07288" y="2329732"/>
            <a:ext cx="1152394" cy="1383527"/>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76789" y="4133589"/>
            <a:ext cx="2542784" cy="764088"/>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83485" y="4367196"/>
            <a:ext cx="2542784" cy="554521"/>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76789" y="4897677"/>
            <a:ext cx="2542784" cy="764088"/>
          </a:xfrm>
          <a:prstGeom prst="rect">
            <a:avLst/>
          </a:prstGeom>
          <a:solidFill>
            <a:srgbClr val="0070C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83485" y="4951099"/>
            <a:ext cx="2542784" cy="764088"/>
          </a:xfrm>
          <a:prstGeom prst="rect">
            <a:avLst/>
          </a:prstGeom>
          <a:solidFill>
            <a:srgbClr val="0070C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19573" y="4133589"/>
            <a:ext cx="1453019" cy="1581598"/>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30466" y="4367196"/>
            <a:ext cx="1453019" cy="1347990"/>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30465" y="4277635"/>
            <a:ext cx="3995803" cy="89560"/>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9808" y="3907931"/>
            <a:ext cx="598471" cy="1190161"/>
          </a:xfrm>
          <a:prstGeom prst="rect">
            <a:avLst/>
          </a:prstGeom>
          <a:solidFill>
            <a:srgbClr val="00B05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4627" y="1213662"/>
            <a:ext cx="11454353" cy="369332"/>
          </a:xfrm>
          <a:prstGeom prst="rect">
            <a:avLst/>
          </a:prstGeom>
          <a:noFill/>
        </p:spPr>
        <p:txBody>
          <a:bodyPr wrap="square" rtlCol="0">
            <a:spAutoFit/>
          </a:bodyPr>
          <a:lstStyle/>
          <a:p>
            <a:pPr algn="ctr"/>
            <a:r>
              <a:rPr lang="en-US" b="1" dirty="0">
                <a:solidFill>
                  <a:schemeClr val="bg1">
                    <a:lumMod val="50000"/>
                  </a:schemeClr>
                </a:solidFill>
                <a:latin typeface="Sitka Subheading" panose="02000505000000020004" pitchFamily="2" charset="0"/>
              </a:rPr>
              <a:t>Blue = Steelhead		Green = Chinook Salmon</a:t>
            </a:r>
            <a:r>
              <a:rPr lang="en-US" b="1" dirty="0">
                <a:latin typeface="Sitka Subheading" panose="02000505000000020004" pitchFamily="2" charset="0"/>
              </a:rPr>
              <a:t>		Red = Empty</a:t>
            </a:r>
          </a:p>
        </p:txBody>
      </p:sp>
      <p:sp>
        <p:nvSpPr>
          <p:cNvPr id="17" name="Title 1"/>
          <p:cNvSpPr txBox="1">
            <a:spLocks/>
          </p:cNvSpPr>
          <p:nvPr/>
        </p:nvSpPr>
        <p:spPr>
          <a:xfrm>
            <a:off x="0" y="141976"/>
            <a:ext cx="12009748" cy="1064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Sitka Subheading" panose="02000505000000020004" pitchFamily="2" charset="0"/>
              </a:rPr>
              <a:t>Clearwater Raceway Use</a:t>
            </a:r>
          </a:p>
        </p:txBody>
      </p:sp>
    </p:spTree>
    <p:extLst>
      <p:ext uri="{BB962C8B-B14F-4D97-AF65-F5344CB8AC3E}">
        <p14:creationId xmlns:p14="http://schemas.microsoft.com/office/powerpoint/2010/main" val="3952582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DAE4-9392-AFB6-C26D-632B7C44927F}"/>
              </a:ext>
            </a:extLst>
          </p:cNvPr>
          <p:cNvSpPr>
            <a:spLocks noGrp="1"/>
          </p:cNvSpPr>
          <p:nvPr>
            <p:ph type="title"/>
          </p:nvPr>
        </p:nvSpPr>
        <p:spPr>
          <a:xfrm>
            <a:off x="149902" y="365126"/>
            <a:ext cx="11880482" cy="789118"/>
          </a:xfrm>
        </p:spPr>
        <p:txBody>
          <a:bodyPr>
            <a:normAutofit/>
          </a:bodyPr>
          <a:lstStyle/>
          <a:p>
            <a:r>
              <a:rPr lang="en-US" sz="3200" dirty="0"/>
              <a:t>Idaho Department of Water Resources New Pipeline Assessment</a:t>
            </a:r>
          </a:p>
        </p:txBody>
      </p:sp>
      <p:pic>
        <p:nvPicPr>
          <p:cNvPr id="4" name="Content Placeholder 2">
            <a:extLst>
              <a:ext uri="{FF2B5EF4-FFF2-40B4-BE49-F238E27FC236}">
                <a16:creationId xmlns:a16="http://schemas.microsoft.com/office/drawing/2014/main" id="{3AEA05F8-9DDA-E275-3F78-749D72AE186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27" t="22048" r="5776" b="30025"/>
          <a:stretch/>
        </p:blipFill>
        <p:spPr>
          <a:xfrm>
            <a:off x="1873769" y="980737"/>
            <a:ext cx="8169641" cy="5766055"/>
          </a:xfrm>
          <a:prstGeom prst="rect">
            <a:avLst/>
          </a:prstGeom>
        </p:spPr>
      </p:pic>
      <p:pic>
        <p:nvPicPr>
          <p:cNvPr id="5" name="Content Placeholder 2">
            <a:extLst>
              <a:ext uri="{FF2B5EF4-FFF2-40B4-BE49-F238E27FC236}">
                <a16:creationId xmlns:a16="http://schemas.microsoft.com/office/drawing/2014/main" id="{DB3C0738-2F37-455B-3C5A-39CAB1E87E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58" t="75774" r="49230" b="6193"/>
          <a:stretch/>
        </p:blipFill>
        <p:spPr>
          <a:xfrm>
            <a:off x="884419" y="1380197"/>
            <a:ext cx="3770804" cy="2048803"/>
          </a:xfrm>
          <a:prstGeom prst="rect">
            <a:avLst/>
          </a:prstGeom>
          <a:ln w="15875">
            <a:solidFill>
              <a:schemeClr val="accent1"/>
            </a:solidFill>
          </a:ln>
        </p:spPr>
      </p:pic>
    </p:spTree>
    <p:extLst>
      <p:ext uri="{BB962C8B-B14F-4D97-AF65-F5344CB8AC3E}">
        <p14:creationId xmlns:p14="http://schemas.microsoft.com/office/powerpoint/2010/main" val="3361465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4823</TotalTime>
  <Words>699</Words>
  <Application>Microsoft Office PowerPoint</Application>
  <PresentationFormat>Widescreen</PresentationFormat>
  <Paragraphs>82</Paragraphs>
  <Slides>20</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Sitka Subheading</vt:lpstr>
      <vt:lpstr>Office Theme</vt:lpstr>
      <vt:lpstr>LSRCP 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Idaho Department of Water Resources New Pipeline Assessment</vt:lpstr>
      <vt:lpstr>2020 IDWR Project Cost Estimate</vt:lpstr>
      <vt:lpstr>2020 IDWR Power Generation Revenue Estimate</vt:lpstr>
      <vt:lpstr>2020 IDWR Comparison of Project Cost &amp;  Generation Revenue</vt:lpstr>
      <vt:lpstr>PowerPoint Presentation</vt:lpstr>
      <vt:lpstr>PowerPoint Presentation</vt:lpstr>
      <vt:lpstr>PowerPoint Presentation</vt:lpstr>
      <vt:lpstr>Pipeline Routing on the Left Bank with Approximate Length Noted</vt:lpstr>
      <vt:lpstr>PowerPoint Presentation</vt:lpstr>
      <vt:lpstr>Captain John Rapids facility FCAP  Fall Chinook Acclimation Project</vt:lpstr>
      <vt:lpstr>PowerPoint Presentation</vt:lpstr>
      <vt:lpstr>PowerPoint Presentation</vt:lpstr>
    </vt:vector>
  </TitlesOfParts>
  <Company>Department of Fish and Game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Byrne,Gary</dc:creator>
  <cp:lastModifiedBy>Byrne,Gary</cp:lastModifiedBy>
  <cp:revision>76</cp:revision>
  <dcterms:created xsi:type="dcterms:W3CDTF">2020-04-22T20:09:27Z</dcterms:created>
  <dcterms:modified xsi:type="dcterms:W3CDTF">2023-04-26T19:24:52Z</dcterms:modified>
</cp:coreProperties>
</file>