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41"/>
  </p:notesMasterIdLst>
  <p:handoutMasterIdLst>
    <p:handoutMasterId r:id="rId42"/>
  </p:handoutMasterIdLst>
  <p:sldIdLst>
    <p:sldId id="379" r:id="rId2"/>
    <p:sldId id="523" r:id="rId3"/>
    <p:sldId id="380" r:id="rId4"/>
    <p:sldId id="530" r:id="rId5"/>
    <p:sldId id="503" r:id="rId6"/>
    <p:sldId id="381" r:id="rId7"/>
    <p:sldId id="524" r:id="rId8"/>
    <p:sldId id="504" r:id="rId9"/>
    <p:sldId id="446" r:id="rId10"/>
    <p:sldId id="460" r:id="rId11"/>
    <p:sldId id="505" r:id="rId12"/>
    <p:sldId id="466" r:id="rId13"/>
    <p:sldId id="486" r:id="rId14"/>
    <p:sldId id="491" r:id="rId15"/>
    <p:sldId id="436" r:id="rId16"/>
    <p:sldId id="483" r:id="rId17"/>
    <p:sldId id="525" r:id="rId18"/>
    <p:sldId id="471" r:id="rId19"/>
    <p:sldId id="493" r:id="rId20"/>
    <p:sldId id="494" r:id="rId21"/>
    <p:sldId id="498" r:id="rId22"/>
    <p:sldId id="495" r:id="rId23"/>
    <p:sldId id="472" r:id="rId24"/>
    <p:sldId id="506" r:id="rId25"/>
    <p:sldId id="497" r:id="rId26"/>
    <p:sldId id="492" r:id="rId27"/>
    <p:sldId id="484" r:id="rId28"/>
    <p:sldId id="485" r:id="rId29"/>
    <p:sldId id="482" r:id="rId30"/>
    <p:sldId id="507" r:id="rId31"/>
    <p:sldId id="499" r:id="rId32"/>
    <p:sldId id="500" r:id="rId33"/>
    <p:sldId id="531" r:id="rId34"/>
    <p:sldId id="529" r:id="rId35"/>
    <p:sldId id="528" r:id="rId36"/>
    <p:sldId id="526" r:id="rId37"/>
    <p:sldId id="527" r:id="rId38"/>
    <p:sldId id="501" r:id="rId39"/>
    <p:sldId id="431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99FF"/>
    <a:srgbClr val="000000"/>
    <a:srgbClr val="66FF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 autoAdjust="0"/>
    <p:restoredTop sz="94343" autoAdjust="0"/>
  </p:normalViewPr>
  <p:slideViewPr>
    <p:cSldViewPr>
      <p:cViewPr varScale="1">
        <p:scale>
          <a:sx n="81" d="100"/>
          <a:sy n="81" d="100"/>
        </p:scale>
        <p:origin x="14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Chinook_Hatchery_Monthly_Capacity_04_14_23%20(version%201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Chinook_Hatchery_Monthly_Capacity_04_14_23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LSRCP_Chinook_Hatchery_Monthly_Capacity_04_14_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SAR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Sheet3!$M$2:$M$7</c:f>
              <c:numCache>
                <c:formatCode>General</c:formatCode>
                <c:ptCount val="6"/>
                <c:pt idx="0">
                  <c:v>0.61</c:v>
                </c:pt>
                <c:pt idx="1">
                  <c:v>0.5</c:v>
                </c:pt>
                <c:pt idx="2">
                  <c:v>0.56999999999999995</c:v>
                </c:pt>
                <c:pt idx="3">
                  <c:v>0.33</c:v>
                </c:pt>
                <c:pt idx="4">
                  <c:v>0.3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4-48C2-B3A6-22628311D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Temps (F) of LSRCP Chinook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TempsSize!$A$13</c:f>
              <c:strCache>
                <c:ptCount val="1"/>
                <c:pt idx="0">
                  <c:v>McCall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TempsSize!$B$13:$Q$13</c:f>
              <c:numCache>
                <c:formatCode>General</c:formatCode>
                <c:ptCount val="16"/>
                <c:pt idx="0">
                  <c:v>40.9</c:v>
                </c:pt>
                <c:pt idx="1">
                  <c:v>38.5</c:v>
                </c:pt>
                <c:pt idx="2">
                  <c:v>38.6</c:v>
                </c:pt>
                <c:pt idx="3">
                  <c:v>38.700000000000003</c:v>
                </c:pt>
                <c:pt idx="4">
                  <c:v>39.1</c:v>
                </c:pt>
                <c:pt idx="5">
                  <c:v>43.6</c:v>
                </c:pt>
                <c:pt idx="6">
                  <c:v>51.2</c:v>
                </c:pt>
                <c:pt idx="7">
                  <c:v>53.1</c:v>
                </c:pt>
                <c:pt idx="8">
                  <c:v>53.1</c:v>
                </c:pt>
                <c:pt idx="9">
                  <c:v>45.4</c:v>
                </c:pt>
                <c:pt idx="10">
                  <c:v>48.1</c:v>
                </c:pt>
                <c:pt idx="11">
                  <c:v>45.5</c:v>
                </c:pt>
                <c:pt idx="12">
                  <c:v>40.9</c:v>
                </c:pt>
                <c:pt idx="13">
                  <c:v>38.5</c:v>
                </c:pt>
                <c:pt idx="14">
                  <c:v>38.6</c:v>
                </c:pt>
                <c:pt idx="15">
                  <c:v>38.700000000000003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28-401F-BD6A-8BEBCFCDD19E}"/>
            </c:ext>
          </c:extLst>
        </c:ser>
        <c:ser>
          <c:idx val="1"/>
          <c:order val="1"/>
          <c:tx>
            <c:strRef>
              <c:f>TempsSize!$A$16</c:f>
              <c:strCache>
                <c:ptCount val="1"/>
                <c:pt idx="0">
                  <c:v>Sawtooth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TempsSize!$B$16:$Q$16</c:f>
              <c:numCache>
                <c:formatCode>General</c:formatCode>
                <c:ptCount val="16"/>
                <c:pt idx="0">
                  <c:v>44</c:v>
                </c:pt>
                <c:pt idx="1">
                  <c:v>42</c:v>
                </c:pt>
                <c:pt idx="2">
                  <c:v>41</c:v>
                </c:pt>
                <c:pt idx="3">
                  <c:v>41</c:v>
                </c:pt>
                <c:pt idx="4">
                  <c:v>44</c:v>
                </c:pt>
                <c:pt idx="5">
                  <c:v>46</c:v>
                </c:pt>
                <c:pt idx="6">
                  <c:v>56</c:v>
                </c:pt>
                <c:pt idx="7">
                  <c:v>61</c:v>
                </c:pt>
                <c:pt idx="8">
                  <c:v>58</c:v>
                </c:pt>
                <c:pt idx="9">
                  <c:v>52</c:v>
                </c:pt>
                <c:pt idx="10">
                  <c:v>48</c:v>
                </c:pt>
                <c:pt idx="11">
                  <c:v>41</c:v>
                </c:pt>
                <c:pt idx="12">
                  <c:v>38</c:v>
                </c:pt>
                <c:pt idx="13">
                  <c:v>38</c:v>
                </c:pt>
                <c:pt idx="14">
                  <c:v>37</c:v>
                </c:pt>
                <c:pt idx="15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28-401F-BD6A-8BEBCFCDD19E}"/>
            </c:ext>
          </c:extLst>
        </c:ser>
        <c:ser>
          <c:idx val="2"/>
          <c:order val="2"/>
          <c:tx>
            <c:strRef>
              <c:f>TempsSize!$A$15</c:f>
              <c:strCache>
                <c:ptCount val="1"/>
                <c:pt idx="0">
                  <c:v>Clearwater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TempsSize!$B$15:$Q$15</c:f>
              <c:numCache>
                <c:formatCode>General</c:formatCode>
                <c:ptCount val="16"/>
                <c:pt idx="0">
                  <c:v>46</c:v>
                </c:pt>
                <c:pt idx="1">
                  <c:v>46</c:v>
                </c:pt>
                <c:pt idx="2">
                  <c:v>42</c:v>
                </c:pt>
                <c:pt idx="3">
                  <c:v>41</c:v>
                </c:pt>
                <c:pt idx="4">
                  <c:v>46</c:v>
                </c:pt>
                <c:pt idx="5">
                  <c:v>51</c:v>
                </c:pt>
                <c:pt idx="6">
                  <c:v>51</c:v>
                </c:pt>
                <c:pt idx="7">
                  <c:v>51</c:v>
                </c:pt>
                <c:pt idx="8">
                  <c:v>51</c:v>
                </c:pt>
                <c:pt idx="9">
                  <c:v>51</c:v>
                </c:pt>
                <c:pt idx="10">
                  <c:v>47</c:v>
                </c:pt>
                <c:pt idx="11">
                  <c:v>45</c:v>
                </c:pt>
                <c:pt idx="12">
                  <c:v>43</c:v>
                </c:pt>
                <c:pt idx="13">
                  <c:v>43</c:v>
                </c:pt>
                <c:pt idx="14">
                  <c:v>42</c:v>
                </c:pt>
                <c:pt idx="15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28-401F-BD6A-8BEBCFCDD19E}"/>
            </c:ext>
          </c:extLst>
        </c:ser>
        <c:ser>
          <c:idx val="3"/>
          <c:order val="3"/>
          <c:tx>
            <c:strRef>
              <c:f>TempsSize!$A$14</c:f>
              <c:strCache>
                <c:ptCount val="1"/>
                <c:pt idx="0">
                  <c:v>Dworshak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TempsSize!$B$14:$Q$14</c:f>
              <c:numCache>
                <c:formatCode>General</c:formatCode>
                <c:ptCount val="16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41</c:v>
                </c:pt>
                <c:pt idx="5">
                  <c:v>42</c:v>
                </c:pt>
                <c:pt idx="6">
                  <c:v>43</c:v>
                </c:pt>
                <c:pt idx="7">
                  <c:v>43</c:v>
                </c:pt>
                <c:pt idx="8">
                  <c:v>46</c:v>
                </c:pt>
                <c:pt idx="9">
                  <c:v>48</c:v>
                </c:pt>
                <c:pt idx="10">
                  <c:v>49</c:v>
                </c:pt>
                <c:pt idx="11">
                  <c:v>48</c:v>
                </c:pt>
                <c:pt idx="12">
                  <c:v>45</c:v>
                </c:pt>
                <c:pt idx="13">
                  <c:v>42</c:v>
                </c:pt>
                <c:pt idx="14">
                  <c:v>41</c:v>
                </c:pt>
                <c:pt idx="15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28-401F-BD6A-8BEBCFCDD19E}"/>
            </c:ext>
          </c:extLst>
        </c:ser>
        <c:ser>
          <c:idx val="4"/>
          <c:order val="4"/>
          <c:tx>
            <c:strRef>
              <c:f>TempsSize!$A$17</c:f>
              <c:strCache>
                <c:ptCount val="1"/>
                <c:pt idx="0">
                  <c:v>Lyons Ferry 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  <c:extLst xmlns:c15="http://schemas.microsoft.com/office/drawing/2012/chart"/>
            </c:strRef>
          </c:cat>
          <c:val>
            <c:numRef>
              <c:f>TempsSize!$B$17:$Q$17</c:f>
              <c:numCache>
                <c:formatCode>General</c:formatCode>
                <c:ptCount val="16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2728-401F-BD6A-8BEBCFCDD19E}"/>
            </c:ext>
          </c:extLst>
        </c:ser>
        <c:ser>
          <c:idx val="5"/>
          <c:order val="5"/>
          <c:tx>
            <c:strRef>
              <c:f>TempsSize!$A$12</c:f>
              <c:strCache>
                <c:ptCount val="1"/>
                <c:pt idx="0">
                  <c:v>Lookingglass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TempsSize!$B$11:$Q$11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TempsSize!$B$12:$Q$12</c:f>
              <c:numCache>
                <c:formatCode>General</c:formatCode>
                <c:ptCount val="16"/>
                <c:pt idx="0">
                  <c:v>42</c:v>
                </c:pt>
                <c:pt idx="1">
                  <c:v>42</c:v>
                </c:pt>
                <c:pt idx="2">
                  <c:v>43</c:v>
                </c:pt>
                <c:pt idx="3">
                  <c:v>43</c:v>
                </c:pt>
                <c:pt idx="4">
                  <c:v>40.200000000000003</c:v>
                </c:pt>
                <c:pt idx="5">
                  <c:v>42.8</c:v>
                </c:pt>
                <c:pt idx="6">
                  <c:v>49.1</c:v>
                </c:pt>
                <c:pt idx="7">
                  <c:v>53</c:v>
                </c:pt>
                <c:pt idx="8">
                  <c:v>52.1</c:v>
                </c:pt>
                <c:pt idx="9">
                  <c:v>48</c:v>
                </c:pt>
                <c:pt idx="10">
                  <c:v>41</c:v>
                </c:pt>
                <c:pt idx="11">
                  <c:v>38.5</c:v>
                </c:pt>
                <c:pt idx="12">
                  <c:v>36.700000000000003</c:v>
                </c:pt>
                <c:pt idx="13">
                  <c:v>37.200000000000003</c:v>
                </c:pt>
                <c:pt idx="14">
                  <c:v>36.200000000000003</c:v>
                </c:pt>
                <c:pt idx="15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28-401F-BD6A-8BEBCFCDD19E}"/>
            </c:ext>
          </c:extLst>
        </c:ser>
        <c:ser>
          <c:idx val="6"/>
          <c:order val="6"/>
          <c:tx>
            <c:strRef>
              <c:f>TempsSize!$A$20</c:f>
              <c:strCache>
                <c:ptCount val="1"/>
                <c:pt idx="0">
                  <c:v>Tucannon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TempsSize!$B$20:$Q$20</c:f>
              <c:numCache>
                <c:formatCode>General</c:formatCode>
                <c:ptCount val="16"/>
                <c:pt idx="0">
                  <c:v>40</c:v>
                </c:pt>
                <c:pt idx="1">
                  <c:v>38</c:v>
                </c:pt>
                <c:pt idx="2">
                  <c:v>40</c:v>
                </c:pt>
                <c:pt idx="3">
                  <c:v>43</c:v>
                </c:pt>
                <c:pt idx="4">
                  <c:v>48</c:v>
                </c:pt>
                <c:pt idx="5">
                  <c:v>53</c:v>
                </c:pt>
                <c:pt idx="6">
                  <c:v>56</c:v>
                </c:pt>
                <c:pt idx="7">
                  <c:v>58</c:v>
                </c:pt>
                <c:pt idx="8">
                  <c:v>60</c:v>
                </c:pt>
                <c:pt idx="9">
                  <c:v>60</c:v>
                </c:pt>
                <c:pt idx="10">
                  <c:v>48</c:v>
                </c:pt>
                <c:pt idx="11">
                  <c:v>45</c:v>
                </c:pt>
                <c:pt idx="12">
                  <c:v>40</c:v>
                </c:pt>
                <c:pt idx="13">
                  <c:v>38</c:v>
                </c:pt>
                <c:pt idx="14">
                  <c:v>40</c:v>
                </c:pt>
                <c:pt idx="1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28-401F-BD6A-8BEBCFCDD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574991"/>
        <c:axId val="669575407"/>
        <c:extLst/>
      </c:lineChart>
      <c:catAx>
        <c:axId val="6695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575407"/>
        <c:crosses val="autoZero"/>
        <c:auto val="1"/>
        <c:lblAlgn val="ctr"/>
        <c:lblOffset val="100"/>
        <c:noMultiLvlLbl val="0"/>
      </c:catAx>
      <c:valAx>
        <c:axId val="669575407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5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Raceway</a:t>
            </a:r>
            <a:r>
              <a:rPr lang="en-US" sz="2800" baseline="0" dirty="0"/>
              <a:t> </a:t>
            </a:r>
            <a:r>
              <a:rPr lang="en-US" sz="2800" dirty="0"/>
              <a:t>Ponding</a:t>
            </a:r>
            <a:r>
              <a:rPr lang="en-US" sz="2800" baseline="0" dirty="0"/>
              <a:t> Size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358705161854749E-2"/>
          <c:y val="0.18560185185185185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SummaryTables!$O$1</c:f>
              <c:strCache>
                <c:ptCount val="1"/>
                <c:pt idx="0">
                  <c:v>Ponding Size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SummaryTables!$A$2:$A$7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SummaryTables!$O$2:$O$7</c:f>
              <c:numCache>
                <c:formatCode>General</c:formatCode>
                <c:ptCount val="6"/>
                <c:pt idx="0">
                  <c:v>175</c:v>
                </c:pt>
                <c:pt idx="1">
                  <c:v>100</c:v>
                </c:pt>
                <c:pt idx="2">
                  <c:v>1200</c:v>
                </c:pt>
                <c:pt idx="3">
                  <c:v>100</c:v>
                </c:pt>
                <c:pt idx="4">
                  <c:v>130</c:v>
                </c:pt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8-41DF-B4DC-23D5DB142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334928"/>
        <c:axId val="929335760"/>
      </c:barChart>
      <c:catAx>
        <c:axId val="9293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5760"/>
        <c:crosses val="autoZero"/>
        <c:auto val="1"/>
        <c:lblAlgn val="ctr"/>
        <c:lblOffset val="100"/>
        <c:noMultiLvlLbl val="0"/>
      </c:catAx>
      <c:valAx>
        <c:axId val="9293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Early Rearing DI and FI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SummaryTables!$Q$1</c:f>
              <c:strCache>
                <c:ptCount val="1"/>
                <c:pt idx="0">
                  <c:v>Early 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SummaryTables!$A$2:$A$7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SummaryTables!$Q$2:$Q$7</c:f>
              <c:numCache>
                <c:formatCode>General</c:formatCode>
                <c:ptCount val="6"/>
                <c:pt idx="0">
                  <c:v>0.2</c:v>
                </c:pt>
                <c:pt idx="1">
                  <c:v>0.62</c:v>
                </c:pt>
                <c:pt idx="2">
                  <c:v>0.3</c:v>
                </c:pt>
                <c:pt idx="3">
                  <c:v>0.8</c:v>
                </c:pt>
                <c:pt idx="4">
                  <c:v>0.5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A-4632-AEDD-521E6A3F8266}"/>
            </c:ext>
          </c:extLst>
        </c:ser>
        <c:ser>
          <c:idx val="1"/>
          <c:order val="1"/>
          <c:tx>
            <c:strRef>
              <c:f>SummaryTables!$R$1</c:f>
              <c:strCache>
                <c:ptCount val="1"/>
                <c:pt idx="0">
                  <c:v>Early 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SummaryTables!$A$2:$A$7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SummaryTables!$R$2:$R$7</c:f>
              <c:numCache>
                <c:formatCode>General</c:formatCode>
                <c:ptCount val="6"/>
                <c:pt idx="0">
                  <c:v>1.5</c:v>
                </c:pt>
                <c:pt idx="1">
                  <c:v>0.5</c:v>
                </c:pt>
                <c:pt idx="2">
                  <c:v>1.5</c:v>
                </c:pt>
                <c:pt idx="3">
                  <c:v>1.3</c:v>
                </c:pt>
                <c:pt idx="4">
                  <c:v>1.8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A-4632-AEDD-521E6A3F8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544656"/>
        <c:axId val="2037545072"/>
      </c:barChart>
      <c:catAx>
        <c:axId val="203754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545072"/>
        <c:crosses val="autoZero"/>
        <c:auto val="1"/>
        <c:lblAlgn val="ctr"/>
        <c:lblOffset val="100"/>
        <c:noMultiLvlLbl val="0"/>
      </c:catAx>
      <c:valAx>
        <c:axId val="20375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54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Lookingglass</a:t>
            </a:r>
            <a:r>
              <a:rPr lang="en-US" sz="1800" baseline="0"/>
              <a:t> Creek Chinook 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20603674540682"/>
          <c:y val="0.17171296296296298"/>
          <c:w val="0.85334951881014875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Parr!$B$21</c:f>
              <c:strCache>
                <c:ptCount val="1"/>
                <c:pt idx="0">
                  <c:v>Lookingglass (Parr)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Parr!$A$22:$A$23</c:f>
              <c:strCache>
                <c:ptCount val="2"/>
                <c:pt idx="0">
                  <c:v>BY2000</c:v>
                </c:pt>
                <c:pt idx="1">
                  <c:v>BY2001</c:v>
                </c:pt>
              </c:strCache>
            </c:strRef>
          </c:cat>
          <c:val>
            <c:numRef>
              <c:f>Parr!$B$22:$B$23</c:f>
              <c:numCache>
                <c:formatCode>0.000%</c:formatCode>
                <c:ptCount val="2"/>
                <c:pt idx="0">
                  <c:v>1.5399999999999999E-3</c:v>
                </c:pt>
                <c:pt idx="1">
                  <c:v>3.6600000000000001E-3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9-4C63-AA22-8357CCB82ADB}"/>
            </c:ext>
          </c:extLst>
        </c:ser>
        <c:ser>
          <c:idx val="1"/>
          <c:order val="1"/>
          <c:tx>
            <c:strRef>
              <c:f>Parr!$C$21</c:f>
              <c:strCache>
                <c:ptCount val="1"/>
                <c:pt idx="0">
                  <c:v>Lookingglass (Smolts)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Parr!$A$22:$A$23</c:f>
              <c:strCache>
                <c:ptCount val="2"/>
                <c:pt idx="0">
                  <c:v>BY2000</c:v>
                </c:pt>
                <c:pt idx="1">
                  <c:v>BY2001</c:v>
                </c:pt>
              </c:strCache>
            </c:strRef>
          </c:cat>
          <c:val>
            <c:numRef>
              <c:f>Parr!$C$22:$C$23</c:f>
              <c:numCache>
                <c:formatCode>0.000%</c:formatCode>
                <c:ptCount val="2"/>
                <c:pt idx="0">
                  <c:v>8.3999999999999995E-3</c:v>
                </c:pt>
                <c:pt idx="1">
                  <c:v>7.3000000000000001E-3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39-4C63-AA22-8357CCB82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510128"/>
        <c:axId val="1163502224"/>
      </c:barChart>
      <c:catAx>
        <c:axId val="116351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02224"/>
        <c:crosses val="autoZero"/>
        <c:auto val="1"/>
        <c:lblAlgn val="ctr"/>
        <c:lblOffset val="100"/>
        <c:noMultiLvlLbl val="0"/>
      </c:catAx>
      <c:valAx>
        <c:axId val="11635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51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McCall Chinook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Parr!$B$26</c:f>
              <c:strCache>
                <c:ptCount val="1"/>
                <c:pt idx="0">
                  <c:v>McCall Stolle (Parr)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Parr!$A$27:$A$29</c:f>
              <c:strCache>
                <c:ptCount val="3"/>
                <c:pt idx="0">
                  <c:v>BY2000</c:v>
                </c:pt>
                <c:pt idx="1">
                  <c:v>BY2001</c:v>
                </c:pt>
                <c:pt idx="2">
                  <c:v>BY2002</c:v>
                </c:pt>
              </c:strCache>
            </c:strRef>
          </c:cat>
          <c:val>
            <c:numRef>
              <c:f>Parr!$B$27:$B$29</c:f>
              <c:numCache>
                <c:formatCode>0.000%</c:formatCode>
                <c:ptCount val="3"/>
                <c:pt idx="0">
                  <c:v>2.3600000000000001E-3</c:v>
                </c:pt>
                <c:pt idx="1">
                  <c:v>6.8000000000000005E-4</c:v>
                </c:pt>
                <c:pt idx="2">
                  <c:v>1.6000000000000001E-4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E-45DE-B1E5-8C493E42493B}"/>
            </c:ext>
          </c:extLst>
        </c:ser>
        <c:ser>
          <c:idx val="1"/>
          <c:order val="1"/>
          <c:tx>
            <c:strRef>
              <c:f>Parr!$C$26</c:f>
              <c:strCache>
                <c:ptCount val="1"/>
                <c:pt idx="0">
                  <c:v>McCall (Smolts)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Parr!$A$27:$A$29</c:f>
              <c:strCache>
                <c:ptCount val="3"/>
                <c:pt idx="0">
                  <c:v>BY2000</c:v>
                </c:pt>
                <c:pt idx="1">
                  <c:v>BY2001</c:v>
                </c:pt>
                <c:pt idx="2">
                  <c:v>BY2002</c:v>
                </c:pt>
              </c:strCache>
            </c:strRef>
          </c:cat>
          <c:val>
            <c:numRef>
              <c:f>Parr!$C$27:$C$29</c:f>
              <c:numCache>
                <c:formatCode>0.000%</c:formatCode>
                <c:ptCount val="3"/>
                <c:pt idx="0">
                  <c:v>1.3899999999999999E-2</c:v>
                </c:pt>
                <c:pt idx="1">
                  <c:v>6.0000000000000001E-3</c:v>
                </c:pt>
                <c:pt idx="2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E-45DE-B1E5-8C493E424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927232"/>
        <c:axId val="1159922240"/>
      </c:barChart>
      <c:catAx>
        <c:axId val="11599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22240"/>
        <c:crosses val="autoZero"/>
        <c:auto val="1"/>
        <c:lblAlgn val="ctr"/>
        <c:lblOffset val="100"/>
        <c:noMultiLvlLbl val="0"/>
      </c:catAx>
      <c:valAx>
        <c:axId val="11599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2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Clearwater</a:t>
            </a:r>
            <a:r>
              <a:rPr lang="en-US" sz="2800" baseline="0"/>
              <a:t> Chinook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Parr!$B$3</c:f>
              <c:strCache>
                <c:ptCount val="1"/>
                <c:pt idx="0">
                  <c:v>Clearwater (Parr)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Parr!$A$4:$A$7</c:f>
              <c:strCache>
                <c:ptCount val="4"/>
                <c:pt idx="0">
                  <c:v>BY2000</c:v>
                </c:pt>
                <c:pt idx="1">
                  <c:v>BY2001</c:v>
                </c:pt>
                <c:pt idx="2">
                  <c:v>BY2002</c:v>
                </c:pt>
                <c:pt idx="3">
                  <c:v>BY2009</c:v>
                </c:pt>
              </c:strCache>
            </c:strRef>
          </c:cat>
          <c:val>
            <c:numRef>
              <c:f>Parr!$B$4:$B$7</c:f>
              <c:numCache>
                <c:formatCode>0.000%</c:formatCode>
                <c:ptCount val="4"/>
                <c:pt idx="0">
                  <c:v>9.0000000000000006E-5</c:v>
                </c:pt>
                <c:pt idx="1">
                  <c:v>1.0000000000000001E-5</c:v>
                </c:pt>
                <c:pt idx="2">
                  <c:v>3.0000000000000001E-5</c:v>
                </c:pt>
                <c:pt idx="3">
                  <c:v>3.0000000000000001E-5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B-4848-B90C-933ABB92DF88}"/>
            </c:ext>
          </c:extLst>
        </c:ser>
        <c:ser>
          <c:idx val="1"/>
          <c:order val="1"/>
          <c:tx>
            <c:strRef>
              <c:f>Parr!$C$3</c:f>
              <c:strCache>
                <c:ptCount val="1"/>
                <c:pt idx="0">
                  <c:v>Clearwater (Smolts)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Parr!$A$4:$A$7</c:f>
              <c:strCache>
                <c:ptCount val="4"/>
                <c:pt idx="0">
                  <c:v>BY2000</c:v>
                </c:pt>
                <c:pt idx="1">
                  <c:v>BY2001</c:v>
                </c:pt>
                <c:pt idx="2">
                  <c:v>BY2002</c:v>
                </c:pt>
                <c:pt idx="3">
                  <c:v>BY2009</c:v>
                </c:pt>
              </c:strCache>
            </c:strRef>
          </c:cat>
          <c:val>
            <c:numRef>
              <c:f>Parr!$C$4:$C$7</c:f>
              <c:numCache>
                <c:formatCode>0.000%</c:formatCode>
                <c:ptCount val="4"/>
                <c:pt idx="0">
                  <c:v>3.8E-3</c:v>
                </c:pt>
                <c:pt idx="1">
                  <c:v>8.9999999999999998E-4</c:v>
                </c:pt>
                <c:pt idx="2">
                  <c:v>1.5E-3</c:v>
                </c:pt>
                <c:pt idx="3">
                  <c:v>1.9E-3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AB-4848-B90C-933ABB92D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0244592"/>
        <c:axId val="830245008"/>
      </c:barChart>
      <c:catAx>
        <c:axId val="8302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45008"/>
        <c:crosses val="autoZero"/>
        <c:auto val="1"/>
        <c:lblAlgn val="ctr"/>
        <c:lblOffset val="100"/>
        <c:noMultiLvlLbl val="0"/>
      </c:catAx>
      <c:valAx>
        <c:axId val="83024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24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SAR - BY07-16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503104"/>
        <c:axId val="933503936"/>
      </c:barChart>
      <c:catAx>
        <c:axId val="9335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936"/>
        <c:crosses val="autoZero"/>
        <c:auto val="1"/>
        <c:lblAlgn val="ctr"/>
        <c:lblOffset val="100"/>
        <c:noMultiLvlLbl val="0"/>
      </c:catAx>
      <c:valAx>
        <c:axId val="93350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5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Chinook Release Size (</a:t>
            </a:r>
            <a:r>
              <a:rPr lang="en-US" dirty="0" err="1"/>
              <a:t>fpp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Sheet3!$N$1</c:f>
              <c:strCache>
                <c:ptCount val="1"/>
                <c:pt idx="0">
                  <c:v>fpp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Sheet3!$N$2:$N$7</c:f>
              <c:numCache>
                <c:formatCode>General</c:formatCode>
                <c:ptCount val="6"/>
                <c:pt idx="0">
                  <c:v>25.5</c:v>
                </c:pt>
                <c:pt idx="1">
                  <c:v>20.100000000000001</c:v>
                </c:pt>
                <c:pt idx="2">
                  <c:v>19.8</c:v>
                </c:pt>
                <c:pt idx="3">
                  <c:v>16.2</c:v>
                </c:pt>
                <c:pt idx="4">
                  <c:v>18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6-4772-B9EF-170F85C89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428768"/>
        <c:axId val="995429184"/>
      </c:barChart>
      <c:catAx>
        <c:axId val="9954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29184"/>
        <c:crosses val="autoZero"/>
        <c:auto val="1"/>
        <c:lblAlgn val="ctr"/>
        <c:lblOffset val="100"/>
        <c:noMultiLvlLbl val="0"/>
      </c:catAx>
      <c:valAx>
        <c:axId val="9954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Dworshak Chinook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Parr!$B$14</c:f>
              <c:strCache>
                <c:ptCount val="1"/>
                <c:pt idx="0">
                  <c:v>Dworshak Selway (Parr)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Parr!$A$15:$A$19</c:f>
              <c:strCache>
                <c:ptCount val="5"/>
                <c:pt idx="0">
                  <c:v>BY2010</c:v>
                </c:pt>
                <c:pt idx="1">
                  <c:v>BY2011</c:v>
                </c:pt>
                <c:pt idx="2">
                  <c:v>BY2012</c:v>
                </c:pt>
                <c:pt idx="3">
                  <c:v>BY2013</c:v>
                </c:pt>
                <c:pt idx="4">
                  <c:v>BY2014</c:v>
                </c:pt>
              </c:strCache>
            </c:strRef>
          </c:cat>
          <c:val>
            <c:numRef>
              <c:f>Parr!$B$15:$B$19</c:f>
              <c:numCache>
                <c:formatCode>0.000%</c:formatCode>
                <c:ptCount val="5"/>
                <c:pt idx="0">
                  <c:v>2.9999999999999997E-4</c:v>
                </c:pt>
                <c:pt idx="1">
                  <c:v>1.17E-3</c:v>
                </c:pt>
                <c:pt idx="2">
                  <c:v>2.0000000000000002E-5</c:v>
                </c:pt>
                <c:pt idx="3">
                  <c:v>0</c:v>
                </c:pt>
                <c:pt idx="4">
                  <c:v>1.0000000000000001E-5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9-4E55-9EF8-2F56F6D80385}"/>
            </c:ext>
          </c:extLst>
        </c:ser>
        <c:ser>
          <c:idx val="1"/>
          <c:order val="1"/>
          <c:tx>
            <c:strRef>
              <c:f>Parr!$C$14</c:f>
              <c:strCache>
                <c:ptCount val="1"/>
                <c:pt idx="0">
                  <c:v>Dworsahak (Smolts)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Parr!$A$15:$A$19</c:f>
              <c:strCache>
                <c:ptCount val="5"/>
                <c:pt idx="0">
                  <c:v>BY2010</c:v>
                </c:pt>
                <c:pt idx="1">
                  <c:v>BY2011</c:v>
                </c:pt>
                <c:pt idx="2">
                  <c:v>BY2012</c:v>
                </c:pt>
                <c:pt idx="3">
                  <c:v>BY2013</c:v>
                </c:pt>
                <c:pt idx="4">
                  <c:v>BY2014</c:v>
                </c:pt>
              </c:strCache>
            </c:strRef>
          </c:cat>
          <c:val>
            <c:numRef>
              <c:f>Parr!$C$15:$C$19</c:f>
              <c:numCache>
                <c:formatCode>0.000%</c:formatCode>
                <c:ptCount val="5"/>
                <c:pt idx="0">
                  <c:v>7.4999999999999997E-3</c:v>
                </c:pt>
                <c:pt idx="1">
                  <c:v>1.21E-2</c:v>
                </c:pt>
                <c:pt idx="2">
                  <c:v>3.5000000000000001E-3</c:v>
                </c:pt>
                <c:pt idx="3">
                  <c:v>8.9999999999999998E-4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9-4E55-9EF8-2F56F6D80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3483920"/>
        <c:axId val="1163498064"/>
      </c:barChart>
      <c:catAx>
        <c:axId val="116348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98064"/>
        <c:crosses val="autoZero"/>
        <c:auto val="1"/>
        <c:lblAlgn val="ctr"/>
        <c:lblOffset val="100"/>
        <c:noMultiLvlLbl val="0"/>
      </c:catAx>
      <c:valAx>
        <c:axId val="116349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48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Density</a:t>
            </a:r>
            <a:r>
              <a:rPr lang="en-US" sz="3200" baseline="0"/>
              <a:t> Index, Flow Index, Turnover</a:t>
            </a:r>
            <a:endParaRPr lang="en-U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Sheet3!$F$2:$F$7</c:f>
              <c:numCache>
                <c:formatCode>General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0.33</c:v>
                </c:pt>
                <c:pt idx="3">
                  <c:v>0.3</c:v>
                </c:pt>
                <c:pt idx="4">
                  <c:v>0.3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4-48DC-A6CD-8109EC971D36}"/>
            </c:ext>
          </c:extLst>
        </c:ser>
        <c:ser>
          <c:idx val="1"/>
          <c:order val="1"/>
          <c:tx>
            <c:strRef>
              <c:f>Sheet3!$G$1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Sheet3!$G$2:$G$7</c:f>
              <c:numCache>
                <c:formatCode>General</c:formatCode>
                <c:ptCount val="6"/>
                <c:pt idx="0">
                  <c:v>1.35</c:v>
                </c:pt>
                <c:pt idx="1">
                  <c:v>1.96</c:v>
                </c:pt>
                <c:pt idx="2">
                  <c:v>1.02</c:v>
                </c:pt>
                <c:pt idx="3">
                  <c:v>2.23</c:v>
                </c:pt>
                <c:pt idx="4">
                  <c:v>1.86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4-48DC-A6CD-8109EC971D36}"/>
            </c:ext>
          </c:extLst>
        </c:ser>
        <c:ser>
          <c:idx val="2"/>
          <c:order val="2"/>
          <c:tx>
            <c:strRef>
              <c:f>Sheet3!$J$1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Sheet3!$J$2:$J$7</c:f>
              <c:numCache>
                <c:formatCode>General</c:formatCode>
                <c:ptCount val="6"/>
                <c:pt idx="0">
                  <c:v>0.9</c:v>
                </c:pt>
                <c:pt idx="1">
                  <c:v>0.84</c:v>
                </c:pt>
                <c:pt idx="2">
                  <c:v>2.2999999999999998</c:v>
                </c:pt>
                <c:pt idx="3">
                  <c:v>1.2</c:v>
                </c:pt>
                <c:pt idx="4">
                  <c:v>1.08</c:v>
                </c:pt>
                <c:pt idx="5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4-48DC-A6CD-8109EC971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963104"/>
        <c:axId val="1027961856"/>
      </c:barChart>
      <c:catAx>
        <c:axId val="102796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61856"/>
        <c:crosses val="autoZero"/>
        <c:auto val="1"/>
        <c:lblAlgn val="ctr"/>
        <c:lblOffset val="100"/>
        <c:noMultiLvlLbl val="0"/>
      </c:catAx>
      <c:valAx>
        <c:axId val="10279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96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06939810489793"/>
          <c:y val="0.15611446296485668"/>
          <c:w val="0.27788380266026069"/>
          <c:h val="0.14258683573644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Max</a:t>
            </a:r>
            <a:r>
              <a:rPr lang="en-US" sz="3200" baseline="0" dirty="0"/>
              <a:t> </a:t>
            </a:r>
            <a:r>
              <a:rPr lang="en-US" sz="3200" dirty="0"/>
              <a:t>Density</a:t>
            </a:r>
            <a:r>
              <a:rPr lang="en-US" sz="3200" baseline="0" dirty="0"/>
              <a:t> Index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Sheet3!$F$2:$F$7</c:f>
              <c:numCache>
                <c:formatCode>General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0.33</c:v>
                </c:pt>
                <c:pt idx="3">
                  <c:v>0.3</c:v>
                </c:pt>
                <c:pt idx="4">
                  <c:v>0.3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9-4353-A160-8BB0D95C9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448224"/>
        <c:axId val="1502448640"/>
      </c:barChart>
      <c:catAx>
        <c:axId val="15024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640"/>
        <c:crosses val="autoZero"/>
        <c:auto val="1"/>
        <c:lblAlgn val="ctr"/>
        <c:lblOffset val="100"/>
        <c:noMultiLvlLbl val="0"/>
      </c:catAx>
      <c:valAx>
        <c:axId val="15024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Max Flow </a:t>
            </a:r>
            <a:r>
              <a:rPr lang="en-US" sz="2800" baseline="0" dirty="0"/>
              <a:t>Index</a:t>
            </a:r>
            <a:endParaRPr lang="en-US" sz="2800" dirty="0"/>
          </a:p>
        </c:rich>
      </c:tx>
      <c:layout>
        <c:manualLayout>
          <c:xMode val="edge"/>
          <c:yMode val="edge"/>
          <c:x val="0.43535501540568305"/>
          <c:y val="1.3157894736842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Sheet3!$G$2:$G$7</c:f>
              <c:numCache>
                <c:formatCode>General</c:formatCode>
                <c:ptCount val="6"/>
                <c:pt idx="0">
                  <c:v>1.35</c:v>
                </c:pt>
                <c:pt idx="1">
                  <c:v>1.96</c:v>
                </c:pt>
                <c:pt idx="2">
                  <c:v>1.02</c:v>
                </c:pt>
                <c:pt idx="3">
                  <c:v>2.23</c:v>
                </c:pt>
                <c:pt idx="4">
                  <c:v>1.86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5-4D21-A923-0B0982FA0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448224"/>
        <c:axId val="1502448640"/>
      </c:barChart>
      <c:catAx>
        <c:axId val="15024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640"/>
        <c:crosses val="autoZero"/>
        <c:auto val="1"/>
        <c:lblAlgn val="ctr"/>
        <c:lblOffset val="100"/>
        <c:noMultiLvlLbl val="0"/>
      </c:catAx>
      <c:valAx>
        <c:axId val="15024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Max</a:t>
            </a:r>
            <a:r>
              <a:rPr lang="en-US" sz="2800" baseline="0" dirty="0"/>
              <a:t> </a:t>
            </a:r>
            <a:r>
              <a:rPr lang="en-US" sz="2800" dirty="0"/>
              <a:t>Flow </a:t>
            </a:r>
            <a:r>
              <a:rPr lang="en-US" sz="2800" baseline="0" dirty="0"/>
              <a:t>Index % of Recommended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Sheet3!$G$1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Sheet3!$I$2:$I$7</c:f>
              <c:numCache>
                <c:formatCode>0%</c:formatCode>
                <c:ptCount val="6"/>
                <c:pt idx="0">
                  <c:v>0.54655870445344124</c:v>
                </c:pt>
                <c:pt idx="1">
                  <c:v>0.87111111111111106</c:v>
                </c:pt>
                <c:pt idx="2">
                  <c:v>0.40476190476190477</c:v>
                </c:pt>
                <c:pt idx="3">
                  <c:v>0.88492063492063489</c:v>
                </c:pt>
                <c:pt idx="4">
                  <c:v>0.88995215311004794</c:v>
                </c:pt>
                <c:pt idx="5">
                  <c:v>0.29940119760479045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9-49A5-8805-CB63C31B4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448224"/>
        <c:axId val="1502448640"/>
      </c:barChart>
      <c:catAx>
        <c:axId val="15024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640"/>
        <c:crosses val="autoZero"/>
        <c:auto val="1"/>
        <c:lblAlgn val="ctr"/>
        <c:lblOffset val="100"/>
        <c:noMultiLvlLbl val="0"/>
      </c:catAx>
      <c:valAx>
        <c:axId val="150244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4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Hardness (ppm CaCO3)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358705161854749E-2"/>
          <c:y val="0.18560185185185185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SummaryTables!$O$1</c:f>
              <c:strCache>
                <c:ptCount val="1"/>
                <c:pt idx="0">
                  <c:v>CaCO3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SummaryTables!$A$2:$A$7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SummaryTables!$O$2:$O$7</c:f>
              <c:numCache>
                <c:formatCode>General</c:formatCode>
                <c:ptCount val="6"/>
                <c:pt idx="0">
                  <c:v>72</c:v>
                </c:pt>
                <c:pt idx="1">
                  <c:v>7</c:v>
                </c:pt>
                <c:pt idx="2">
                  <c:v>14</c:v>
                </c:pt>
                <c:pt idx="3">
                  <c:v>14</c:v>
                </c:pt>
                <c:pt idx="4">
                  <c:v>78</c:v>
                </c:pt>
                <c:pt idx="5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A-49AF-ADA0-2EB228AFA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334928"/>
        <c:axId val="929335760"/>
      </c:barChart>
      <c:catAx>
        <c:axId val="9293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5760"/>
        <c:crosses val="autoZero"/>
        <c:auto val="1"/>
        <c:lblAlgn val="ctr"/>
        <c:lblOffset val="100"/>
        <c:noMultiLvlLbl val="0"/>
      </c:catAx>
      <c:valAx>
        <c:axId val="9293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Magnesium (ppm)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358705161854749E-2"/>
          <c:y val="0.18560185185185185"/>
          <c:w val="0.89019685039370078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SummaryTables!$S$1</c:f>
              <c:strCache>
                <c:ptCount val="1"/>
                <c:pt idx="0">
                  <c:v>Magnesium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SummaryTables!$A$2:$A$7</c:f>
              <c:strCache>
                <c:ptCount val="6"/>
                <c:pt idx="0">
                  <c:v>Lookingglass </c:v>
                </c:pt>
                <c:pt idx="1">
                  <c:v>McCall </c:v>
                </c:pt>
                <c:pt idx="2">
                  <c:v>Dworshak </c:v>
                </c:pt>
                <c:pt idx="3">
                  <c:v>Clearwater </c:v>
                </c:pt>
                <c:pt idx="4">
                  <c:v>Sawtooth </c:v>
                </c:pt>
                <c:pt idx="5">
                  <c:v>Lyons Ferry </c:v>
                </c:pt>
              </c:strCache>
            </c:strRef>
          </c:cat>
          <c:val>
            <c:numRef>
              <c:f>SummaryTables!$S$2:$S$7</c:f>
              <c:numCache>
                <c:formatCode>General</c:formatCode>
                <c:ptCount val="6"/>
                <c:pt idx="0">
                  <c:v>0</c:v>
                </c:pt>
                <c:pt idx="1">
                  <c:v>0.05</c:v>
                </c:pt>
                <c:pt idx="2">
                  <c:v>0.9</c:v>
                </c:pt>
                <c:pt idx="3">
                  <c:v>0.9</c:v>
                </c:pt>
                <c:pt idx="4">
                  <c:v>2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E-4C58-A414-E8CF60F14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334928"/>
        <c:axId val="929335760"/>
      </c:barChart>
      <c:catAx>
        <c:axId val="9293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5760"/>
        <c:crosses val="autoZero"/>
        <c:auto val="1"/>
        <c:lblAlgn val="ctr"/>
        <c:lblOffset val="100"/>
        <c:noMultiLvlLbl val="0"/>
      </c:catAx>
      <c:valAx>
        <c:axId val="9293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33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Length (in) of spring/summer Chinook at LSRCP Facilities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TempsSize!$S$4</c:f>
              <c:strCache>
                <c:ptCount val="1"/>
                <c:pt idx="0">
                  <c:v>McCall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TempsSize!$T$4:$AI$4</c:f>
              <c:numCache>
                <c:formatCode>0.00</c:formatCode>
                <c:ptCount val="16"/>
                <c:pt idx="0">
                  <c:v>0</c:v>
                </c:pt>
                <c:pt idx="1">
                  <c:v>1.4052424714327831</c:v>
                </c:pt>
                <c:pt idx="2">
                  <c:v>1.5136389737345408</c:v>
                </c:pt>
                <c:pt idx="3">
                  <c:v>1.7415591093630582</c:v>
                </c:pt>
                <c:pt idx="4">
                  <c:v>2.0209335873769727</c:v>
                </c:pt>
                <c:pt idx="5">
                  <c:v>2.495116543013709</c:v>
                </c:pt>
                <c:pt idx="6">
                  <c:v>2.9160349461702024</c:v>
                </c:pt>
                <c:pt idx="7">
                  <c:v>3.6550485852006362</c:v>
                </c:pt>
                <c:pt idx="8">
                  <c:v>4.225215661493098</c:v>
                </c:pt>
                <c:pt idx="9">
                  <c:v>4.6500056459124606</c:v>
                </c:pt>
                <c:pt idx="10">
                  <c:v>4.9713517019898212</c:v>
                </c:pt>
                <c:pt idx="11">
                  <c:v>5.2825284371816119</c:v>
                </c:pt>
                <c:pt idx="12">
                  <c:v>5.3061934806072975</c:v>
                </c:pt>
                <c:pt idx="13">
                  <c:v>5.3631088932879223</c:v>
                </c:pt>
                <c:pt idx="14">
                  <c:v>5.4052974393262376</c:v>
                </c:pt>
                <c:pt idx="15">
                  <c:v>5.4938352757302784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D6-4069-8A29-5469A1699581}"/>
            </c:ext>
          </c:extLst>
        </c:ser>
        <c:ser>
          <c:idx val="1"/>
          <c:order val="1"/>
          <c:tx>
            <c:strRef>
              <c:f>TempsSize!$S$7</c:f>
              <c:strCache>
                <c:ptCount val="1"/>
                <c:pt idx="0">
                  <c:v>Sawtooth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TempsSize!$T$7:$AI$7</c:f>
              <c:numCache>
                <c:formatCode>0.00</c:formatCode>
                <c:ptCount val="16"/>
                <c:pt idx="0">
                  <c:v>1.446554691074911</c:v>
                </c:pt>
                <c:pt idx="1">
                  <c:v>1.8808822618280556</c:v>
                </c:pt>
                <c:pt idx="2">
                  <c:v>2.2296528209543793</c:v>
                </c:pt>
                <c:pt idx="3">
                  <c:v>2.5959341581502877</c:v>
                </c:pt>
                <c:pt idx="4">
                  <c:v>2.6430956380853399</c:v>
                </c:pt>
                <c:pt idx="5">
                  <c:v>3.025180325359432</c:v>
                </c:pt>
                <c:pt idx="6">
                  <c:v>3.6731250407702878</c:v>
                </c:pt>
                <c:pt idx="7">
                  <c:v>4.225215661493098</c:v>
                </c:pt>
                <c:pt idx="8">
                  <c:v>4.6978990404661003</c:v>
                </c:pt>
                <c:pt idx="9">
                  <c:v>5.1004042539048502</c:v>
                </c:pt>
                <c:pt idx="10">
                  <c:v>5.2440068797954709</c:v>
                </c:pt>
                <c:pt idx="11">
                  <c:v>5.4052974393262376</c:v>
                </c:pt>
                <c:pt idx="12">
                  <c:v>5.4938352757302784</c:v>
                </c:pt>
                <c:pt idx="13">
                  <c:v>5.4938352757302784</c:v>
                </c:pt>
                <c:pt idx="14">
                  <c:v>5.5884796402130306</c:v>
                </c:pt>
                <c:pt idx="15">
                  <c:v>5.6900080127997814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D6-4069-8A29-5469A1699581}"/>
            </c:ext>
          </c:extLst>
        </c:ser>
        <c:ser>
          <c:idx val="2"/>
          <c:order val="2"/>
          <c:tx>
            <c:strRef>
              <c:f>TempsSize!$S$6</c:f>
              <c:strCache>
                <c:ptCount val="1"/>
                <c:pt idx="0">
                  <c:v>Clearwater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TempsSize!$T$6:$AI$6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1.5762391854903597</c:v>
                </c:pt>
                <c:pt idx="2">
                  <c:v>1.8808822618280556</c:v>
                </c:pt>
                <c:pt idx="3">
                  <c:v>2.1822458657508008</c:v>
                </c:pt>
                <c:pt idx="4">
                  <c:v>2.6430956380853399</c:v>
                </c:pt>
                <c:pt idx="5">
                  <c:v>3.025180325359432</c:v>
                </c:pt>
                <c:pt idx="6">
                  <c:v>3.9226345261471587</c:v>
                </c:pt>
                <c:pt idx="7">
                  <c:v>4.3614675445877324</c:v>
                </c:pt>
                <c:pt idx="8">
                  <c:v>4.6978990404661003</c:v>
                </c:pt>
                <c:pt idx="9">
                  <c:v>4.9713517019898212</c:v>
                </c:pt>
                <c:pt idx="10">
                  <c:v>5.1004042539048502</c:v>
                </c:pt>
                <c:pt idx="11">
                  <c:v>5.4052974393262376</c:v>
                </c:pt>
                <c:pt idx="12">
                  <c:v>5.5884796402130306</c:v>
                </c:pt>
                <c:pt idx="13">
                  <c:v>5.7993474822951407</c:v>
                </c:pt>
                <c:pt idx="14">
                  <c:v>5.9176144741372205</c:v>
                </c:pt>
                <c:pt idx="15">
                  <c:v>5.9176144741372205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D6-4069-8A29-5469A1699581}"/>
            </c:ext>
          </c:extLst>
        </c:ser>
        <c:ser>
          <c:idx val="3"/>
          <c:order val="3"/>
          <c:tx>
            <c:strRef>
              <c:f>TempsSize!$S$5</c:f>
              <c:strCache>
                <c:ptCount val="1"/>
                <c:pt idx="0">
                  <c:v>Dworshak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TempsSize!$T$5:$AI$5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1.4052424714327831</c:v>
                </c:pt>
                <c:pt idx="5">
                  <c:v>1.5465211599943076</c:v>
                </c:pt>
                <c:pt idx="6">
                  <c:v>1.9854781336115268</c:v>
                </c:pt>
                <c:pt idx="7">
                  <c:v>2.6238215042098041</c:v>
                </c:pt>
                <c:pt idx="8">
                  <c:v>3.0507929225975929</c:v>
                </c:pt>
                <c:pt idx="9">
                  <c:v>3.3417330197804325</c:v>
                </c:pt>
                <c:pt idx="10">
                  <c:v>3.9466762312194406</c:v>
                </c:pt>
                <c:pt idx="11">
                  <c:v>4.3983937769350758</c:v>
                </c:pt>
                <c:pt idx="12">
                  <c:v>4.6978990404661003</c:v>
                </c:pt>
                <c:pt idx="13">
                  <c:v>4.8544506325493426</c:v>
                </c:pt>
                <c:pt idx="14">
                  <c:v>5.1004042539048502</c:v>
                </c:pt>
                <c:pt idx="15">
                  <c:v>5.4938352757302784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D6-4069-8A29-5469A1699581}"/>
            </c:ext>
          </c:extLst>
        </c:ser>
        <c:ser>
          <c:idx val="4"/>
          <c:order val="4"/>
          <c:tx>
            <c:strRef>
              <c:f>TempsSize!$S$8</c:f>
              <c:strCache>
                <c:ptCount val="1"/>
                <c:pt idx="0">
                  <c:v>Lyons Ferry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TempsSize!$T$8:$AI$8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1.6083836754455951</c:v>
                </c:pt>
                <c:pt idx="2">
                  <c:v>1.7235285205839239</c:v>
                </c:pt>
                <c:pt idx="3">
                  <c:v>2.5519704051342997</c:v>
                </c:pt>
                <c:pt idx="4">
                  <c:v>3.462498998928131</c:v>
                </c:pt>
                <c:pt idx="5">
                  <c:v>4.0491289784305033</c:v>
                </c:pt>
                <c:pt idx="6">
                  <c:v>4.3614675445877324</c:v>
                </c:pt>
                <c:pt idx="7">
                  <c:v>4.6978990404661003</c:v>
                </c:pt>
                <c:pt idx="8">
                  <c:v>4.9713517019898212</c:v>
                </c:pt>
                <c:pt idx="9">
                  <c:v>5.322208318959988</c:v>
                </c:pt>
                <c:pt idx="10">
                  <c:v>5.4052974393262376</c:v>
                </c:pt>
                <c:pt idx="11">
                  <c:v>5.5884796402130306</c:v>
                </c:pt>
                <c:pt idx="12">
                  <c:v>5.6900080127997814</c:v>
                </c:pt>
                <c:pt idx="13">
                  <c:v>5.9176144741372205</c:v>
                </c:pt>
                <c:pt idx="14">
                  <c:v>6.1866847459257475</c:v>
                </c:pt>
                <c:pt idx="15">
                  <c:v>6.5125529486813214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D6-4069-8A29-5469A1699581}"/>
            </c:ext>
          </c:extLst>
        </c:ser>
        <c:ser>
          <c:idx val="5"/>
          <c:order val="5"/>
          <c:tx>
            <c:strRef>
              <c:f>TempsSize!$S$3</c:f>
              <c:strCache>
                <c:ptCount val="1"/>
                <c:pt idx="0">
                  <c:v>Lookingglass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TempsSize!$T$1:$AI$2</c:f>
              <c:strCache>
                <c:ptCount val="16"/>
                <c:pt idx="0">
                  <c:v>December</c:v>
                </c:pt>
                <c:pt idx="1">
                  <c:v>January</c:v>
                </c:pt>
                <c:pt idx="2">
                  <c:v>February</c:v>
                </c:pt>
                <c:pt idx="3">
                  <c:v>March</c:v>
                </c:pt>
                <c:pt idx="4">
                  <c:v>April</c:v>
                </c:pt>
                <c:pt idx="5">
                  <c:v>May</c:v>
                </c:pt>
                <c:pt idx="6">
                  <c:v>June</c:v>
                </c:pt>
                <c:pt idx="7">
                  <c:v>July</c:v>
                </c:pt>
                <c:pt idx="8">
                  <c:v>August</c:v>
                </c:pt>
                <c:pt idx="9">
                  <c:v>September</c:v>
                </c:pt>
                <c:pt idx="10">
                  <c:v>October</c:v>
                </c:pt>
                <c:pt idx="11">
                  <c:v>November</c:v>
                </c:pt>
                <c:pt idx="12">
                  <c:v>December</c:v>
                </c:pt>
                <c:pt idx="13">
                  <c:v>January</c:v>
                </c:pt>
                <c:pt idx="14">
                  <c:v>February</c:v>
                </c:pt>
                <c:pt idx="15">
                  <c:v>March</c:v>
                </c:pt>
              </c:strCache>
            </c:strRef>
          </c:cat>
          <c:val>
            <c:numRef>
              <c:f>TempsSize!$T$3:$AI$3</c:f>
              <c:numCache>
                <c:formatCode>0.00</c:formatCode>
                <c:ptCount val="16"/>
                <c:pt idx="0">
                  <c:v>1.4052424714327831</c:v>
                </c:pt>
                <c:pt idx="1">
                  <c:v>1.5762391854903597</c:v>
                </c:pt>
                <c:pt idx="2">
                  <c:v>1.8808822618280556</c:v>
                </c:pt>
                <c:pt idx="3">
                  <c:v>2.1822458657508008</c:v>
                </c:pt>
                <c:pt idx="4">
                  <c:v>2.5519704051342997</c:v>
                </c:pt>
                <c:pt idx="5">
                  <c:v>2.8085375381484274</c:v>
                </c:pt>
                <c:pt idx="6">
                  <c:v>3.3293225056004951</c:v>
                </c:pt>
                <c:pt idx="7">
                  <c:v>3.8106078325697679</c:v>
                </c:pt>
                <c:pt idx="8">
                  <c:v>4.0491289784305033</c:v>
                </c:pt>
                <c:pt idx="9">
                  <c:v>4.4366041847038273</c:v>
                </c:pt>
                <c:pt idx="10">
                  <c:v>4.7999558677272605</c:v>
                </c:pt>
                <c:pt idx="11">
                  <c:v>5.1004042539048502</c:v>
                </c:pt>
                <c:pt idx="12">
                  <c:v>5.1004042539048502</c:v>
                </c:pt>
                <c:pt idx="13">
                  <c:v>5.1004042539048502</c:v>
                </c:pt>
                <c:pt idx="14">
                  <c:v>5.2440068797954709</c:v>
                </c:pt>
                <c:pt idx="15">
                  <c:v>5.322208318959988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D6-4069-8A29-5469A1699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246479"/>
        <c:axId val="880244815"/>
      </c:lineChart>
      <c:catAx>
        <c:axId val="88024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44815"/>
        <c:crosses val="autoZero"/>
        <c:auto val="1"/>
        <c:lblAlgn val="ctr"/>
        <c:lblOffset val="100"/>
        <c:noMultiLvlLbl val="0"/>
      </c:catAx>
      <c:valAx>
        <c:axId val="88024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24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0.05263</cdr:x>
      <cdr:y>0.04155</cdr:y>
    </cdr:from>
    <cdr:to>
      <cdr:x>1</cdr:x>
      <cdr:y>0.18204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537D468F-184E-433F-A689-A6F558B7EB2D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57200" y="234296"/>
          <a:ext cx="8229600" cy="792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4400" kern="1200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dirty="0"/>
            <a:t>Parr Releases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0.05263</cdr:x>
      <cdr:y>0.04155</cdr:y>
    </cdr:from>
    <cdr:to>
      <cdr:x>1</cdr:x>
      <cdr:y>0.18204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537D468F-184E-433F-A689-A6F558B7EB2D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57200" y="234296"/>
          <a:ext cx="8229600" cy="792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4400" kern="1200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dirty="0"/>
            <a:t>Parr Releases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0.05263</cdr:x>
      <cdr:y>0.04155</cdr:y>
    </cdr:from>
    <cdr:to>
      <cdr:x>1</cdr:x>
      <cdr:y>0.18204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537D468F-184E-433F-A689-A6F558B7EB2D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57200" y="234296"/>
          <a:ext cx="8229600" cy="792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4400" kern="1200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dirty="0"/>
            <a:t>Parr Releases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0.05263</cdr:x>
      <cdr:y>0.04155</cdr:y>
    </cdr:from>
    <cdr:to>
      <cdr:x>1</cdr:x>
      <cdr:y>0.18204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537D468F-184E-433F-A689-A6F558B7EB2D}"/>
            </a:ext>
          </a:extLst>
        </cdr:cNvPr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457200" y="234296"/>
          <a:ext cx="8229600" cy="7921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4400" kern="1200" baseline="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1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en-US" dirty="0"/>
            <a:t>Parr Releases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Basins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to be revised to reflect current performance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put enough infrastructure in originally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put enough infrastructure in originally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83418-BE23-4C7A-BBD6-7F5FA6673B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64017" y="914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LSRCP Infrastructure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029200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Our Next Year</a:t>
            </a:r>
          </a:p>
          <a:p>
            <a:pPr eaLnBrk="1" hangingPunct="1"/>
            <a:r>
              <a:rPr lang="en-US" altLang="en-US" sz="2800" dirty="0"/>
              <a:t>Nathan Wiese LSRCP</a:t>
            </a:r>
          </a:p>
        </p:txBody>
      </p:sp>
      <p:pic>
        <p:nvPicPr>
          <p:cNvPr id="3" name="Picture 2" descr="A sign in the snow&#10;&#10;Description automatically generated with low confidence">
            <a:extLst>
              <a:ext uri="{FF2B5EF4-FFF2-40B4-BE49-F238E27FC236}">
                <a16:creationId xmlns:a16="http://schemas.microsoft.com/office/drawing/2014/main" id="{95BEDA44-A653-8E8B-66C9-400D93FEE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2669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9A93-0470-41AA-9B01-F024E373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24BA8-7C45-4B6B-89DF-D162158E202F}"/>
              </a:ext>
            </a:extLst>
          </p:cNvPr>
          <p:cNvSpPr txBox="1"/>
          <p:nvPr/>
        </p:nvSpPr>
        <p:spPr>
          <a:xfrm>
            <a:off x="457200" y="1143000"/>
            <a:ext cx="838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Challenges and considerations with changing the programs.</a:t>
            </a:r>
          </a:p>
          <a:p>
            <a:r>
              <a:rPr lang="en-US" sz="2400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LSRCP in-place, in-kind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Performance (potential or actual)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Type of program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Space/Infrastructure/Logistics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Funding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Policy considerations, U.S. v. Oregon (consensus)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Scientific Recommendations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Shifting baselines (Climate, Ocean,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2388F-B8E6-4DF2-9881-D460843C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5" y="44196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2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CF3E-74AD-6919-62B2-4E215FE3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Infrastructure Audits?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9DEE-335E-FBB1-942D-383618FC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the “easiest” solution</a:t>
            </a:r>
          </a:p>
          <a:p>
            <a:r>
              <a:rPr lang="en-US" dirty="0"/>
              <a:t>More Chinook smolts = More Adult Chinook</a:t>
            </a:r>
          </a:p>
          <a:p>
            <a:r>
              <a:rPr lang="en-US" dirty="0"/>
              <a:t>What else?</a:t>
            </a:r>
          </a:p>
          <a:p>
            <a:pPr lvl="1"/>
            <a:r>
              <a:rPr lang="en-US" dirty="0"/>
              <a:t>M&amp;E priorities – where can we improve performance?</a:t>
            </a:r>
          </a:p>
          <a:p>
            <a:pPr lvl="1"/>
            <a:r>
              <a:rPr lang="en-US" dirty="0"/>
              <a:t>Management considerations – where/when/how? </a:t>
            </a:r>
          </a:p>
          <a:p>
            <a:pPr lvl="1"/>
            <a:r>
              <a:rPr lang="en-US" dirty="0"/>
              <a:t>ESA – where can smolts be added?</a:t>
            </a:r>
          </a:p>
        </p:txBody>
      </p:sp>
    </p:spTree>
    <p:extLst>
      <p:ext uri="{BB962C8B-B14F-4D97-AF65-F5344CB8AC3E}">
        <p14:creationId xmlns:p14="http://schemas.microsoft.com/office/powerpoint/2010/main" val="222547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9367-69E9-4055-A5FD-6EBD90CB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Governor’s Salmon Workgroup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992B-716B-44D6-A392-905A1E3C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r>
              <a:rPr lang="en-US" b="1" dirty="0"/>
              <a:t>Enhance and Expand Production</a:t>
            </a:r>
          </a:p>
          <a:p>
            <a:r>
              <a:rPr lang="en-US" sz="3200" b="1" dirty="0"/>
              <a:t>Optimize Hatchery Production</a:t>
            </a:r>
          </a:p>
          <a:p>
            <a:r>
              <a:rPr lang="en-US" b="1" dirty="0"/>
              <a:t>Meet Mitigation Obligations</a:t>
            </a:r>
          </a:p>
          <a:p>
            <a:r>
              <a:rPr lang="en-US" b="1" dirty="0"/>
              <a:t>Maintain Existing Infrastructure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8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CF3E-74AD-6919-62B2-4E215FE3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3"/>
          </a:xfrm>
        </p:spPr>
        <p:txBody>
          <a:bodyPr/>
          <a:lstStyle/>
          <a:p>
            <a:r>
              <a:rPr lang="en-US" dirty="0"/>
              <a:t>How were Infrastructure Audits conducted?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9DEE-335E-FBB1-942D-383618FC5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r>
              <a:rPr lang="en-US" dirty="0"/>
              <a:t>Review existing concrete – what could it do?</a:t>
            </a:r>
          </a:p>
          <a:p>
            <a:r>
              <a:rPr lang="en-US" dirty="0"/>
              <a:t>Identify “bottlenecks” to achieving adult returns</a:t>
            </a:r>
          </a:p>
          <a:p>
            <a:r>
              <a:rPr lang="en-US" dirty="0"/>
              <a:t>Identify additional investment opportunities</a:t>
            </a:r>
          </a:p>
          <a:p>
            <a:r>
              <a:rPr lang="en-US" dirty="0"/>
              <a:t>Dream a little….</a:t>
            </a:r>
          </a:p>
          <a:p>
            <a:r>
              <a:rPr lang="en-US" dirty="0"/>
              <a:t>Identify infrastructure shortfalls </a:t>
            </a:r>
          </a:p>
          <a:p>
            <a:pPr lvl="1"/>
            <a:r>
              <a:rPr lang="en-US" dirty="0"/>
              <a:t>Should we be building a new hatchery??</a:t>
            </a:r>
          </a:p>
        </p:txBody>
      </p:sp>
    </p:spTree>
    <p:extLst>
      <p:ext uri="{BB962C8B-B14F-4D97-AF65-F5344CB8AC3E}">
        <p14:creationId xmlns:p14="http://schemas.microsoft.com/office/powerpoint/2010/main" val="125066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9367-69E9-4055-A5FD-6EBD90CB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Audit?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992B-716B-44D6-A392-905A1E3C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4563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each facility through monthly metrics:</a:t>
            </a:r>
          </a:p>
          <a:p>
            <a:r>
              <a:rPr lang="en-US" dirty="0"/>
              <a:t>Smolts</a:t>
            </a:r>
          </a:p>
          <a:p>
            <a:r>
              <a:rPr lang="en-US" dirty="0" err="1"/>
              <a:t>Fpp</a:t>
            </a:r>
            <a:endParaRPr lang="en-US" dirty="0"/>
          </a:p>
          <a:p>
            <a:r>
              <a:rPr lang="en-US" dirty="0"/>
              <a:t>DI</a:t>
            </a:r>
          </a:p>
          <a:p>
            <a:r>
              <a:rPr lang="en-US" dirty="0"/>
              <a:t>FI</a:t>
            </a:r>
          </a:p>
          <a:p>
            <a:r>
              <a:rPr lang="en-US" dirty="0"/>
              <a:t>Flow</a:t>
            </a:r>
          </a:p>
          <a:p>
            <a:r>
              <a:rPr lang="en-US" dirty="0"/>
              <a:t>Ft3</a:t>
            </a:r>
          </a:p>
          <a:p>
            <a:r>
              <a:rPr lang="en-US" dirty="0"/>
              <a:t>Temp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CF5-4579-458D-9F27-8F93502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DA2FA9-7158-4D2C-861F-BF248835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246"/>
          <a:stretch/>
        </p:blipFill>
        <p:spPr>
          <a:xfrm>
            <a:off x="183325" y="152400"/>
            <a:ext cx="8777350" cy="5731023"/>
          </a:xfrm>
        </p:spPr>
      </p:pic>
    </p:spTree>
    <p:extLst>
      <p:ext uri="{BB962C8B-B14F-4D97-AF65-F5344CB8AC3E}">
        <p14:creationId xmlns:p14="http://schemas.microsoft.com/office/powerpoint/2010/main" val="117023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62" y="365918"/>
            <a:ext cx="8229600" cy="792163"/>
          </a:xfrm>
        </p:spPr>
        <p:txBody>
          <a:bodyPr/>
          <a:lstStyle/>
          <a:p>
            <a:r>
              <a:rPr lang="en-US" dirty="0"/>
              <a:t>What did we Learn about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864-1C58-4CEC-845F-CE07036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03" y="1676400"/>
            <a:ext cx="8229600" cy="4419600"/>
          </a:xfrm>
        </p:spPr>
        <p:txBody>
          <a:bodyPr/>
          <a:lstStyle/>
          <a:p>
            <a:r>
              <a:rPr lang="en-US" dirty="0"/>
              <a:t>There’s a lot of ways to raise spring Chinook</a:t>
            </a:r>
          </a:p>
          <a:p>
            <a:r>
              <a:rPr lang="en-US" dirty="0"/>
              <a:t>Sizes from 12-24 </a:t>
            </a:r>
            <a:r>
              <a:rPr lang="en-US" dirty="0" err="1"/>
              <a:t>fpp</a:t>
            </a:r>
            <a:endParaRPr lang="en-US" dirty="0"/>
          </a:p>
          <a:p>
            <a:r>
              <a:rPr lang="en-US" dirty="0"/>
              <a:t>Temp Ranges 37-61 F</a:t>
            </a:r>
          </a:p>
          <a:p>
            <a:r>
              <a:rPr lang="en-US" dirty="0"/>
              <a:t>DI = 0.14 to 0.35</a:t>
            </a:r>
          </a:p>
          <a:p>
            <a:r>
              <a:rPr lang="en-US" dirty="0"/>
              <a:t>FI = 1.0 to 2.2 (40% to 89% of Piper)</a:t>
            </a:r>
          </a:p>
          <a:p>
            <a:r>
              <a:rPr lang="en-US" dirty="0"/>
              <a:t>Water Chemistry ( 7 to 110 ppm CaCO3)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3810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09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58E0-BEE1-E75B-1B5B-C4A3CCB7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0688-F7E6-D934-A0EA-D61BD5ED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88C531-CF19-098C-9B13-0DE188582F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274556"/>
              </p:ext>
            </p:extLst>
          </p:nvPr>
        </p:nvGraphicFramePr>
        <p:xfrm>
          <a:off x="434788" y="304800"/>
          <a:ext cx="840441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17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DCAB31-A93A-A501-11F8-3961C0D3D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428150"/>
              </p:ext>
            </p:extLst>
          </p:nvPr>
        </p:nvGraphicFramePr>
        <p:xfrm>
          <a:off x="76200" y="76200"/>
          <a:ext cx="8991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31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2060-0169-187B-9943-68E716EF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LSRCP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F241-F49D-FB2D-84E0-9F49FA5D1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Mitigate for construction and operation of the 4 Lower Snake River Dams</a:t>
            </a:r>
          </a:p>
          <a:p>
            <a:r>
              <a:rPr lang="en-US" dirty="0"/>
              <a:t>Project Area Targets</a:t>
            </a:r>
          </a:p>
          <a:p>
            <a:pPr lvl="1"/>
            <a:r>
              <a:rPr lang="en-US" dirty="0"/>
              <a:t>18,300 Fall Chinook</a:t>
            </a:r>
          </a:p>
          <a:p>
            <a:pPr lvl="1"/>
            <a:r>
              <a:rPr lang="en-US" dirty="0"/>
              <a:t>55,100 Steelhead</a:t>
            </a:r>
          </a:p>
          <a:p>
            <a:pPr lvl="1"/>
            <a:r>
              <a:rPr lang="en-US" dirty="0"/>
              <a:t>58,700 spring/summer Chinook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EB051958-6570-5D75-89E0-CC5E04B19EE6}"/>
              </a:ext>
            </a:extLst>
          </p:cNvPr>
          <p:cNvSpPr/>
          <p:nvPr/>
        </p:nvSpPr>
        <p:spPr>
          <a:xfrm>
            <a:off x="5446054" y="3361764"/>
            <a:ext cx="990600" cy="1066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87BF5-06F7-5787-58A3-05A19681D4B7}"/>
              </a:ext>
            </a:extLst>
          </p:cNvPr>
          <p:cNvSpPr txBox="1"/>
          <p:nvPr/>
        </p:nvSpPr>
        <p:spPr>
          <a:xfrm>
            <a:off x="3810000" y="2048505"/>
            <a:ext cx="12573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96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3447A-77B5-F8EE-E8EA-DCFAA9A509DC}"/>
              </a:ext>
            </a:extLst>
          </p:cNvPr>
          <p:cNvSpPr txBox="1"/>
          <p:nvPr/>
        </p:nvSpPr>
        <p:spPr>
          <a:xfrm>
            <a:off x="3697947" y="2667000"/>
            <a:ext cx="12573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sym typeface="Wingdings" panose="05000000000000000000" pitchFamily="2" charset="2"/>
              </a:rPr>
              <a:t></a:t>
            </a:r>
            <a:endParaRPr lang="en-US" sz="96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9ACD62-D3AA-E851-DA62-503EE3D37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4807"/>
              </p:ext>
            </p:extLst>
          </p:nvPr>
        </p:nvGraphicFramePr>
        <p:xfrm>
          <a:off x="152400" y="228600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38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2EA84CA-F082-4B26-85D7-9C58CAE8F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27397"/>
              </p:ext>
            </p:extLst>
          </p:nvPr>
        </p:nvGraphicFramePr>
        <p:xfrm>
          <a:off x="228600" y="1524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22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9BEDD1-29F2-41D8-A7E6-796844BD10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75581"/>
              </p:ext>
            </p:extLst>
          </p:nvPr>
        </p:nvGraphicFramePr>
        <p:xfrm>
          <a:off x="152400" y="76200"/>
          <a:ext cx="8839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13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F6330F-BF3B-CF15-287F-22D3F8465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362596"/>
              </p:ext>
            </p:extLst>
          </p:nvPr>
        </p:nvGraphicFramePr>
        <p:xfrm>
          <a:off x="228600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68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19B0202-1501-4024-A1DB-5385FD402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607768"/>
              </p:ext>
            </p:extLst>
          </p:nvPr>
        </p:nvGraphicFramePr>
        <p:xfrm>
          <a:off x="457200" y="228600"/>
          <a:ext cx="8305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25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F72FA9-CA0C-D0FB-A620-70DB7C44E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905216"/>
              </p:ext>
            </p:extLst>
          </p:nvPr>
        </p:nvGraphicFramePr>
        <p:xfrm>
          <a:off x="609600" y="304800"/>
          <a:ext cx="8229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91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B9F7-A58E-E334-AB1B-96AED350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B4A71-D07B-B680-CEE1-8F35B9F4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2E5F5CB-0B64-7E04-C7BC-588158516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221358"/>
              </p:ext>
            </p:extLst>
          </p:nvPr>
        </p:nvGraphicFramePr>
        <p:xfrm>
          <a:off x="304800" y="1524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283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864-1C58-4CEC-845F-CE07036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03" y="1676400"/>
            <a:ext cx="8229600" cy="4419600"/>
          </a:xfrm>
        </p:spPr>
        <p:txBody>
          <a:bodyPr/>
          <a:lstStyle/>
          <a:p>
            <a:r>
              <a:rPr lang="en-US" dirty="0"/>
              <a:t>Acclimation vs no-acclimation</a:t>
            </a:r>
          </a:p>
          <a:p>
            <a:pPr lvl="1"/>
            <a:r>
              <a:rPr lang="en-US" dirty="0"/>
              <a:t>Space saving for some facilities</a:t>
            </a:r>
          </a:p>
          <a:p>
            <a:r>
              <a:rPr lang="en-US" dirty="0"/>
              <a:t>Temp profiles</a:t>
            </a:r>
          </a:p>
          <a:p>
            <a:r>
              <a:rPr lang="en-US" dirty="0"/>
              <a:t>When to move for marking and how many moves</a:t>
            </a:r>
          </a:p>
          <a:p>
            <a:r>
              <a:rPr lang="en-US" dirty="0"/>
              <a:t>To chill or not to chill?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Chilled??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29995"/>
          <a:ext cx="7772400" cy="387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4783338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443274442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Early Temps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Lookingglass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42-44 F Well Water (37-38 F River)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72997693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36-38 F Chilled Dworshak Reservoir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520268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McCall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January/February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38-41 F Payette Lake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42-45 F Dworshak Reservoir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875525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42-46F Wells (37-41 F River)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Lyons Ferry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F - Wells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9128702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49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451B-A73D-45F3-A680-97F45EDA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Mark and How Many Moves?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AD3F604-C26C-4FFA-AA34-0B63C9B895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646319"/>
              </p:ext>
            </p:extLst>
          </p:nvPr>
        </p:nvGraphicFramePr>
        <p:xfrm>
          <a:off x="470647" y="1229995"/>
          <a:ext cx="8229600" cy="441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34783338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25036985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1371499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177379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8882939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43274442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Basin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Marking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Ponding Size</a:t>
                      </a:r>
                    </a:p>
                    <a:p>
                      <a:pPr algn="l" rtl="0" fontAlgn="ctr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 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 FI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0148675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Lookingglass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 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to Raceways 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86733832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Dworshak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 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in Raceways and River Water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23267904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McCall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12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Keep in Nursery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82365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Clearwater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Nursery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770019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Sawtooth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30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Nursery &amp; Raceways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8008255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Lyons Ferry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1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to Raceways</a:t>
                      </a: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91287026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989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83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5842-4F99-45BB-8567-037201E9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Audits??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5F86-C0F1-4BFE-9CB6-0A38E140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06C15-429E-4AB9-8398-E52BB4A9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05682"/>
            <a:ext cx="8296564" cy="47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10988E-89B2-46F0-B929-9FEDAEAA2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297226"/>
              </p:ext>
            </p:extLst>
          </p:nvPr>
        </p:nvGraphicFramePr>
        <p:xfrm>
          <a:off x="304800" y="228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109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123E9F-4063-7DF3-3B6A-1488D504B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937975"/>
              </p:ext>
            </p:extLst>
          </p:nvPr>
        </p:nvGraphicFramePr>
        <p:xfrm>
          <a:off x="381000" y="228600"/>
          <a:ext cx="8534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64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864-1C58-4CEC-845F-CE07036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03" y="1676400"/>
            <a:ext cx="8229600" cy="4419600"/>
          </a:xfrm>
        </p:spPr>
        <p:txBody>
          <a:bodyPr/>
          <a:lstStyle/>
          <a:p>
            <a:r>
              <a:rPr lang="en-US" dirty="0"/>
              <a:t>Ways to improve downstream survival?</a:t>
            </a:r>
          </a:p>
          <a:p>
            <a:r>
              <a:rPr lang="en-US" dirty="0"/>
              <a:t>What about Age 0+?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99BA-F5E2-DD04-DC4A-CB607CF3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Timing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D3587F-0773-3939-93ED-1A0A3A92B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75848"/>
              </p:ext>
            </p:extLst>
          </p:nvPr>
        </p:nvGraphicFramePr>
        <p:xfrm>
          <a:off x="914400" y="1371600"/>
          <a:ext cx="7162799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1299">
                  <a:extLst>
                    <a:ext uri="{9D8B030D-6E8A-4147-A177-3AD203B41FA5}">
                      <a16:colId xmlns:a16="http://schemas.microsoft.com/office/drawing/2014/main" val="1196867594"/>
                    </a:ext>
                  </a:extLst>
                </a:gridCol>
                <a:gridCol w="1920750">
                  <a:extLst>
                    <a:ext uri="{9D8B030D-6E8A-4147-A177-3AD203B41FA5}">
                      <a16:colId xmlns:a16="http://schemas.microsoft.com/office/drawing/2014/main" val="1149786541"/>
                    </a:ext>
                  </a:extLst>
                </a:gridCol>
                <a:gridCol w="1920750">
                  <a:extLst>
                    <a:ext uri="{9D8B030D-6E8A-4147-A177-3AD203B41FA5}">
                      <a16:colId xmlns:a16="http://schemas.microsoft.com/office/drawing/2014/main" val="180289519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Release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Release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38482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Lookingglass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15-Apr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17-Apr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4558357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McCall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2-Apr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12-Apr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3145895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Dworshak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25-Mar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14-Apr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2312179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Clearwater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14-Mar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14-Apr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914011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Sawtooth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8-Apr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15-Apr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131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35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-381000" y="-138953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EA03622-59E4-AE49-1DA1-6585608959D7}"/>
              </a:ext>
            </a:extLst>
          </p:cNvPr>
          <p:cNvGraphicFramePr>
            <a:graphicFrameLocks/>
          </p:cNvGraphicFramePr>
          <p:nvPr/>
        </p:nvGraphicFramePr>
        <p:xfrm>
          <a:off x="457200" y="9906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174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-381000" y="-138953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34A7462-AE3F-5DB6-83AC-FF0CC9787875}"/>
              </a:ext>
            </a:extLst>
          </p:cNvPr>
          <p:cNvGraphicFramePr>
            <a:graphicFrameLocks/>
          </p:cNvGraphicFramePr>
          <p:nvPr/>
        </p:nvGraphicFramePr>
        <p:xfrm>
          <a:off x="381000" y="9144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8983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-381000" y="-138953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E3B373-1F6D-BCA4-6B49-EE528493BF43}"/>
              </a:ext>
            </a:extLst>
          </p:cNvPr>
          <p:cNvGraphicFramePr>
            <a:graphicFrameLocks/>
          </p:cNvGraphicFramePr>
          <p:nvPr/>
        </p:nvGraphicFramePr>
        <p:xfrm>
          <a:off x="228600" y="9906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3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BE5A91-1946-BFEC-33B2-0A3D5B1694E5}"/>
              </a:ext>
            </a:extLst>
          </p:cNvPr>
          <p:cNvGraphicFramePr>
            <a:graphicFrameLocks/>
          </p:cNvGraphicFramePr>
          <p:nvPr/>
        </p:nvGraphicFramePr>
        <p:xfrm>
          <a:off x="-381000" y="-138953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3051BB-1492-1E7D-5DF1-514BE8DC5786}"/>
              </a:ext>
            </a:extLst>
          </p:cNvPr>
          <p:cNvGraphicFramePr>
            <a:graphicFrameLocks/>
          </p:cNvGraphicFramePr>
          <p:nvPr/>
        </p:nvGraphicFramePr>
        <p:xfrm>
          <a:off x="533400" y="8382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0693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D468F-184E-433F-A689-A6F558B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18864-1C58-4CEC-845F-CE07036DB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03" y="1676400"/>
            <a:ext cx="8229600" cy="4419600"/>
          </a:xfrm>
        </p:spPr>
        <p:txBody>
          <a:bodyPr/>
          <a:lstStyle/>
          <a:p>
            <a:r>
              <a:rPr lang="en-US" dirty="0"/>
              <a:t>Lots of Chinook rearing strategies</a:t>
            </a:r>
          </a:p>
          <a:p>
            <a:r>
              <a:rPr lang="en-US" dirty="0"/>
              <a:t>Densities, flows used and size at release, and SAR’s vary widely</a:t>
            </a:r>
          </a:p>
          <a:p>
            <a:r>
              <a:rPr lang="en-US" dirty="0"/>
              <a:t>Opportunities exist across the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B3BB-415C-4E12-80A9-0717420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3600" y="308424"/>
            <a:ext cx="8229600" cy="792163"/>
          </a:xfrm>
        </p:spPr>
        <p:txBody>
          <a:bodyPr/>
          <a:lstStyle/>
          <a:p>
            <a:r>
              <a:rPr lang="en-US" dirty="0"/>
              <a:t>LSRCP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13F48-7295-4038-80AD-BD146862B839}"/>
              </a:ext>
            </a:extLst>
          </p:cNvPr>
          <p:cNvSpPr txBox="1"/>
          <p:nvPr/>
        </p:nvSpPr>
        <p:spPr>
          <a:xfrm>
            <a:off x="388090" y="1447800"/>
            <a:ext cx="7239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Fish for the Future</a:t>
            </a:r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1E6805F-A90C-8C9F-FF7B-06C8E68F84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61" y="147118"/>
            <a:ext cx="2861284" cy="3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1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C6B1-3C7A-CF00-92E7-542B56CB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Goal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F4C69-DF4A-E2E0-2FB8-6DDF3280E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conceptual-level information of current infrastructure to LSRCP stakeholders</a:t>
            </a:r>
          </a:p>
          <a:p>
            <a:r>
              <a:rPr lang="en-US" dirty="0"/>
              <a:t>Increase opportunities to meet LSRCP mitigation targets</a:t>
            </a:r>
          </a:p>
        </p:txBody>
      </p:sp>
    </p:spTree>
    <p:extLst>
      <p:ext uri="{BB962C8B-B14F-4D97-AF65-F5344CB8AC3E}">
        <p14:creationId xmlns:p14="http://schemas.microsoft.com/office/powerpoint/2010/main" val="57144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94AE-1A70-4AD8-C737-C58903ED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7" y="704662"/>
            <a:ext cx="8229600" cy="792163"/>
          </a:xfrm>
        </p:spPr>
        <p:txBody>
          <a:bodyPr/>
          <a:lstStyle/>
          <a:p>
            <a:r>
              <a:rPr lang="en-US" dirty="0"/>
              <a:t>Chinook Project Area Goal</a:t>
            </a:r>
            <a:br>
              <a:rPr lang="en-US" dirty="0"/>
            </a:br>
            <a:r>
              <a:rPr lang="en-US" dirty="0"/>
              <a:t>= 58,700 Adults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B75-42A3-3416-20BB-C2DEEFD9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647" y="1966119"/>
            <a:ext cx="4040188" cy="639762"/>
          </a:xfrm>
        </p:spPr>
        <p:txBody>
          <a:bodyPr/>
          <a:lstStyle/>
          <a:p>
            <a:r>
              <a:rPr lang="en-US" sz="3200" dirty="0"/>
              <a:t>BY2007 - 2016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0114-C101-93AE-7205-6742A7E5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341" y="2707482"/>
            <a:ext cx="4040188" cy="262651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/>
              <a:t>Annually</a:t>
            </a:r>
          </a:p>
          <a:p>
            <a:pPr lvl="1"/>
            <a:r>
              <a:rPr lang="en-US" sz="3200" dirty="0"/>
              <a:t>8.4 Million Smolts</a:t>
            </a:r>
          </a:p>
          <a:p>
            <a:pPr lvl="1"/>
            <a:r>
              <a:rPr lang="en-US" sz="3200" dirty="0"/>
              <a:t>26,100 Adults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F0114-1E96-ABEC-2A12-FE5255A00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6401" y="1966119"/>
            <a:ext cx="4041775" cy="639762"/>
          </a:xfrm>
        </p:spPr>
        <p:txBody>
          <a:bodyPr/>
          <a:lstStyle/>
          <a:p>
            <a:r>
              <a:rPr lang="en-US" sz="3200" dirty="0"/>
              <a:t>Current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6F98C-CACB-94A3-1C97-361B4164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2707482"/>
            <a:ext cx="4117976" cy="262651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/>
              <a:t>Annually</a:t>
            </a:r>
          </a:p>
          <a:p>
            <a:pPr lvl="1"/>
            <a:r>
              <a:rPr lang="en-US" sz="3200" dirty="0"/>
              <a:t>10.5 Million Smolts</a:t>
            </a:r>
          </a:p>
          <a:p>
            <a:pPr lvl="1"/>
            <a:r>
              <a:rPr lang="en-US" sz="3200" dirty="0"/>
              <a:t>43,897 Adults</a:t>
            </a:r>
          </a:p>
        </p:txBody>
      </p:sp>
    </p:spTree>
    <p:extLst>
      <p:ext uri="{BB962C8B-B14F-4D97-AF65-F5344CB8AC3E}">
        <p14:creationId xmlns:p14="http://schemas.microsoft.com/office/powerpoint/2010/main" val="36705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069F-DECD-4044-A9FE-7D0B1ABA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by Basin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E2C31D-9E05-4D33-92A7-094D728E5B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599" cy="4806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210">
                  <a:extLst>
                    <a:ext uri="{9D8B030D-6E8A-4147-A177-3AD203B41FA5}">
                      <a16:colId xmlns:a16="http://schemas.microsoft.com/office/drawing/2014/main" val="1854171679"/>
                    </a:ext>
                  </a:extLst>
                </a:gridCol>
                <a:gridCol w="1600390">
                  <a:extLst>
                    <a:ext uri="{9D8B030D-6E8A-4147-A177-3AD203B41FA5}">
                      <a16:colId xmlns:a16="http://schemas.microsoft.com/office/drawing/2014/main" val="365677190"/>
                    </a:ext>
                  </a:extLst>
                </a:gridCol>
                <a:gridCol w="975833">
                  <a:extLst>
                    <a:ext uri="{9D8B030D-6E8A-4147-A177-3AD203B41FA5}">
                      <a16:colId xmlns:a16="http://schemas.microsoft.com/office/drawing/2014/main" val="1299452500"/>
                    </a:ext>
                  </a:extLst>
                </a:gridCol>
                <a:gridCol w="1144988">
                  <a:extLst>
                    <a:ext uri="{9D8B030D-6E8A-4147-A177-3AD203B41FA5}">
                      <a16:colId xmlns:a16="http://schemas.microsoft.com/office/drawing/2014/main" val="1764426430"/>
                    </a:ext>
                  </a:extLst>
                </a:gridCol>
                <a:gridCol w="1088760">
                  <a:extLst>
                    <a:ext uri="{9D8B030D-6E8A-4147-A177-3AD203B41FA5}">
                      <a16:colId xmlns:a16="http://schemas.microsoft.com/office/drawing/2014/main" val="698946877"/>
                    </a:ext>
                  </a:extLst>
                </a:gridCol>
                <a:gridCol w="981418">
                  <a:extLst>
                    <a:ext uri="{9D8B030D-6E8A-4147-A177-3AD203B41FA5}">
                      <a16:colId xmlns:a16="http://schemas.microsoft.com/office/drawing/2014/main" val="1709897927"/>
                    </a:ext>
                  </a:extLst>
                </a:gridCol>
              </a:tblGrid>
              <a:tr h="38837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LSRCP Chinook Program Performance, Brood Year 2007 - 2016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7426983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Smolts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Basin Adult Goal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SAR BY07-16 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Adults BY07-16 Mean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Adult Shortfall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8227887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Northeast Oregon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1,390,000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9,068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0.62%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8,583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(485)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8376232"/>
                  </a:ext>
                </a:extLst>
              </a:tr>
              <a:tr h="702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Southeast Washington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475,000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1,152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0.37%*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1,780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  628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465645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Clearwater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5,599,000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21,035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0.40%*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22,534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1,499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682350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Salmon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 3,000,000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27,445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0.37%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     11,000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  (16,445)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249066"/>
                  </a:ext>
                </a:extLst>
              </a:tr>
              <a:tr h="38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10,494,000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58,700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0.42%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44,071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(14,629)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244701"/>
                  </a:ext>
                </a:extLst>
              </a:tr>
              <a:tr h="38837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SARs based on expected or available data, not complete for entirety of BY07-16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5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2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1A5A-CE66-43A9-8329-A31359F3A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11E5-C3F0-4ACC-A6F9-A85F07CCF1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F8621-3DCB-4BCA-8F60-7B60299DA9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913020-8CF2-4230-9FFB-E7AF9E3881D2}"/>
              </a:ext>
            </a:extLst>
          </p:cNvPr>
          <p:cNvSpPr/>
          <p:nvPr/>
        </p:nvSpPr>
        <p:spPr>
          <a:xfrm>
            <a:off x="4191000" y="2209800"/>
            <a:ext cx="2286000" cy="1600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B1DFF3DD-18CF-4C8E-B195-8D04EB793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475" y="-38100"/>
            <a:ext cx="8161176" cy="6019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5E9E5-23DC-CB2F-2E2E-CEDDF05200CA}"/>
              </a:ext>
            </a:extLst>
          </p:cNvPr>
          <p:cNvGrpSpPr/>
          <p:nvPr/>
        </p:nvGrpSpPr>
        <p:grpSpPr>
          <a:xfrm>
            <a:off x="4239084" y="3429000"/>
            <a:ext cx="4377612" cy="2286000"/>
            <a:chOff x="4239084" y="3429000"/>
            <a:chExt cx="4377612" cy="2286000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A7C2B5-337B-40EE-B5BF-C7483F871E18}"/>
                </a:ext>
              </a:extLst>
            </p:cNvPr>
            <p:cNvSpPr/>
            <p:nvPr/>
          </p:nvSpPr>
          <p:spPr>
            <a:xfrm>
              <a:off x="4239084" y="3429000"/>
              <a:ext cx="4377612" cy="2286000"/>
            </a:xfrm>
            <a:prstGeom prst="ellipse">
              <a:avLst/>
            </a:prstGeom>
            <a:grpFill/>
            <a:ln w="825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894D0D-9CAF-DCB8-F6B4-957E1237B992}"/>
                </a:ext>
              </a:extLst>
            </p:cNvPr>
            <p:cNvSpPr txBox="1"/>
            <p:nvPr/>
          </p:nvSpPr>
          <p:spPr>
            <a:xfrm>
              <a:off x="5188536" y="4210298"/>
              <a:ext cx="2520696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(16,445)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BAACF1-28A3-E973-5B5F-D45105BA6E29}"/>
              </a:ext>
            </a:extLst>
          </p:cNvPr>
          <p:cNvGrpSpPr/>
          <p:nvPr/>
        </p:nvGrpSpPr>
        <p:grpSpPr>
          <a:xfrm>
            <a:off x="1295400" y="960437"/>
            <a:ext cx="2438400" cy="2011363"/>
            <a:chOff x="1295400" y="960437"/>
            <a:chExt cx="2438400" cy="201136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F231C3-886A-4A22-A3E4-774CB3F6531A}"/>
                </a:ext>
              </a:extLst>
            </p:cNvPr>
            <p:cNvSpPr/>
            <p:nvPr/>
          </p:nvSpPr>
          <p:spPr>
            <a:xfrm>
              <a:off x="1295400" y="960437"/>
              <a:ext cx="2438400" cy="2011363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511DF-9921-F90C-B606-AD77F9F2DFE6}"/>
                </a:ext>
              </a:extLst>
            </p:cNvPr>
            <p:cNvSpPr txBox="1"/>
            <p:nvPr/>
          </p:nvSpPr>
          <p:spPr>
            <a:xfrm>
              <a:off x="1864890" y="1061251"/>
              <a:ext cx="164031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5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19D7C4-FBFB-5BF1-DBE3-5D75DCAFD815}"/>
              </a:ext>
            </a:extLst>
          </p:cNvPr>
          <p:cNvGrpSpPr/>
          <p:nvPr/>
        </p:nvGrpSpPr>
        <p:grpSpPr>
          <a:xfrm>
            <a:off x="3989490" y="1364456"/>
            <a:ext cx="2438400" cy="2011363"/>
            <a:chOff x="1295400" y="960437"/>
            <a:chExt cx="2438400" cy="201136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5606D89-D3C4-5997-6ECB-FE8D90F3021E}"/>
                </a:ext>
              </a:extLst>
            </p:cNvPr>
            <p:cNvSpPr/>
            <p:nvPr/>
          </p:nvSpPr>
          <p:spPr>
            <a:xfrm>
              <a:off x="1295400" y="960437"/>
              <a:ext cx="2438400" cy="2011363"/>
            </a:xfrm>
            <a:prstGeom prst="ellipse">
              <a:avLst/>
            </a:prstGeom>
            <a:solidFill>
              <a:schemeClr val="bg1"/>
            </a:solidFill>
            <a:ln w="825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FB1C03-D61F-1111-A765-D253FF067964}"/>
                </a:ext>
              </a:extLst>
            </p:cNvPr>
            <p:cNvSpPr txBox="1"/>
            <p:nvPr/>
          </p:nvSpPr>
          <p:spPr>
            <a:xfrm>
              <a:off x="1864890" y="1061251"/>
              <a:ext cx="1640310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500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US" sz="115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05CC484-73E9-D1A9-D272-F2FC4DA0861F}"/>
              </a:ext>
            </a:extLst>
          </p:cNvPr>
          <p:cNvGrpSpPr/>
          <p:nvPr/>
        </p:nvGrpSpPr>
        <p:grpSpPr>
          <a:xfrm>
            <a:off x="1333500" y="3198579"/>
            <a:ext cx="2286000" cy="2059221"/>
            <a:chOff x="4696320" y="3429000"/>
            <a:chExt cx="4377612" cy="2286000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3AC3CF-F752-D011-E8CB-4B6F5460D7AA}"/>
                </a:ext>
              </a:extLst>
            </p:cNvPr>
            <p:cNvSpPr/>
            <p:nvPr/>
          </p:nvSpPr>
          <p:spPr>
            <a:xfrm>
              <a:off x="4696320" y="3429000"/>
              <a:ext cx="4377612" cy="2286000"/>
            </a:xfrm>
            <a:prstGeom prst="ellipse">
              <a:avLst/>
            </a:prstGeom>
            <a:grpFill/>
            <a:ln w="825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2958D6-D215-C5AD-B789-D727EF8E803B}"/>
                </a:ext>
              </a:extLst>
            </p:cNvPr>
            <p:cNvSpPr txBox="1"/>
            <p:nvPr/>
          </p:nvSpPr>
          <p:spPr>
            <a:xfrm>
              <a:off x="5457908" y="4125048"/>
              <a:ext cx="3356169" cy="8541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(485)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0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94AE-1A70-4AD8-C737-C58903ED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7" y="704662"/>
            <a:ext cx="8229600" cy="792163"/>
          </a:xfrm>
        </p:spPr>
        <p:txBody>
          <a:bodyPr/>
          <a:lstStyle/>
          <a:p>
            <a:r>
              <a:rPr lang="en-US" dirty="0"/>
              <a:t>Chinook Project Area Goal</a:t>
            </a:r>
            <a:br>
              <a:rPr lang="en-US" dirty="0"/>
            </a:br>
            <a:r>
              <a:rPr lang="en-US" dirty="0"/>
              <a:t>Goal = 58,700 Adults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EB75-42A3-3416-20BB-C2DEEFD9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647" y="1966119"/>
            <a:ext cx="4040188" cy="639762"/>
          </a:xfrm>
        </p:spPr>
        <p:txBody>
          <a:bodyPr/>
          <a:lstStyle/>
          <a:p>
            <a:r>
              <a:rPr lang="en-US" sz="3200" dirty="0"/>
              <a:t>Current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0114-C101-93AE-7205-6742A7E5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341" y="2707482"/>
            <a:ext cx="4040188" cy="262651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/>
              <a:t>Annually</a:t>
            </a:r>
          </a:p>
          <a:p>
            <a:pPr lvl="1"/>
            <a:r>
              <a:rPr lang="en-US" sz="3200" dirty="0"/>
              <a:t>10.5 Million Smolts</a:t>
            </a:r>
          </a:p>
          <a:p>
            <a:pPr lvl="1"/>
            <a:r>
              <a:rPr lang="en-US" sz="3200" dirty="0"/>
              <a:t>43,897 Adults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F0114-1E96-ABEC-2A12-FE5255A00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6401" y="1966119"/>
            <a:ext cx="4041775" cy="639762"/>
          </a:xfrm>
        </p:spPr>
        <p:txBody>
          <a:bodyPr/>
          <a:lstStyle/>
          <a:p>
            <a:r>
              <a:rPr lang="en-US" sz="3200" dirty="0"/>
              <a:t>Future???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6F98C-CACB-94A3-1C97-361B4164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2707482"/>
            <a:ext cx="4117976" cy="262651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/>
              <a:t>Annually</a:t>
            </a:r>
          </a:p>
          <a:p>
            <a:pPr lvl="1"/>
            <a:r>
              <a:rPr lang="en-US" sz="3200" dirty="0"/>
              <a:t>13.5 Million Smolts</a:t>
            </a:r>
          </a:p>
          <a:p>
            <a:pPr lvl="1"/>
            <a:r>
              <a:rPr lang="en-US" sz="3200" dirty="0"/>
              <a:t>58,700 Adults</a:t>
            </a:r>
          </a:p>
        </p:txBody>
      </p:sp>
    </p:spTree>
    <p:extLst>
      <p:ext uri="{BB962C8B-B14F-4D97-AF65-F5344CB8AC3E}">
        <p14:creationId xmlns:p14="http://schemas.microsoft.com/office/powerpoint/2010/main" val="37410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A59568-151E-4596-9F32-6D309E7C58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74" y="1143000"/>
          <a:ext cx="8867651" cy="245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238750" imgH="1723864" progId="Excel.Sheet.12">
                  <p:embed/>
                </p:oleObj>
              </mc:Choice>
              <mc:Fallback>
                <p:oleObj name="Worksheet" r:id="rId3" imgW="6238750" imgH="1723864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A59568-151E-4596-9F32-6D309E7C5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174" y="1143000"/>
                        <a:ext cx="8867651" cy="245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4" name="Picture 68" descr="Finally, A Button That Actually DOES Something. - birdsong gregory">
            <a:extLst>
              <a:ext uri="{FF2B5EF4-FFF2-40B4-BE49-F238E27FC236}">
                <a16:creationId xmlns:a16="http://schemas.microsoft.com/office/drawing/2014/main" id="{BC314CF3-216B-40E9-99D8-E18FE5F3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79536"/>
            <a:ext cx="2103025" cy="19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76759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3355</TotalTime>
  <Words>807</Words>
  <Application>Microsoft Office PowerPoint</Application>
  <PresentationFormat>On-screen Show (4:3)</PresentationFormat>
  <Paragraphs>266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CRFPO Powerpoint Template</vt:lpstr>
      <vt:lpstr>Worksheet</vt:lpstr>
      <vt:lpstr>LSRCP Infrastructure </vt:lpstr>
      <vt:lpstr>LSRCP Mission</vt:lpstr>
      <vt:lpstr>Why Audits??</vt:lpstr>
      <vt:lpstr>Audit Goal </vt:lpstr>
      <vt:lpstr>Chinook Project Area Goal = 58,700 Adults</vt:lpstr>
      <vt:lpstr>Average by Basin</vt:lpstr>
      <vt:lpstr>PowerPoint Presentation</vt:lpstr>
      <vt:lpstr>Chinook Project Area Goal Goal = 58,700 Adults</vt:lpstr>
      <vt:lpstr>Options</vt:lpstr>
      <vt:lpstr>Options</vt:lpstr>
      <vt:lpstr>Why Infrastructure Audits?</vt:lpstr>
      <vt:lpstr>Governor’s Salmon Workgroup</vt:lpstr>
      <vt:lpstr>How were Infrastructure Audits conducted?</vt:lpstr>
      <vt:lpstr>What was the Audit?</vt:lpstr>
      <vt:lpstr>PowerPoint Presentation</vt:lpstr>
      <vt:lpstr>What did we Learn about Infrastructure?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Else?</vt:lpstr>
      <vt:lpstr>Chilled??</vt:lpstr>
      <vt:lpstr>When to Mark and How Many Moves?</vt:lpstr>
      <vt:lpstr>PowerPoint Presentation</vt:lpstr>
      <vt:lpstr>PowerPoint Presentation</vt:lpstr>
      <vt:lpstr>What Else?</vt:lpstr>
      <vt:lpstr>Release Timing</vt:lpstr>
      <vt:lpstr>PowerPoint Presentation</vt:lpstr>
      <vt:lpstr>PowerPoint Presentation</vt:lpstr>
      <vt:lpstr>PowerPoint Presentation</vt:lpstr>
      <vt:lpstr>PowerPoint Presentation</vt:lpstr>
      <vt:lpstr>Conclusion</vt:lpstr>
      <vt:lpstr>LSRCP 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44</cp:revision>
  <cp:lastPrinted>2022-12-08T02:22:52Z</cp:lastPrinted>
  <dcterms:created xsi:type="dcterms:W3CDTF">2022-10-20T12:13:50Z</dcterms:created>
  <dcterms:modified xsi:type="dcterms:W3CDTF">2023-04-25T18:05:35Z</dcterms:modified>
</cp:coreProperties>
</file>