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61" r:id="rId4"/>
    <p:sldId id="269" r:id="rId5"/>
    <p:sldId id="277" r:id="rId6"/>
    <p:sldId id="278" r:id="rId7"/>
    <p:sldId id="294" r:id="rId8"/>
    <p:sldId id="297" r:id="rId9"/>
    <p:sldId id="283" r:id="rId10"/>
    <p:sldId id="299" r:id="rId11"/>
    <p:sldId id="285" r:id="rId12"/>
    <p:sldId id="288" r:id="rId13"/>
    <p:sldId id="303" r:id="rId14"/>
    <p:sldId id="284" r:id="rId15"/>
    <p:sldId id="286" r:id="rId16"/>
    <p:sldId id="287" r:id="rId17"/>
    <p:sldId id="276" r:id="rId18"/>
    <p:sldId id="270" r:id="rId19"/>
    <p:sldId id="271" r:id="rId20"/>
    <p:sldId id="272" r:id="rId21"/>
    <p:sldId id="264" r:id="rId22"/>
    <p:sldId id="279" r:id="rId23"/>
    <p:sldId id="280" r:id="rId24"/>
    <p:sldId id="281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65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undquist\Desktop\Water%20Quality\Total%20Phosphorus\Copy%20of%20IDFG%20MV%20Complex%20Conservation%20Hatcheries%20TP%20Analysis%20updated%20for%202020%20R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McCall</a:t>
            </a:r>
            <a:r>
              <a:rPr lang="en-US" baseline="0" dirty="0"/>
              <a:t> Total Phosphorus Quarterly Total Phosphorus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Sheet2!$T$2</c:f>
              <c:strCache>
                <c:ptCount val="1"/>
                <c:pt idx="0">
                  <c:v>Quarter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Sheet2!$S$3:$S$6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Sheet2!$T$3:$T$6</c:f>
              <c:numCache>
                <c:formatCode>0.000</c:formatCode>
                <c:ptCount val="4"/>
                <c:pt idx="0">
                  <c:v>1.0999999999999999E-2</c:v>
                </c:pt>
                <c:pt idx="1">
                  <c:v>1.6E-2</c:v>
                </c:pt>
                <c:pt idx="2">
                  <c:v>1.0333333333333333E-2</c:v>
                </c:pt>
                <c:pt idx="3" formatCode="0.00">
                  <c:v>7.6666666666666662E-3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A-49F5-8476-FA20BB53262C}"/>
            </c:ext>
          </c:extLst>
        </c:ser>
        <c:ser>
          <c:idx val="1"/>
          <c:order val="1"/>
          <c:tx>
            <c:strRef>
              <c:f>Sheet2!$U$2</c:f>
              <c:strCache>
                <c:ptCount val="1"/>
                <c:pt idx="0">
                  <c:v>Quarter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Sheet2!$S$3:$S$6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Sheet2!$U$3:$U$6</c:f>
              <c:numCache>
                <c:formatCode>0.000</c:formatCode>
                <c:ptCount val="4"/>
                <c:pt idx="0">
                  <c:v>5.0000000000000001E-3</c:v>
                </c:pt>
                <c:pt idx="1">
                  <c:v>1.4999999999999999E-2</c:v>
                </c:pt>
                <c:pt idx="2">
                  <c:v>4.6666666666666662E-3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A-49F5-8476-FA20BB53262C}"/>
            </c:ext>
          </c:extLst>
        </c:ser>
        <c:ser>
          <c:idx val="2"/>
          <c:order val="2"/>
          <c:tx>
            <c:strRef>
              <c:f>Sheet2!$V$2</c:f>
              <c:strCache>
                <c:ptCount val="1"/>
                <c:pt idx="0">
                  <c:v>Quarter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Sheet2!$S$3:$S$6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Sheet2!$V$3:$V$6</c:f>
              <c:numCache>
                <c:formatCode>0.000</c:formatCode>
                <c:ptCount val="4"/>
                <c:pt idx="0">
                  <c:v>2.9000000000000001E-2</c:v>
                </c:pt>
                <c:pt idx="1">
                  <c:v>3.3000000000000002E-2</c:v>
                </c:pt>
                <c:pt idx="2">
                  <c:v>3.3500000000000002E-2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A-49F5-8476-FA20BB53262C}"/>
            </c:ext>
          </c:extLst>
        </c:ser>
        <c:ser>
          <c:idx val="3"/>
          <c:order val="3"/>
          <c:tx>
            <c:strRef>
              <c:f>Sheet2!$W$2</c:f>
              <c:strCache>
                <c:ptCount val="1"/>
                <c:pt idx="0">
                  <c:v>Quarter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Sheet2!$S$3:$S$6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Sheet2!$W$3:$W$6</c:f>
              <c:numCache>
                <c:formatCode>0.000</c:formatCode>
                <c:ptCount val="4"/>
                <c:pt idx="0">
                  <c:v>1.4999999999999999E-2</c:v>
                </c:pt>
                <c:pt idx="1">
                  <c:v>0.02</c:v>
                </c:pt>
                <c:pt idx="2">
                  <c:v>2.3333333333333334E-2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1A-49F5-8476-FA20BB532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903888"/>
        <c:axId val="166907248"/>
      </c:barChart>
      <c:catAx>
        <c:axId val="1669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07248"/>
        <c:crosses val="autoZero"/>
        <c:auto val="1"/>
        <c:lblAlgn val="ctr"/>
        <c:lblOffset val="100"/>
        <c:noMultiLvlLbl val="0"/>
      </c:catAx>
      <c:valAx>
        <c:axId val="1669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McCall Annual Total Phosphorus (lbs)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739275272220148E-2"/>
          <c:y val="0.11910258464125822"/>
          <c:w val="0.94355285114771481"/>
          <c:h val="0.8294015559851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Sheet2!$M$54</c:f>
              <c:strCache>
                <c:ptCount val="1"/>
                <c:pt idx="0">
                  <c:v>Annual Total Phosphorus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Sheet2!$L$55:$L$57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Sheet2!$M$55:$M$57</c:f>
              <c:numCache>
                <c:formatCode>General</c:formatCode>
                <c:ptCount val="3"/>
                <c:pt idx="0">
                  <c:v>484.01600000000002</c:v>
                </c:pt>
                <c:pt idx="1">
                  <c:v>721.83600000000001</c:v>
                </c:pt>
                <c:pt idx="2">
                  <c:v>548.54000000000008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C-420C-8252-BA17423D6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30032"/>
        <c:axId val="55936272"/>
      </c:barChart>
      <c:catAx>
        <c:axId val="5593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6272"/>
        <c:crosses val="autoZero"/>
        <c:auto val="1"/>
        <c:lblAlgn val="ctr"/>
        <c:lblOffset val="100"/>
        <c:noMultiLvlLbl val="0"/>
      </c:catAx>
      <c:valAx>
        <c:axId val="559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</a:t>
            </a:r>
            <a:r>
              <a:rPr lang="en-US" baseline="0"/>
              <a:t> McCall FH Annual Total Phosphorus Load (lbs)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086264479232473E-2"/>
          <c:y val="9.8902639910067119E-2"/>
          <c:w val="0.93621976778687754"/>
          <c:h val="0.842457881005094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Sheet1!$B$94:$E$94</c:f>
              <c:strCache>
                <c:ptCount val="4"/>
                <c:pt idx="0">
                  <c:v>Sample Monthly Report Quarterly Average</c:v>
                </c:pt>
                <c:pt idx="1">
                  <c:v>Sample Monthly Report Monthly</c:v>
                </c:pt>
                <c:pt idx="2">
                  <c:v>Sample Quarterly Report Quarterly</c:v>
                </c:pt>
                <c:pt idx="3">
                  <c:v>Sample Semi-Annual Report Semi Annually</c:v>
                </c:pt>
              </c:strCache>
            </c:strRef>
          </c:cat>
          <c:val>
            <c:numRef>
              <c:f>Sheet1!$B$95:$E$95</c:f>
              <c:numCache>
                <c:formatCode>0.0</c:formatCode>
                <c:ptCount val="4"/>
                <c:pt idx="0">
                  <c:v>535.17708300000004</c:v>
                </c:pt>
                <c:pt idx="1">
                  <c:v>468.04786200000007</c:v>
                </c:pt>
                <c:pt idx="2">
                  <c:v>423.26614800000004</c:v>
                </c:pt>
                <c:pt idx="3">
                  <c:v>154.70254800000001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5-421B-8EF2-485C9AB28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186015"/>
        <c:axId val="1171115471"/>
      </c:barChart>
      <c:catAx>
        <c:axId val="105618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115471"/>
        <c:crosses val="autoZero"/>
        <c:auto val="1"/>
        <c:lblAlgn val="ctr"/>
        <c:lblOffset val="100"/>
        <c:noMultiLvlLbl val="0"/>
      </c:catAx>
      <c:valAx>
        <c:axId val="117111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18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McCall</a:t>
            </a:r>
            <a:r>
              <a:rPr lang="en-US" baseline="0"/>
              <a:t> Fish Hatchery Total Phosphorus</a:t>
            </a:r>
            <a:endParaRPr lang="en-US"/>
          </a:p>
        </c:rich>
      </c:tx>
      <c:layout>
        <c:manualLayout>
          <c:xMode val="edge"/>
          <c:yMode val="edge"/>
          <c:x val="0.29721668101872789"/>
          <c:y val="2.8776978417266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776279483283207E-2"/>
          <c:y val="0.13511839708561021"/>
          <c:w val="0.84604528178916905"/>
          <c:h val="0.69703684580411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Total Phosphorus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Sheet1!$N$2:$N$13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Sheet1!$O$2:$O$13</c:f>
              <c:numCache>
                <c:formatCode>0.000</c:formatCode>
                <c:ptCount val="12"/>
                <c:pt idx="0">
                  <c:v>8.0000000000000002E-3</c:v>
                </c:pt>
                <c:pt idx="1">
                  <c:v>1.6E-2</c:v>
                </c:pt>
                <c:pt idx="2">
                  <c:v>7.0000000000000001E-3</c:v>
                </c:pt>
                <c:pt idx="3">
                  <c:v>0</c:v>
                </c:pt>
                <c:pt idx="4">
                  <c:v>1.3999999999999999E-2</c:v>
                </c:pt>
                <c:pt idx="5">
                  <c:v>0</c:v>
                </c:pt>
                <c:pt idx="6">
                  <c:v>0</c:v>
                </c:pt>
                <c:pt idx="7">
                  <c:v>3.2000000000000001E-2</c:v>
                </c:pt>
                <c:pt idx="8">
                  <c:v>3.5000000000000003E-2</c:v>
                </c:pt>
                <c:pt idx="9">
                  <c:v>4.5000000000000005E-2</c:v>
                </c:pt>
                <c:pt idx="10">
                  <c:v>1.4E-2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C-42A4-ADBE-DFD8F442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82165055"/>
        <c:axId val="1171109711"/>
      </c:barChart>
      <c:lineChart>
        <c:grouping val="standard"/>
        <c:varyColors val="0"/>
        <c:ser>
          <c:idx val="1"/>
          <c:order val="1"/>
          <c:tx>
            <c:strRef>
              <c:f>Sheet1!$P$1</c:f>
              <c:strCache>
                <c:ptCount val="1"/>
                <c:pt idx="0">
                  <c:v>lbs feed fed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Sheet1!$N$2:$N$13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Sheet1!$P$2:$P$13</c:f>
              <c:numCache>
                <c:formatCode>0</c:formatCode>
                <c:ptCount val="12"/>
                <c:pt idx="0">
                  <c:v>3204</c:v>
                </c:pt>
                <c:pt idx="1">
                  <c:v>3159</c:v>
                </c:pt>
                <c:pt idx="2">
                  <c:v>3305</c:v>
                </c:pt>
                <c:pt idx="3">
                  <c:v>1220</c:v>
                </c:pt>
                <c:pt idx="4">
                  <c:v>817</c:v>
                </c:pt>
                <c:pt idx="5">
                  <c:v>1511</c:v>
                </c:pt>
                <c:pt idx="6">
                  <c:v>3228</c:v>
                </c:pt>
                <c:pt idx="7">
                  <c:v>7985</c:v>
                </c:pt>
                <c:pt idx="8">
                  <c:v>7817</c:v>
                </c:pt>
                <c:pt idx="9">
                  <c:v>5181</c:v>
                </c:pt>
                <c:pt idx="10">
                  <c:v>5412</c:v>
                </c:pt>
                <c:pt idx="11">
                  <c:v>2055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2C-42A4-ADBE-DFD8F442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375023"/>
        <c:axId val="1024976383"/>
      </c:lineChart>
      <c:catAx>
        <c:axId val="118216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109711"/>
        <c:crosses val="autoZero"/>
        <c:auto val="1"/>
        <c:lblAlgn val="ctr"/>
        <c:lblOffset val="100"/>
        <c:noMultiLvlLbl val="0"/>
      </c:catAx>
      <c:valAx>
        <c:axId val="117110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165055"/>
        <c:crosses val="autoZero"/>
        <c:crossBetween val="between"/>
      </c:valAx>
      <c:valAx>
        <c:axId val="1024976383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375023"/>
        <c:crosses val="max"/>
        <c:crossBetween val="between"/>
      </c:valAx>
      <c:catAx>
        <c:axId val="779375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9763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Hagerman</a:t>
            </a:r>
            <a:r>
              <a:rPr lang="en-US" baseline="0"/>
              <a:t> National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Original!$A$58</c:f>
              <c:strCache>
                <c:ptCount val="1"/>
                <c:pt idx="0">
                  <c:v>Quarter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Original!$B$57:$L$57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2018**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Original!$B$58:$L$58</c:f>
              <c:numCache>
                <c:formatCode>General</c:formatCode>
                <c:ptCount val="11"/>
                <c:pt idx="0">
                  <c:v>1.2E-2</c:v>
                </c:pt>
                <c:pt idx="1">
                  <c:v>1.7999999999999999E-2</c:v>
                </c:pt>
                <c:pt idx="2">
                  <c:v>1.2E-2</c:v>
                </c:pt>
                <c:pt idx="3">
                  <c:v>1.2E-2</c:v>
                </c:pt>
                <c:pt idx="4">
                  <c:v>1.0999999999999999E-2</c:v>
                </c:pt>
                <c:pt idx="5">
                  <c:v>1.0999999999999999E-2</c:v>
                </c:pt>
                <c:pt idx="6">
                  <c:v>4.2999999999999997E-2</c:v>
                </c:pt>
                <c:pt idx="7" formatCode="0.000">
                  <c:v>6.0999999999999999E-2</c:v>
                </c:pt>
                <c:pt idx="8" formatCode="0.000">
                  <c:v>5.0999999999999997E-2</c:v>
                </c:pt>
                <c:pt idx="9" formatCode="0.000">
                  <c:v>0.45600000000000002</c:v>
                </c:pt>
                <c:pt idx="10" formatCode="0.00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8-4E9E-896C-6B1D85CAA845}"/>
            </c:ext>
          </c:extLst>
        </c:ser>
        <c:ser>
          <c:idx val="1"/>
          <c:order val="1"/>
          <c:tx>
            <c:strRef>
              <c:f>Original!$A$59</c:f>
              <c:strCache>
                <c:ptCount val="1"/>
                <c:pt idx="0">
                  <c:v>Quarter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Original!$B$57:$L$57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2018**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Original!$B$59:$L$59</c:f>
              <c:numCache>
                <c:formatCode>General</c:formatCode>
                <c:ptCount val="11"/>
                <c:pt idx="0">
                  <c:v>1.0999999999999999E-2</c:v>
                </c:pt>
                <c:pt idx="1">
                  <c:v>1.4E-2</c:v>
                </c:pt>
                <c:pt idx="2">
                  <c:v>1.0999999999999999E-2</c:v>
                </c:pt>
                <c:pt idx="3">
                  <c:v>1.2999999999999999E-2</c:v>
                </c:pt>
                <c:pt idx="4">
                  <c:v>4.4999999999999998E-2</c:v>
                </c:pt>
                <c:pt idx="5">
                  <c:v>5.0000000000000001E-3</c:v>
                </c:pt>
                <c:pt idx="6">
                  <c:v>6.0999999999999999E-2</c:v>
                </c:pt>
                <c:pt idx="7" formatCode="0.000">
                  <c:v>4.4999999999999998E-2</c:v>
                </c:pt>
                <c:pt idx="8" formatCode="0.000">
                  <c:v>6.3E-2</c:v>
                </c:pt>
                <c:pt idx="9" formatCode="0.000">
                  <c:v>5.2999999999999999E-2</c:v>
                </c:pt>
                <c:pt idx="10" formatCode="0.000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8-4E9E-896C-6B1D85CAA845}"/>
            </c:ext>
          </c:extLst>
        </c:ser>
        <c:ser>
          <c:idx val="2"/>
          <c:order val="2"/>
          <c:tx>
            <c:strRef>
              <c:f>Original!$A$60</c:f>
              <c:strCache>
                <c:ptCount val="1"/>
                <c:pt idx="0">
                  <c:v>Quarter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Original!$B$57:$L$57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2018**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Original!$B$60:$L$60</c:f>
              <c:numCache>
                <c:formatCode>General</c:formatCode>
                <c:ptCount val="11"/>
                <c:pt idx="0">
                  <c:v>1.6E-2</c:v>
                </c:pt>
                <c:pt idx="1">
                  <c:v>1.4999999999999999E-2</c:v>
                </c:pt>
                <c:pt idx="2">
                  <c:v>1.4E-2</c:v>
                </c:pt>
                <c:pt idx="3">
                  <c:v>1.4E-2</c:v>
                </c:pt>
                <c:pt idx="4">
                  <c:v>1.7999999999999999E-2</c:v>
                </c:pt>
                <c:pt idx="5">
                  <c:v>3.6999999999999998E-2</c:v>
                </c:pt>
                <c:pt idx="6">
                  <c:v>3.3000000000000002E-2</c:v>
                </c:pt>
                <c:pt idx="7" formatCode="0.000">
                  <c:v>4.1000000000000002E-2</c:v>
                </c:pt>
                <c:pt idx="8" formatCode="0.000">
                  <c:v>0.09</c:v>
                </c:pt>
                <c:pt idx="9" formatCode="0.000">
                  <c:v>6.2E-2</c:v>
                </c:pt>
                <c:pt idx="10" formatCode="0.00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8-4E9E-896C-6B1D85CAA845}"/>
            </c:ext>
          </c:extLst>
        </c:ser>
        <c:ser>
          <c:idx val="3"/>
          <c:order val="3"/>
          <c:tx>
            <c:strRef>
              <c:f>Original!$A$61</c:f>
              <c:strCache>
                <c:ptCount val="1"/>
                <c:pt idx="0">
                  <c:v>Quarter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Original!$B$57:$L$57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2018**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Original!$B$61:$L$61</c:f>
              <c:numCache>
                <c:formatCode>General</c:formatCode>
                <c:ptCount val="11"/>
                <c:pt idx="0">
                  <c:v>1.2E-2</c:v>
                </c:pt>
                <c:pt idx="1">
                  <c:v>1.2E-2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6.3E-2</c:v>
                </c:pt>
                <c:pt idx="6">
                  <c:v>5.3999999999999999E-2</c:v>
                </c:pt>
                <c:pt idx="7" formatCode="0.000">
                  <c:v>3.5000000000000003E-2</c:v>
                </c:pt>
                <c:pt idx="8" formatCode="0.000">
                  <c:v>5.3999999999999999E-2</c:v>
                </c:pt>
                <c:pt idx="9" formatCode="0.000">
                  <c:v>7.4999999999999997E-2</c:v>
                </c:pt>
                <c:pt idx="10" formatCode="0.000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D8-4E9E-896C-6B1D85CAA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691256"/>
        <c:axId val="488688960"/>
      </c:barChart>
      <c:catAx>
        <c:axId val="4886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88960"/>
        <c:crosses val="autoZero"/>
        <c:auto val="1"/>
        <c:lblAlgn val="ctr"/>
        <c:lblOffset val="100"/>
        <c:noMultiLvlLbl val="0"/>
      </c:catAx>
      <c:valAx>
        <c:axId val="488688960"/>
        <c:scaling>
          <c:orientation val="minMax"/>
          <c:max val="0.1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9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Magic Valley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Original!$A$72</c:f>
              <c:strCache>
                <c:ptCount val="1"/>
                <c:pt idx="0">
                  <c:v>Quarter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Original!$B$71:$M$71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*2017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Original!$B$72:$M$72</c:f>
              <c:numCache>
                <c:formatCode>0.000</c:formatCode>
                <c:ptCount val="12"/>
                <c:pt idx="0">
                  <c:v>1.9E-2</c:v>
                </c:pt>
                <c:pt idx="1">
                  <c:v>1.7999999999999999E-2</c:v>
                </c:pt>
                <c:pt idx="2">
                  <c:v>0.02</c:v>
                </c:pt>
                <c:pt idx="3">
                  <c:v>1.7999999999999999E-2</c:v>
                </c:pt>
                <c:pt idx="4">
                  <c:v>1.7999999999999999E-2</c:v>
                </c:pt>
                <c:pt idx="5">
                  <c:v>0.02</c:v>
                </c:pt>
                <c:pt idx="6">
                  <c:v>2.1000000000000001E-2</c:v>
                </c:pt>
                <c:pt idx="7">
                  <c:v>4.5999999999999999E-2</c:v>
                </c:pt>
                <c:pt idx="8">
                  <c:v>4.2000000000000003E-2</c:v>
                </c:pt>
                <c:pt idx="9">
                  <c:v>5.8999999999999997E-2</c:v>
                </c:pt>
                <c:pt idx="10">
                  <c:v>0.06</c:v>
                </c:pt>
                <c:pt idx="11" formatCode="General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A-48CC-8C35-F3D6A493B351}"/>
            </c:ext>
          </c:extLst>
        </c:ser>
        <c:ser>
          <c:idx val="1"/>
          <c:order val="1"/>
          <c:tx>
            <c:strRef>
              <c:f>Original!$A$73</c:f>
              <c:strCache>
                <c:ptCount val="1"/>
                <c:pt idx="0">
                  <c:v>Quarter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Original!$B$71:$M$71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*2017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Original!$B$73:$M$73</c:f>
              <c:numCache>
                <c:formatCode>0.000</c:formatCode>
                <c:ptCount val="12"/>
                <c:pt idx="0">
                  <c:v>2.1000000000000001E-2</c:v>
                </c:pt>
                <c:pt idx="1">
                  <c:v>1.7000000000000001E-2</c:v>
                </c:pt>
                <c:pt idx="2">
                  <c:v>0.02</c:v>
                </c:pt>
                <c:pt idx="3">
                  <c:v>2.4E-2</c:v>
                </c:pt>
                <c:pt idx="4">
                  <c:v>1.7999999999999999E-2</c:v>
                </c:pt>
                <c:pt idx="5">
                  <c:v>1.7999999999999999E-2</c:v>
                </c:pt>
                <c:pt idx="6">
                  <c:v>5.0000000000000001E-3</c:v>
                </c:pt>
                <c:pt idx="7">
                  <c:v>7.1999999999999995E-2</c:v>
                </c:pt>
                <c:pt idx="8">
                  <c:v>0.05</c:v>
                </c:pt>
                <c:pt idx="9">
                  <c:v>9.8000000000000004E-2</c:v>
                </c:pt>
                <c:pt idx="10">
                  <c:v>6.6000000000000003E-2</c:v>
                </c:pt>
                <c:pt idx="11" formatCode="General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A-48CC-8C35-F3D6A493B351}"/>
            </c:ext>
          </c:extLst>
        </c:ser>
        <c:ser>
          <c:idx val="2"/>
          <c:order val="2"/>
          <c:tx>
            <c:strRef>
              <c:f>Original!$A$74</c:f>
              <c:strCache>
                <c:ptCount val="1"/>
                <c:pt idx="0">
                  <c:v>Quarter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Original!$B$71:$M$71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*2017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Original!$B$74:$M$74</c:f>
              <c:numCache>
                <c:formatCode>0.000</c:formatCode>
                <c:ptCount val="12"/>
                <c:pt idx="0">
                  <c:v>2.5999999999999999E-2</c:v>
                </c:pt>
                <c:pt idx="1">
                  <c:v>1.7999999999999999E-2</c:v>
                </c:pt>
                <c:pt idx="2">
                  <c:v>1.9E-2</c:v>
                </c:pt>
                <c:pt idx="3">
                  <c:v>1.7999999999999999E-2</c:v>
                </c:pt>
                <c:pt idx="4">
                  <c:v>1.9E-2</c:v>
                </c:pt>
                <c:pt idx="5">
                  <c:v>3.6999999999999998E-2</c:v>
                </c:pt>
                <c:pt idx="6">
                  <c:v>5.0000000000000001E-3</c:v>
                </c:pt>
                <c:pt idx="7">
                  <c:v>5.0999999999999997E-2</c:v>
                </c:pt>
                <c:pt idx="8">
                  <c:v>5.0999999999999997E-2</c:v>
                </c:pt>
                <c:pt idx="9">
                  <c:v>6.2E-2</c:v>
                </c:pt>
                <c:pt idx="10">
                  <c:v>8.2000000000000003E-2</c:v>
                </c:pt>
                <c:pt idx="11" formatCode="General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A-48CC-8C35-F3D6A493B351}"/>
            </c:ext>
          </c:extLst>
        </c:ser>
        <c:ser>
          <c:idx val="3"/>
          <c:order val="3"/>
          <c:tx>
            <c:strRef>
              <c:f>Original!$A$75</c:f>
              <c:strCache>
                <c:ptCount val="1"/>
                <c:pt idx="0">
                  <c:v>Quarter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Original!$B$71:$M$71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*2017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Original!$B$75:$M$75</c:f>
              <c:numCache>
                <c:formatCode>0.000</c:formatCode>
                <c:ptCount val="12"/>
                <c:pt idx="0">
                  <c:v>1.9E-2</c:v>
                </c:pt>
                <c:pt idx="1">
                  <c:v>1.6E-2</c:v>
                </c:pt>
                <c:pt idx="2">
                  <c:v>0.02</c:v>
                </c:pt>
                <c:pt idx="3">
                  <c:v>0.02</c:v>
                </c:pt>
                <c:pt idx="4">
                  <c:v>1.4E-2</c:v>
                </c:pt>
                <c:pt idx="5">
                  <c:v>2.1000000000000001E-2</c:v>
                </c:pt>
                <c:pt idx="6">
                  <c:v>4.4999999999999998E-2</c:v>
                </c:pt>
                <c:pt idx="7">
                  <c:v>5.6000000000000001E-2</c:v>
                </c:pt>
                <c:pt idx="8">
                  <c:v>4.7E-2</c:v>
                </c:pt>
                <c:pt idx="9">
                  <c:v>3.6999999999999998E-2</c:v>
                </c:pt>
                <c:pt idx="10">
                  <c:v>6.7000000000000004E-2</c:v>
                </c:pt>
                <c:pt idx="11" formatCode="General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0A-48CC-8C35-F3D6A493B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08440"/>
        <c:axId val="491204176"/>
      </c:barChart>
      <c:catAx>
        <c:axId val="49120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04176"/>
        <c:crosses val="autoZero"/>
        <c:auto val="1"/>
        <c:lblAlgn val="ctr"/>
        <c:lblOffset val="100"/>
        <c:noMultiLvlLbl val="0"/>
      </c:catAx>
      <c:valAx>
        <c:axId val="491204176"/>
        <c:scaling>
          <c:orientation val="minMax"/>
          <c:max val="0.12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0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67CCE-5461-4965-9962-D129F8ECAB8D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F274A-2C5A-4CA6-B9AC-30C15E14F571}">
      <dgm:prSet/>
      <dgm:spPr/>
      <dgm:t>
        <a:bodyPr/>
        <a:lstStyle/>
        <a:p>
          <a:pPr>
            <a:defRPr b="1"/>
          </a:pPr>
          <a:r>
            <a:rPr lang="en-US"/>
            <a:t>2007</a:t>
          </a:r>
        </a:p>
      </dgm:t>
    </dgm:pt>
    <dgm:pt modelId="{8C367EC7-8A61-490B-A7C4-ABE26A6CAF36}" type="parTrans" cxnId="{1DD4ACBE-4AAD-4AC9-AF01-0A7FFE451051}">
      <dgm:prSet/>
      <dgm:spPr/>
      <dgm:t>
        <a:bodyPr/>
        <a:lstStyle/>
        <a:p>
          <a:endParaRPr lang="en-US"/>
        </a:p>
      </dgm:t>
    </dgm:pt>
    <dgm:pt modelId="{415E3177-7F2D-4668-BFA7-FF479ACCBB99}" type="sibTrans" cxnId="{1DD4ACBE-4AAD-4AC9-AF01-0A7FFE451051}">
      <dgm:prSet/>
      <dgm:spPr/>
      <dgm:t>
        <a:bodyPr/>
        <a:lstStyle/>
        <a:p>
          <a:endParaRPr lang="en-US"/>
        </a:p>
      </dgm:t>
    </dgm:pt>
    <dgm:pt modelId="{EC341E0F-96C6-41BF-A391-4B40314AE1FE}">
      <dgm:prSet/>
      <dgm:spPr/>
      <dgm:t>
        <a:bodyPr/>
        <a:lstStyle/>
        <a:p>
          <a:r>
            <a:rPr lang="en-US" dirty="0"/>
            <a:t>NPDES permit was issued to all IDFG hatcheries by EPA for a period of 5 years</a:t>
          </a:r>
        </a:p>
      </dgm:t>
    </dgm:pt>
    <dgm:pt modelId="{94D69F97-3BBA-4850-933C-4AB1154F931A}" type="parTrans" cxnId="{23F85797-520C-4376-AA50-C6AA5A5E6A6F}">
      <dgm:prSet/>
      <dgm:spPr/>
      <dgm:t>
        <a:bodyPr/>
        <a:lstStyle/>
        <a:p>
          <a:endParaRPr lang="en-US"/>
        </a:p>
      </dgm:t>
    </dgm:pt>
    <dgm:pt modelId="{6DEDAA23-1D27-4994-81F7-E713AF1B121D}" type="sibTrans" cxnId="{23F85797-520C-4376-AA50-C6AA5A5E6A6F}">
      <dgm:prSet/>
      <dgm:spPr/>
      <dgm:t>
        <a:bodyPr/>
        <a:lstStyle/>
        <a:p>
          <a:endParaRPr lang="en-US"/>
        </a:p>
      </dgm:t>
    </dgm:pt>
    <dgm:pt modelId="{C2EA58A2-7579-4EA2-B6DD-502F81019C8B}">
      <dgm:prSet/>
      <dgm:spPr/>
      <dgm:t>
        <a:bodyPr/>
        <a:lstStyle/>
        <a:p>
          <a:pPr>
            <a:defRPr b="1"/>
          </a:pPr>
          <a:r>
            <a:rPr lang="en-US"/>
            <a:t>2012</a:t>
          </a:r>
        </a:p>
      </dgm:t>
    </dgm:pt>
    <dgm:pt modelId="{8E9F64DB-341B-4906-BBE3-B1ECB7E11212}" type="parTrans" cxnId="{563D73DB-A54A-44BA-8A71-C9A51D77922F}">
      <dgm:prSet/>
      <dgm:spPr/>
      <dgm:t>
        <a:bodyPr/>
        <a:lstStyle/>
        <a:p>
          <a:endParaRPr lang="en-US"/>
        </a:p>
      </dgm:t>
    </dgm:pt>
    <dgm:pt modelId="{F1E4B848-2DCC-46A8-A051-E9E3DD4816C1}" type="sibTrans" cxnId="{563D73DB-A54A-44BA-8A71-C9A51D77922F}">
      <dgm:prSet/>
      <dgm:spPr/>
      <dgm:t>
        <a:bodyPr/>
        <a:lstStyle/>
        <a:p>
          <a:endParaRPr lang="en-US"/>
        </a:p>
      </dgm:t>
    </dgm:pt>
    <dgm:pt modelId="{11F23506-89DA-4AD9-B0FB-6CBE42B45147}">
      <dgm:prSet/>
      <dgm:spPr/>
      <dgm:t>
        <a:bodyPr/>
        <a:lstStyle/>
        <a:p>
          <a:r>
            <a:rPr lang="en-US" dirty="0"/>
            <a:t>The 2007 permit was administratively extended</a:t>
          </a:r>
        </a:p>
      </dgm:t>
    </dgm:pt>
    <dgm:pt modelId="{FC31C0FC-41E2-42D0-B349-6367619ACC7F}" type="parTrans" cxnId="{C26F897E-0E0C-4DB5-AA94-CD99D04C5E20}">
      <dgm:prSet/>
      <dgm:spPr/>
      <dgm:t>
        <a:bodyPr/>
        <a:lstStyle/>
        <a:p>
          <a:endParaRPr lang="en-US"/>
        </a:p>
      </dgm:t>
    </dgm:pt>
    <dgm:pt modelId="{23A92AD6-4A2A-45B1-B9F0-CE84C1F7891E}" type="sibTrans" cxnId="{C26F897E-0E0C-4DB5-AA94-CD99D04C5E20}">
      <dgm:prSet/>
      <dgm:spPr/>
      <dgm:t>
        <a:bodyPr/>
        <a:lstStyle/>
        <a:p>
          <a:endParaRPr lang="en-US"/>
        </a:p>
      </dgm:t>
    </dgm:pt>
    <dgm:pt modelId="{5A336A53-660B-46D8-9A63-8806956EEE79}">
      <dgm:prSet/>
      <dgm:spPr/>
      <dgm:t>
        <a:bodyPr/>
        <a:lstStyle/>
        <a:p>
          <a:pPr>
            <a:defRPr b="1"/>
          </a:pPr>
          <a:r>
            <a:rPr lang="en-US"/>
            <a:t>2017</a:t>
          </a:r>
        </a:p>
      </dgm:t>
    </dgm:pt>
    <dgm:pt modelId="{BC085444-7CB2-4A77-975B-CF037A3ABF9F}" type="parTrans" cxnId="{1091CE32-370A-4B78-9B2C-8CD1731354B8}">
      <dgm:prSet/>
      <dgm:spPr/>
      <dgm:t>
        <a:bodyPr/>
        <a:lstStyle/>
        <a:p>
          <a:endParaRPr lang="en-US"/>
        </a:p>
      </dgm:t>
    </dgm:pt>
    <dgm:pt modelId="{DC4F02DA-53B5-4403-A579-8D056FC90571}" type="sibTrans" cxnId="{1091CE32-370A-4B78-9B2C-8CD1731354B8}">
      <dgm:prSet/>
      <dgm:spPr/>
      <dgm:t>
        <a:bodyPr/>
        <a:lstStyle/>
        <a:p>
          <a:endParaRPr lang="en-US"/>
        </a:p>
      </dgm:t>
    </dgm:pt>
    <dgm:pt modelId="{9C278368-6A89-4F13-A7AE-BD9FEAF0028E}">
      <dgm:prSet/>
      <dgm:spPr/>
      <dgm:t>
        <a:bodyPr/>
        <a:lstStyle/>
        <a:p>
          <a:r>
            <a:rPr lang="en-US" dirty="0"/>
            <a:t>DEQ reopened the Upper Snake Rock TMDL</a:t>
          </a:r>
        </a:p>
      </dgm:t>
    </dgm:pt>
    <dgm:pt modelId="{AD8E75CD-12A2-45ED-8422-9D91ED663B9D}" type="parTrans" cxnId="{0AC3E7AD-4EB1-4086-941A-B55503B776C7}">
      <dgm:prSet/>
      <dgm:spPr/>
      <dgm:t>
        <a:bodyPr/>
        <a:lstStyle/>
        <a:p>
          <a:endParaRPr lang="en-US"/>
        </a:p>
      </dgm:t>
    </dgm:pt>
    <dgm:pt modelId="{C3BB742C-AF91-4B3C-A1E4-DD6F340A8CF1}" type="sibTrans" cxnId="{0AC3E7AD-4EB1-4086-941A-B55503B776C7}">
      <dgm:prSet/>
      <dgm:spPr/>
      <dgm:t>
        <a:bodyPr/>
        <a:lstStyle/>
        <a:p>
          <a:endParaRPr lang="en-US"/>
        </a:p>
      </dgm:t>
    </dgm:pt>
    <dgm:pt modelId="{D2D36535-2FCD-4BD5-B853-6FA07A2156F3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12221194-8610-4E82-A4F1-035C8786E9C6}" type="parTrans" cxnId="{96F7D8B9-1109-473C-85B5-AB8ADF2D9587}">
      <dgm:prSet/>
      <dgm:spPr/>
      <dgm:t>
        <a:bodyPr/>
        <a:lstStyle/>
        <a:p>
          <a:endParaRPr lang="en-US"/>
        </a:p>
      </dgm:t>
    </dgm:pt>
    <dgm:pt modelId="{A2EF9184-18C2-43D3-8FE4-07D5D2C0D264}" type="sibTrans" cxnId="{96F7D8B9-1109-473C-85B5-AB8ADF2D9587}">
      <dgm:prSet/>
      <dgm:spPr/>
      <dgm:t>
        <a:bodyPr/>
        <a:lstStyle/>
        <a:p>
          <a:endParaRPr lang="en-US"/>
        </a:p>
      </dgm:t>
    </dgm:pt>
    <dgm:pt modelId="{79091D2E-DD25-4685-9710-9BAFC2B1ED53}">
      <dgm:prSet/>
      <dgm:spPr/>
      <dgm:t>
        <a:bodyPr/>
        <a:lstStyle/>
        <a:p>
          <a:r>
            <a:rPr lang="en-US" dirty="0"/>
            <a:t>EPA issued new permits to everyone except those discharging into the Mid Snake</a:t>
          </a:r>
        </a:p>
      </dgm:t>
    </dgm:pt>
    <dgm:pt modelId="{FFF7471F-7E23-41B7-A2F7-20D15D19702A}" type="parTrans" cxnId="{8019FA26-9FD2-4B0A-9456-E709491D6DB7}">
      <dgm:prSet/>
      <dgm:spPr/>
      <dgm:t>
        <a:bodyPr/>
        <a:lstStyle/>
        <a:p>
          <a:endParaRPr lang="en-US"/>
        </a:p>
      </dgm:t>
    </dgm:pt>
    <dgm:pt modelId="{3792EB90-2D32-445B-91BF-D61362F0D21A}" type="sibTrans" cxnId="{8019FA26-9FD2-4B0A-9456-E709491D6DB7}">
      <dgm:prSet/>
      <dgm:spPr/>
      <dgm:t>
        <a:bodyPr/>
        <a:lstStyle/>
        <a:p>
          <a:endParaRPr lang="en-US"/>
        </a:p>
      </dgm:t>
    </dgm:pt>
    <dgm:pt modelId="{910C94DD-62F4-41BE-B9A1-7ED0FAAC8650}">
      <dgm:prSet/>
      <dgm:spPr/>
      <dgm:t>
        <a:bodyPr/>
        <a:lstStyle/>
        <a:p>
          <a:pPr>
            <a:defRPr b="1"/>
          </a:pPr>
          <a:r>
            <a:rPr lang="en-US"/>
            <a:t>2020</a:t>
          </a:r>
        </a:p>
      </dgm:t>
    </dgm:pt>
    <dgm:pt modelId="{080BE9A0-8837-4FCC-A5B3-9504560C6F67}" type="parTrans" cxnId="{9577824A-243D-4EFC-8D82-ECB78D673EA7}">
      <dgm:prSet/>
      <dgm:spPr/>
      <dgm:t>
        <a:bodyPr/>
        <a:lstStyle/>
        <a:p>
          <a:endParaRPr lang="en-US"/>
        </a:p>
      </dgm:t>
    </dgm:pt>
    <dgm:pt modelId="{1F3D0E3C-18A8-41CD-83D3-63D242868237}" type="sibTrans" cxnId="{9577824A-243D-4EFC-8D82-ECB78D673EA7}">
      <dgm:prSet/>
      <dgm:spPr/>
      <dgm:t>
        <a:bodyPr/>
        <a:lstStyle/>
        <a:p>
          <a:endParaRPr lang="en-US"/>
        </a:p>
      </dgm:t>
    </dgm:pt>
    <dgm:pt modelId="{FE39A94B-0DF6-4EBD-9173-C532BE4A6CE8}">
      <dgm:prSet/>
      <dgm:spPr/>
      <dgm:t>
        <a:bodyPr/>
        <a:lstStyle/>
        <a:p>
          <a:r>
            <a:rPr lang="en-US" dirty="0"/>
            <a:t>DEQ took primacy over all permits except for facilities that discharge  into tribal waters.</a:t>
          </a:r>
        </a:p>
      </dgm:t>
    </dgm:pt>
    <dgm:pt modelId="{D6798774-C60D-41AA-8353-00F6EAD4D08C}" type="parTrans" cxnId="{D6258168-92A9-4C1B-9929-CB76EB36AF7D}">
      <dgm:prSet/>
      <dgm:spPr/>
      <dgm:t>
        <a:bodyPr/>
        <a:lstStyle/>
        <a:p>
          <a:endParaRPr lang="en-US"/>
        </a:p>
      </dgm:t>
    </dgm:pt>
    <dgm:pt modelId="{55790BF5-B034-40B6-A291-DC44872A361B}" type="sibTrans" cxnId="{D6258168-92A9-4C1B-9929-CB76EB36AF7D}">
      <dgm:prSet/>
      <dgm:spPr/>
      <dgm:t>
        <a:bodyPr/>
        <a:lstStyle/>
        <a:p>
          <a:endParaRPr lang="en-US"/>
        </a:p>
      </dgm:t>
    </dgm:pt>
    <dgm:pt modelId="{C00FE622-5F9D-4925-84D9-68D9C7D69F9B}">
      <dgm:prSet/>
      <dgm:spPr/>
      <dgm:t>
        <a:bodyPr/>
        <a:lstStyle/>
        <a:p>
          <a:pPr>
            <a:defRPr b="1"/>
          </a:pPr>
          <a:r>
            <a:rPr lang="en-US"/>
            <a:t>2023</a:t>
          </a:r>
        </a:p>
      </dgm:t>
    </dgm:pt>
    <dgm:pt modelId="{081BE8CA-A646-4546-8E20-B2BC220C023A}" type="parTrans" cxnId="{5F893562-8507-45EB-8425-6D543FC6C1D1}">
      <dgm:prSet/>
      <dgm:spPr/>
      <dgm:t>
        <a:bodyPr/>
        <a:lstStyle/>
        <a:p>
          <a:endParaRPr lang="en-US"/>
        </a:p>
      </dgm:t>
    </dgm:pt>
    <dgm:pt modelId="{66C68FCB-C38F-4403-8B38-A5027FDFC2E5}" type="sibTrans" cxnId="{5F893562-8507-45EB-8425-6D543FC6C1D1}">
      <dgm:prSet/>
      <dgm:spPr/>
      <dgm:t>
        <a:bodyPr/>
        <a:lstStyle/>
        <a:p>
          <a:endParaRPr lang="en-US"/>
        </a:p>
      </dgm:t>
    </dgm:pt>
    <dgm:pt modelId="{F462EB5C-115C-4D60-B948-30A807590DAD}">
      <dgm:prSet/>
      <dgm:spPr/>
      <dgm:t>
        <a:bodyPr/>
        <a:lstStyle/>
        <a:p>
          <a:r>
            <a:rPr lang="en-US" dirty="0"/>
            <a:t>DEQ is in the process of reallocating </a:t>
          </a:r>
          <a:r>
            <a:rPr lang="en-US" dirty="0" err="1"/>
            <a:t>Wasteloads</a:t>
          </a:r>
          <a:r>
            <a:rPr lang="en-US" dirty="0"/>
            <a:t> for Mid Snake hatcheries</a:t>
          </a:r>
        </a:p>
      </dgm:t>
    </dgm:pt>
    <dgm:pt modelId="{8EE82943-181B-4311-AA44-30A66D8E54D2}" type="parTrans" cxnId="{0FF05B35-57EF-4BBF-AB8F-C2D4FD6BFC64}">
      <dgm:prSet/>
      <dgm:spPr/>
      <dgm:t>
        <a:bodyPr/>
        <a:lstStyle/>
        <a:p>
          <a:endParaRPr lang="en-US"/>
        </a:p>
      </dgm:t>
    </dgm:pt>
    <dgm:pt modelId="{1C37824D-3059-4353-ACC7-F40B72697980}" type="sibTrans" cxnId="{0FF05B35-57EF-4BBF-AB8F-C2D4FD6BFC64}">
      <dgm:prSet/>
      <dgm:spPr/>
      <dgm:t>
        <a:bodyPr/>
        <a:lstStyle/>
        <a:p>
          <a:endParaRPr lang="en-US"/>
        </a:p>
      </dgm:t>
    </dgm:pt>
    <dgm:pt modelId="{F9C2ECEF-9355-48A8-9872-E650739808A6}">
      <dgm:prSet/>
      <dgm:spPr/>
      <dgm:t>
        <a:bodyPr/>
        <a:lstStyle/>
        <a:p>
          <a:pPr>
            <a:defRPr b="1"/>
          </a:pPr>
          <a:r>
            <a:rPr lang="en-US" dirty="0"/>
            <a:t>2024</a:t>
          </a:r>
        </a:p>
      </dgm:t>
    </dgm:pt>
    <dgm:pt modelId="{56FED1DB-6E43-461A-850E-F8A205BA1D02}" type="parTrans" cxnId="{526D1B67-55D5-4AD9-A4E8-CEA2E8EED27D}">
      <dgm:prSet/>
      <dgm:spPr/>
      <dgm:t>
        <a:bodyPr/>
        <a:lstStyle/>
        <a:p>
          <a:endParaRPr lang="en-US"/>
        </a:p>
      </dgm:t>
    </dgm:pt>
    <dgm:pt modelId="{11A9D198-CC9F-41CF-B77E-C54360F1A46C}" type="sibTrans" cxnId="{526D1B67-55D5-4AD9-A4E8-CEA2E8EED27D}">
      <dgm:prSet/>
      <dgm:spPr/>
      <dgm:t>
        <a:bodyPr/>
        <a:lstStyle/>
        <a:p>
          <a:endParaRPr lang="en-US"/>
        </a:p>
      </dgm:t>
    </dgm:pt>
    <dgm:pt modelId="{FF6A86D3-623B-474C-9203-93A6FFC34E01}">
      <dgm:prSet/>
      <dgm:spPr/>
      <dgm:t>
        <a:bodyPr/>
        <a:lstStyle/>
        <a:p>
          <a:r>
            <a:rPr lang="en-US" dirty="0"/>
            <a:t>DEQ will issue new permits for those under the 2019 permits</a:t>
          </a:r>
        </a:p>
      </dgm:t>
    </dgm:pt>
    <dgm:pt modelId="{0C47EBFC-1682-407D-BE22-B28609E9AA78}" type="parTrans" cxnId="{945B9389-D1D9-4A65-B030-689F7718D39D}">
      <dgm:prSet/>
      <dgm:spPr/>
      <dgm:t>
        <a:bodyPr/>
        <a:lstStyle/>
        <a:p>
          <a:endParaRPr lang="en-US"/>
        </a:p>
      </dgm:t>
    </dgm:pt>
    <dgm:pt modelId="{A0A5D6D5-54DB-4ABC-88D1-69C27F03374D}" type="sibTrans" cxnId="{945B9389-D1D9-4A65-B030-689F7718D39D}">
      <dgm:prSet/>
      <dgm:spPr/>
      <dgm:t>
        <a:bodyPr/>
        <a:lstStyle/>
        <a:p>
          <a:endParaRPr lang="en-US"/>
        </a:p>
      </dgm:t>
    </dgm:pt>
    <dgm:pt modelId="{C2FE2BB5-DADF-4659-AFC7-5DF8D3E4F4EA}" type="pres">
      <dgm:prSet presAssocID="{B2E67CCE-5461-4965-9962-D129F8ECAB8D}" presName="root" presStyleCnt="0">
        <dgm:presLayoutVars>
          <dgm:chMax/>
          <dgm:chPref/>
          <dgm:animLvl val="lvl"/>
        </dgm:presLayoutVars>
      </dgm:prSet>
      <dgm:spPr/>
    </dgm:pt>
    <dgm:pt modelId="{C41919EB-AAF6-4998-B2D7-2A1298486E20}" type="pres">
      <dgm:prSet presAssocID="{B2E67CCE-5461-4965-9962-D129F8ECAB8D}" presName="divider" presStyleLbl="fgAcc1" presStyleIdx="0" presStyleCnt="1"/>
      <dgm:spPr/>
    </dgm:pt>
    <dgm:pt modelId="{E5277A42-5F87-42F4-8E87-567145FD1860}" type="pres">
      <dgm:prSet presAssocID="{B2E67CCE-5461-4965-9962-D129F8ECAB8D}" presName="nodes" presStyleCnt="0">
        <dgm:presLayoutVars>
          <dgm:chMax/>
          <dgm:chPref/>
          <dgm:animLvl val="lvl"/>
        </dgm:presLayoutVars>
      </dgm:prSet>
      <dgm:spPr/>
    </dgm:pt>
    <dgm:pt modelId="{01CF1CEF-66D1-45A7-B70E-9516FEA2B18A}" type="pres">
      <dgm:prSet presAssocID="{47AF274A-2C5A-4CA6-B9AC-30C15E14F571}" presName="composite" presStyleCnt="0"/>
      <dgm:spPr/>
    </dgm:pt>
    <dgm:pt modelId="{A07084E3-539D-47AF-B6F6-F67FF7CE3471}" type="pres">
      <dgm:prSet presAssocID="{47AF274A-2C5A-4CA6-B9AC-30C15E14F571}" presName="L1TextContainer" presStyleLbl="alignNode1" presStyleIdx="0" presStyleCnt="7">
        <dgm:presLayoutVars>
          <dgm:chMax val="1"/>
          <dgm:chPref val="1"/>
          <dgm:bulletEnabled val="1"/>
        </dgm:presLayoutVars>
      </dgm:prSet>
      <dgm:spPr/>
    </dgm:pt>
    <dgm:pt modelId="{18EFE3D6-1E48-4E5E-8D12-668479E72027}" type="pres">
      <dgm:prSet presAssocID="{47AF274A-2C5A-4CA6-B9AC-30C15E14F571}" presName="L2TextContainerWrapper" presStyleCnt="0">
        <dgm:presLayoutVars>
          <dgm:bulletEnabled val="1"/>
        </dgm:presLayoutVars>
      </dgm:prSet>
      <dgm:spPr/>
    </dgm:pt>
    <dgm:pt modelId="{78892DE4-D47E-4682-AF58-486319A746F2}" type="pres">
      <dgm:prSet presAssocID="{47AF274A-2C5A-4CA6-B9AC-30C15E14F571}" presName="L2TextContainer" presStyleLbl="bgAccFollowNode1" presStyleIdx="0" presStyleCnt="7"/>
      <dgm:spPr/>
    </dgm:pt>
    <dgm:pt modelId="{1DD25CB7-BB94-4E81-8C26-447FE6FCB622}" type="pres">
      <dgm:prSet presAssocID="{47AF274A-2C5A-4CA6-B9AC-30C15E14F571}" presName="FlexibleEmptyPlaceHolder" presStyleCnt="0"/>
      <dgm:spPr/>
    </dgm:pt>
    <dgm:pt modelId="{4687477C-E753-4FD1-BCBB-A18AEDBF2F75}" type="pres">
      <dgm:prSet presAssocID="{47AF274A-2C5A-4CA6-B9AC-30C15E14F571}" presName="ConnectLine" presStyleLbl="sibTrans1D1" presStyleIdx="0" presStyleCnt="7"/>
      <dgm:spPr/>
    </dgm:pt>
    <dgm:pt modelId="{4173190C-5711-43B0-84D6-9A565FB3E612}" type="pres">
      <dgm:prSet presAssocID="{47AF274A-2C5A-4CA6-B9AC-30C15E14F571}" presName="ConnectorPoint" presStyleLbl="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09EEBC-893C-488B-9A60-8802FC8819AA}" type="pres">
      <dgm:prSet presAssocID="{47AF274A-2C5A-4CA6-B9AC-30C15E14F571}" presName="EmptyPlaceHolder" presStyleCnt="0"/>
      <dgm:spPr/>
    </dgm:pt>
    <dgm:pt modelId="{1CBCE054-CC1E-4B78-B202-5E14B46DE3D7}" type="pres">
      <dgm:prSet presAssocID="{415E3177-7F2D-4668-BFA7-FF479ACCBB99}" presName="spaceBetweenRectangles" presStyleCnt="0"/>
      <dgm:spPr/>
    </dgm:pt>
    <dgm:pt modelId="{083EF421-C76C-4E92-BD37-2278CDD5977C}" type="pres">
      <dgm:prSet presAssocID="{C2EA58A2-7579-4EA2-B6DD-502F81019C8B}" presName="composite" presStyleCnt="0"/>
      <dgm:spPr/>
    </dgm:pt>
    <dgm:pt modelId="{13C11C00-3957-4037-8328-362837689F92}" type="pres">
      <dgm:prSet presAssocID="{C2EA58A2-7579-4EA2-B6DD-502F81019C8B}" presName="L1TextContainer" presStyleLbl="alignNode1" presStyleIdx="1" presStyleCnt="7">
        <dgm:presLayoutVars>
          <dgm:chMax val="1"/>
          <dgm:chPref val="1"/>
          <dgm:bulletEnabled val="1"/>
        </dgm:presLayoutVars>
      </dgm:prSet>
      <dgm:spPr/>
    </dgm:pt>
    <dgm:pt modelId="{89638609-F393-4BAE-BFD2-D26C00FFB5BD}" type="pres">
      <dgm:prSet presAssocID="{C2EA58A2-7579-4EA2-B6DD-502F81019C8B}" presName="L2TextContainerWrapper" presStyleCnt="0">
        <dgm:presLayoutVars>
          <dgm:bulletEnabled val="1"/>
        </dgm:presLayoutVars>
      </dgm:prSet>
      <dgm:spPr/>
    </dgm:pt>
    <dgm:pt modelId="{959ECF4B-90CB-45BB-BC0B-F29D3F112B54}" type="pres">
      <dgm:prSet presAssocID="{C2EA58A2-7579-4EA2-B6DD-502F81019C8B}" presName="L2TextContainer" presStyleLbl="bgAccFollowNode1" presStyleIdx="1" presStyleCnt="7"/>
      <dgm:spPr/>
    </dgm:pt>
    <dgm:pt modelId="{DBD342FE-72D8-466A-A6BE-577775FB6637}" type="pres">
      <dgm:prSet presAssocID="{C2EA58A2-7579-4EA2-B6DD-502F81019C8B}" presName="FlexibleEmptyPlaceHolder" presStyleCnt="0"/>
      <dgm:spPr/>
    </dgm:pt>
    <dgm:pt modelId="{733FF882-BE5E-41DE-9548-2FE763B53383}" type="pres">
      <dgm:prSet presAssocID="{C2EA58A2-7579-4EA2-B6DD-502F81019C8B}" presName="ConnectLine" presStyleLbl="sibTrans1D1" presStyleIdx="1" presStyleCnt="7"/>
      <dgm:spPr/>
    </dgm:pt>
    <dgm:pt modelId="{E377CBA0-C331-47EC-85BB-B41C2736C3AE}" type="pres">
      <dgm:prSet presAssocID="{C2EA58A2-7579-4EA2-B6DD-502F81019C8B}" presName="ConnectorPoint" presStyleLbl="node1" presStyleIdx="1" presStyleCnt="7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6E26BD-6803-4AFE-B4A3-0DA8B14292E6}" type="pres">
      <dgm:prSet presAssocID="{C2EA58A2-7579-4EA2-B6DD-502F81019C8B}" presName="EmptyPlaceHolder" presStyleCnt="0"/>
      <dgm:spPr/>
    </dgm:pt>
    <dgm:pt modelId="{66ACFD1B-DD05-4EBF-8A94-DBA73F1F78BA}" type="pres">
      <dgm:prSet presAssocID="{F1E4B848-2DCC-46A8-A051-E9E3DD4816C1}" presName="spaceBetweenRectangles" presStyleCnt="0"/>
      <dgm:spPr/>
    </dgm:pt>
    <dgm:pt modelId="{4BB5D8C7-99C9-4410-9729-ED6BB351095C}" type="pres">
      <dgm:prSet presAssocID="{5A336A53-660B-46D8-9A63-8806956EEE79}" presName="composite" presStyleCnt="0"/>
      <dgm:spPr/>
    </dgm:pt>
    <dgm:pt modelId="{AD2C847E-24BB-4A46-A227-1468A7D58D92}" type="pres">
      <dgm:prSet presAssocID="{5A336A53-660B-46D8-9A63-8806956EEE79}" presName="L1TextContainer" presStyleLbl="alignNode1" presStyleIdx="2" presStyleCnt="7">
        <dgm:presLayoutVars>
          <dgm:chMax val="1"/>
          <dgm:chPref val="1"/>
          <dgm:bulletEnabled val="1"/>
        </dgm:presLayoutVars>
      </dgm:prSet>
      <dgm:spPr/>
    </dgm:pt>
    <dgm:pt modelId="{60577A75-F21F-4AA5-A428-C9E5ACD00AAB}" type="pres">
      <dgm:prSet presAssocID="{5A336A53-660B-46D8-9A63-8806956EEE79}" presName="L2TextContainerWrapper" presStyleCnt="0">
        <dgm:presLayoutVars>
          <dgm:bulletEnabled val="1"/>
        </dgm:presLayoutVars>
      </dgm:prSet>
      <dgm:spPr/>
    </dgm:pt>
    <dgm:pt modelId="{2F377125-608F-44B4-8ED8-F1D54AA71727}" type="pres">
      <dgm:prSet presAssocID="{5A336A53-660B-46D8-9A63-8806956EEE79}" presName="L2TextContainer" presStyleLbl="bgAccFollowNode1" presStyleIdx="2" presStyleCnt="7"/>
      <dgm:spPr/>
    </dgm:pt>
    <dgm:pt modelId="{AA7BB84B-ECA3-499D-B9DF-F4A2E1DC5D82}" type="pres">
      <dgm:prSet presAssocID="{5A336A53-660B-46D8-9A63-8806956EEE79}" presName="FlexibleEmptyPlaceHolder" presStyleCnt="0"/>
      <dgm:spPr/>
    </dgm:pt>
    <dgm:pt modelId="{F9122495-9EF7-4201-BEB7-783C4EB55328}" type="pres">
      <dgm:prSet presAssocID="{5A336A53-660B-46D8-9A63-8806956EEE79}" presName="ConnectLine" presStyleLbl="sibTrans1D1" presStyleIdx="2" presStyleCnt="7"/>
      <dgm:spPr/>
    </dgm:pt>
    <dgm:pt modelId="{A993BCAD-2E9B-408F-8B3F-20F83CD4EBA1}" type="pres">
      <dgm:prSet presAssocID="{5A336A53-660B-46D8-9A63-8806956EEE79}" presName="ConnectorPoint" presStyleLbl="node1" presStyleIdx="2" presStyleCnt="7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EE7291E-30C3-46F8-808A-451681FB2689}" type="pres">
      <dgm:prSet presAssocID="{5A336A53-660B-46D8-9A63-8806956EEE79}" presName="EmptyPlaceHolder" presStyleCnt="0"/>
      <dgm:spPr/>
    </dgm:pt>
    <dgm:pt modelId="{9FE365B2-225B-4FED-8B09-D762D6F63FF0}" type="pres">
      <dgm:prSet presAssocID="{DC4F02DA-53B5-4403-A579-8D056FC90571}" presName="spaceBetweenRectangles" presStyleCnt="0"/>
      <dgm:spPr/>
    </dgm:pt>
    <dgm:pt modelId="{5D91EAE2-425C-4E2D-8643-EF131678DD33}" type="pres">
      <dgm:prSet presAssocID="{D2D36535-2FCD-4BD5-B853-6FA07A2156F3}" presName="composite" presStyleCnt="0"/>
      <dgm:spPr/>
    </dgm:pt>
    <dgm:pt modelId="{10A8D6EE-9220-4BEA-81E3-0E1F4833514A}" type="pres">
      <dgm:prSet presAssocID="{D2D36535-2FCD-4BD5-B853-6FA07A2156F3}" presName="L1TextContainer" presStyleLbl="alignNode1" presStyleIdx="3" presStyleCnt="7">
        <dgm:presLayoutVars>
          <dgm:chMax val="1"/>
          <dgm:chPref val="1"/>
          <dgm:bulletEnabled val="1"/>
        </dgm:presLayoutVars>
      </dgm:prSet>
      <dgm:spPr/>
    </dgm:pt>
    <dgm:pt modelId="{ECBCE9F3-BB8D-4EC2-A0FB-2D9401B733D8}" type="pres">
      <dgm:prSet presAssocID="{D2D36535-2FCD-4BD5-B853-6FA07A2156F3}" presName="L2TextContainerWrapper" presStyleCnt="0">
        <dgm:presLayoutVars>
          <dgm:bulletEnabled val="1"/>
        </dgm:presLayoutVars>
      </dgm:prSet>
      <dgm:spPr/>
    </dgm:pt>
    <dgm:pt modelId="{C470C751-D2B1-4989-9C2B-8C9D7975E7F9}" type="pres">
      <dgm:prSet presAssocID="{D2D36535-2FCD-4BD5-B853-6FA07A2156F3}" presName="L2TextContainer" presStyleLbl="bgAccFollowNode1" presStyleIdx="3" presStyleCnt="7"/>
      <dgm:spPr/>
    </dgm:pt>
    <dgm:pt modelId="{FFA78D39-11C3-4A8D-A30B-6B66541A7E52}" type="pres">
      <dgm:prSet presAssocID="{D2D36535-2FCD-4BD5-B853-6FA07A2156F3}" presName="FlexibleEmptyPlaceHolder" presStyleCnt="0"/>
      <dgm:spPr/>
    </dgm:pt>
    <dgm:pt modelId="{EF0E23FF-E463-4E99-9491-DF43490BE86C}" type="pres">
      <dgm:prSet presAssocID="{D2D36535-2FCD-4BD5-B853-6FA07A2156F3}" presName="ConnectLine" presStyleLbl="sibTrans1D1" presStyleIdx="3" presStyleCnt="7"/>
      <dgm:spPr/>
    </dgm:pt>
    <dgm:pt modelId="{0294E68A-10F4-4212-8B96-9961A496E641}" type="pres">
      <dgm:prSet presAssocID="{D2D36535-2FCD-4BD5-B853-6FA07A2156F3}" presName="ConnectorPoint" presStyleLbl="node1" presStyleIdx="3" presStyleCnt="7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BC3217-F435-45BD-9404-94EBB1B35B97}" type="pres">
      <dgm:prSet presAssocID="{D2D36535-2FCD-4BD5-B853-6FA07A2156F3}" presName="EmptyPlaceHolder" presStyleCnt="0"/>
      <dgm:spPr/>
    </dgm:pt>
    <dgm:pt modelId="{7DBA7551-F2E9-4C91-BE4F-CBE45C9AEBA2}" type="pres">
      <dgm:prSet presAssocID="{A2EF9184-18C2-43D3-8FE4-07D5D2C0D264}" presName="spaceBetweenRectangles" presStyleCnt="0"/>
      <dgm:spPr/>
    </dgm:pt>
    <dgm:pt modelId="{6E432C97-EBCE-4C99-8BFA-7901026AE2FE}" type="pres">
      <dgm:prSet presAssocID="{910C94DD-62F4-41BE-B9A1-7ED0FAAC8650}" presName="composite" presStyleCnt="0"/>
      <dgm:spPr/>
    </dgm:pt>
    <dgm:pt modelId="{DE1B1C12-E1F2-421E-9015-8A4FCD49A5A9}" type="pres">
      <dgm:prSet presAssocID="{910C94DD-62F4-41BE-B9A1-7ED0FAAC8650}" presName="L1TextContainer" presStyleLbl="alignNode1" presStyleIdx="4" presStyleCnt="7">
        <dgm:presLayoutVars>
          <dgm:chMax val="1"/>
          <dgm:chPref val="1"/>
          <dgm:bulletEnabled val="1"/>
        </dgm:presLayoutVars>
      </dgm:prSet>
      <dgm:spPr/>
    </dgm:pt>
    <dgm:pt modelId="{A12E78BD-2959-46EF-9DAA-81A253BEFF67}" type="pres">
      <dgm:prSet presAssocID="{910C94DD-62F4-41BE-B9A1-7ED0FAAC8650}" presName="L2TextContainerWrapper" presStyleCnt="0">
        <dgm:presLayoutVars>
          <dgm:bulletEnabled val="1"/>
        </dgm:presLayoutVars>
      </dgm:prSet>
      <dgm:spPr/>
    </dgm:pt>
    <dgm:pt modelId="{6A6C0686-9566-47BD-B5FD-431113AB6132}" type="pres">
      <dgm:prSet presAssocID="{910C94DD-62F4-41BE-B9A1-7ED0FAAC8650}" presName="L2TextContainer" presStyleLbl="bgAccFollowNode1" presStyleIdx="4" presStyleCnt="7"/>
      <dgm:spPr/>
    </dgm:pt>
    <dgm:pt modelId="{907AAF39-9360-4D6F-996F-625886EA9247}" type="pres">
      <dgm:prSet presAssocID="{910C94DD-62F4-41BE-B9A1-7ED0FAAC8650}" presName="FlexibleEmptyPlaceHolder" presStyleCnt="0"/>
      <dgm:spPr/>
    </dgm:pt>
    <dgm:pt modelId="{3DBEC460-AD34-4645-A301-86D2371FB7D3}" type="pres">
      <dgm:prSet presAssocID="{910C94DD-62F4-41BE-B9A1-7ED0FAAC8650}" presName="ConnectLine" presStyleLbl="sibTrans1D1" presStyleIdx="4" presStyleCnt="7"/>
      <dgm:spPr/>
    </dgm:pt>
    <dgm:pt modelId="{EA02DAAD-D936-4CD3-8DD2-E15E50561385}" type="pres">
      <dgm:prSet presAssocID="{910C94DD-62F4-41BE-B9A1-7ED0FAAC8650}" presName="ConnectorPoint" presStyleLbl="node1" presStyleIdx="4" presStyleCnt="7"/>
      <dgm:spPr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6F721A5-8233-4C50-A300-A791737CD110}" type="pres">
      <dgm:prSet presAssocID="{910C94DD-62F4-41BE-B9A1-7ED0FAAC8650}" presName="EmptyPlaceHolder" presStyleCnt="0"/>
      <dgm:spPr/>
    </dgm:pt>
    <dgm:pt modelId="{30AC6159-82F3-4AD3-BC55-A43BDFD1A2AC}" type="pres">
      <dgm:prSet presAssocID="{1F3D0E3C-18A8-41CD-83D3-63D242868237}" presName="spaceBetweenRectangles" presStyleCnt="0"/>
      <dgm:spPr/>
    </dgm:pt>
    <dgm:pt modelId="{82A418F5-CA12-42FE-B7BF-0AB377C30939}" type="pres">
      <dgm:prSet presAssocID="{C00FE622-5F9D-4925-84D9-68D9C7D69F9B}" presName="composite" presStyleCnt="0"/>
      <dgm:spPr/>
    </dgm:pt>
    <dgm:pt modelId="{BBD0F018-584C-4C15-A122-DFAE749C95E3}" type="pres">
      <dgm:prSet presAssocID="{C00FE622-5F9D-4925-84D9-68D9C7D69F9B}" presName="L1TextContainer" presStyleLbl="alignNode1" presStyleIdx="5" presStyleCnt="7">
        <dgm:presLayoutVars>
          <dgm:chMax val="1"/>
          <dgm:chPref val="1"/>
          <dgm:bulletEnabled val="1"/>
        </dgm:presLayoutVars>
      </dgm:prSet>
      <dgm:spPr/>
    </dgm:pt>
    <dgm:pt modelId="{FB7D76F5-F3F2-4226-975C-15ED1EFD9F53}" type="pres">
      <dgm:prSet presAssocID="{C00FE622-5F9D-4925-84D9-68D9C7D69F9B}" presName="L2TextContainerWrapper" presStyleCnt="0">
        <dgm:presLayoutVars>
          <dgm:bulletEnabled val="1"/>
        </dgm:presLayoutVars>
      </dgm:prSet>
      <dgm:spPr/>
    </dgm:pt>
    <dgm:pt modelId="{7DA8B682-BE45-4960-B3DD-E4084821B7B2}" type="pres">
      <dgm:prSet presAssocID="{C00FE622-5F9D-4925-84D9-68D9C7D69F9B}" presName="L2TextContainer" presStyleLbl="bgAccFollowNode1" presStyleIdx="5" presStyleCnt="7"/>
      <dgm:spPr/>
    </dgm:pt>
    <dgm:pt modelId="{E9FDDC57-7342-48CD-B924-32528801D3CE}" type="pres">
      <dgm:prSet presAssocID="{C00FE622-5F9D-4925-84D9-68D9C7D69F9B}" presName="FlexibleEmptyPlaceHolder" presStyleCnt="0"/>
      <dgm:spPr/>
    </dgm:pt>
    <dgm:pt modelId="{2A2C6051-DF60-43C7-9EF0-75345EF49659}" type="pres">
      <dgm:prSet presAssocID="{C00FE622-5F9D-4925-84D9-68D9C7D69F9B}" presName="ConnectLine" presStyleLbl="sibTrans1D1" presStyleIdx="5" presStyleCnt="7"/>
      <dgm:spPr/>
    </dgm:pt>
    <dgm:pt modelId="{6DAE1C12-11F3-4E86-9BB3-62BAA45998D2}" type="pres">
      <dgm:prSet presAssocID="{C00FE622-5F9D-4925-84D9-68D9C7D69F9B}" presName="ConnectorPoint" presStyleLbl="node1" presStyleIdx="5" presStyleCnt="7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0F3B77-3480-4111-A637-110EC7EE4EF4}" type="pres">
      <dgm:prSet presAssocID="{C00FE622-5F9D-4925-84D9-68D9C7D69F9B}" presName="EmptyPlaceHolder" presStyleCnt="0"/>
      <dgm:spPr/>
    </dgm:pt>
    <dgm:pt modelId="{695101E6-E80A-450F-8C8C-4E2AAF66802B}" type="pres">
      <dgm:prSet presAssocID="{66C68FCB-C38F-4403-8B38-A5027FDFC2E5}" presName="spaceBetweenRectangles" presStyleCnt="0"/>
      <dgm:spPr/>
    </dgm:pt>
    <dgm:pt modelId="{E2044BDD-D9AA-4291-B092-DF518784BAF6}" type="pres">
      <dgm:prSet presAssocID="{F9C2ECEF-9355-48A8-9872-E650739808A6}" presName="composite" presStyleCnt="0"/>
      <dgm:spPr/>
    </dgm:pt>
    <dgm:pt modelId="{E77EC63B-49A5-487D-80FB-EDCF8E499BF3}" type="pres">
      <dgm:prSet presAssocID="{F9C2ECEF-9355-48A8-9872-E650739808A6}" presName="L1TextContainer" presStyleLbl="alignNode1" presStyleIdx="6" presStyleCnt="7">
        <dgm:presLayoutVars>
          <dgm:chMax val="1"/>
          <dgm:chPref val="1"/>
          <dgm:bulletEnabled val="1"/>
        </dgm:presLayoutVars>
      </dgm:prSet>
      <dgm:spPr/>
    </dgm:pt>
    <dgm:pt modelId="{18730E4E-7A64-4892-9FEF-79A7A5356E13}" type="pres">
      <dgm:prSet presAssocID="{F9C2ECEF-9355-48A8-9872-E650739808A6}" presName="L2TextContainerWrapper" presStyleCnt="0">
        <dgm:presLayoutVars>
          <dgm:bulletEnabled val="1"/>
        </dgm:presLayoutVars>
      </dgm:prSet>
      <dgm:spPr/>
    </dgm:pt>
    <dgm:pt modelId="{047E9CAD-18C7-402C-90CC-0F8AF6120F13}" type="pres">
      <dgm:prSet presAssocID="{F9C2ECEF-9355-48A8-9872-E650739808A6}" presName="L2TextContainer" presStyleLbl="bgAccFollowNode1" presStyleIdx="6" presStyleCnt="7"/>
      <dgm:spPr/>
    </dgm:pt>
    <dgm:pt modelId="{915E3D09-EE6A-43BA-9631-CA453C7CFF35}" type="pres">
      <dgm:prSet presAssocID="{F9C2ECEF-9355-48A8-9872-E650739808A6}" presName="FlexibleEmptyPlaceHolder" presStyleCnt="0"/>
      <dgm:spPr/>
    </dgm:pt>
    <dgm:pt modelId="{40A131AC-F2DE-4302-BE1F-1FC272EDB216}" type="pres">
      <dgm:prSet presAssocID="{F9C2ECEF-9355-48A8-9872-E650739808A6}" presName="ConnectLine" presStyleLbl="sibTrans1D1" presStyleIdx="6" presStyleCnt="7"/>
      <dgm:spPr/>
    </dgm:pt>
    <dgm:pt modelId="{CEDC976F-87AE-4163-ABD3-307138B76878}" type="pres">
      <dgm:prSet presAssocID="{F9C2ECEF-9355-48A8-9872-E650739808A6}" presName="ConnectorPoint" presStyleLbl="node1" presStyleIdx="6" presStyleCnt="7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38D6B78-7792-4CBF-90ED-7A1E30349185}" type="pres">
      <dgm:prSet presAssocID="{F9C2ECEF-9355-48A8-9872-E650739808A6}" presName="EmptyPlaceHolder" presStyleCnt="0"/>
      <dgm:spPr/>
    </dgm:pt>
  </dgm:ptLst>
  <dgm:cxnLst>
    <dgm:cxn modelId="{F4DBBE12-B71B-4E95-BA3A-AB661190E805}" type="presOf" srcId="{9C278368-6A89-4F13-A7AE-BD9FEAF0028E}" destId="{2F377125-608F-44B4-8ED8-F1D54AA71727}" srcOrd="0" destOrd="0" presId="urn:microsoft.com/office/officeart/2017/3/layout/HorizontalLabelsTimeline"/>
    <dgm:cxn modelId="{0B19BF23-0255-46F6-BF03-486C66D06533}" type="presOf" srcId="{47AF274A-2C5A-4CA6-B9AC-30C15E14F571}" destId="{A07084E3-539D-47AF-B6F6-F67FF7CE3471}" srcOrd="0" destOrd="0" presId="urn:microsoft.com/office/officeart/2017/3/layout/HorizontalLabelsTimeline"/>
    <dgm:cxn modelId="{8019FA26-9FD2-4B0A-9456-E709491D6DB7}" srcId="{D2D36535-2FCD-4BD5-B853-6FA07A2156F3}" destId="{79091D2E-DD25-4685-9710-9BAFC2B1ED53}" srcOrd="0" destOrd="0" parTransId="{FFF7471F-7E23-41B7-A2F7-20D15D19702A}" sibTransId="{3792EB90-2D32-445B-91BF-D61362F0D21A}"/>
    <dgm:cxn modelId="{1091CE32-370A-4B78-9B2C-8CD1731354B8}" srcId="{B2E67CCE-5461-4965-9962-D129F8ECAB8D}" destId="{5A336A53-660B-46D8-9A63-8806956EEE79}" srcOrd="2" destOrd="0" parTransId="{BC085444-7CB2-4A77-975B-CF037A3ABF9F}" sibTransId="{DC4F02DA-53B5-4403-A579-8D056FC90571}"/>
    <dgm:cxn modelId="{0FF05B35-57EF-4BBF-AB8F-C2D4FD6BFC64}" srcId="{C00FE622-5F9D-4925-84D9-68D9C7D69F9B}" destId="{F462EB5C-115C-4D60-B948-30A807590DAD}" srcOrd="0" destOrd="0" parTransId="{8EE82943-181B-4311-AA44-30A66D8E54D2}" sibTransId="{1C37824D-3059-4353-ACC7-F40B72697980}"/>
    <dgm:cxn modelId="{5F893562-8507-45EB-8425-6D543FC6C1D1}" srcId="{B2E67CCE-5461-4965-9962-D129F8ECAB8D}" destId="{C00FE622-5F9D-4925-84D9-68D9C7D69F9B}" srcOrd="5" destOrd="0" parTransId="{081BE8CA-A646-4546-8E20-B2BC220C023A}" sibTransId="{66C68FCB-C38F-4403-8B38-A5027FDFC2E5}"/>
    <dgm:cxn modelId="{526D1B67-55D5-4AD9-A4E8-CEA2E8EED27D}" srcId="{B2E67CCE-5461-4965-9962-D129F8ECAB8D}" destId="{F9C2ECEF-9355-48A8-9872-E650739808A6}" srcOrd="6" destOrd="0" parTransId="{56FED1DB-6E43-461A-850E-F8A205BA1D02}" sibTransId="{11A9D198-CC9F-41CF-B77E-C54360F1A46C}"/>
    <dgm:cxn modelId="{D6258168-92A9-4C1B-9929-CB76EB36AF7D}" srcId="{910C94DD-62F4-41BE-B9A1-7ED0FAAC8650}" destId="{FE39A94B-0DF6-4EBD-9173-C532BE4A6CE8}" srcOrd="0" destOrd="0" parTransId="{D6798774-C60D-41AA-8353-00F6EAD4D08C}" sibTransId="{55790BF5-B034-40B6-A291-DC44872A361B}"/>
    <dgm:cxn modelId="{9577824A-243D-4EFC-8D82-ECB78D673EA7}" srcId="{B2E67CCE-5461-4965-9962-D129F8ECAB8D}" destId="{910C94DD-62F4-41BE-B9A1-7ED0FAAC8650}" srcOrd="4" destOrd="0" parTransId="{080BE9A0-8837-4FCC-A5B3-9504560C6F67}" sibTransId="{1F3D0E3C-18A8-41CD-83D3-63D242868237}"/>
    <dgm:cxn modelId="{27C9B46B-EFC3-4D65-B90E-F8E506AE96F8}" type="presOf" srcId="{B2E67CCE-5461-4965-9962-D129F8ECAB8D}" destId="{C2FE2BB5-DADF-4659-AFC7-5DF8D3E4F4EA}" srcOrd="0" destOrd="0" presId="urn:microsoft.com/office/officeart/2017/3/layout/HorizontalLabelsTimeline"/>
    <dgm:cxn modelId="{2DD1DB4C-388B-4932-BB9A-41046C759EAB}" type="presOf" srcId="{FF6A86D3-623B-474C-9203-93A6FFC34E01}" destId="{047E9CAD-18C7-402C-90CC-0F8AF6120F13}" srcOrd="0" destOrd="0" presId="urn:microsoft.com/office/officeart/2017/3/layout/HorizontalLabelsTimeline"/>
    <dgm:cxn modelId="{18354D7D-25EE-4AC5-AF9C-1775B7140887}" type="presOf" srcId="{5A336A53-660B-46D8-9A63-8806956EEE79}" destId="{AD2C847E-24BB-4A46-A227-1468A7D58D92}" srcOrd="0" destOrd="0" presId="urn:microsoft.com/office/officeart/2017/3/layout/HorizontalLabelsTimeline"/>
    <dgm:cxn modelId="{C26F897E-0E0C-4DB5-AA94-CD99D04C5E20}" srcId="{C2EA58A2-7579-4EA2-B6DD-502F81019C8B}" destId="{11F23506-89DA-4AD9-B0FB-6CBE42B45147}" srcOrd="0" destOrd="0" parTransId="{FC31C0FC-41E2-42D0-B349-6367619ACC7F}" sibTransId="{23A92AD6-4A2A-45B1-B9F0-CE84C1F7891E}"/>
    <dgm:cxn modelId="{54E8B881-86A1-450E-A8C9-6DF0F88B69E0}" type="presOf" srcId="{C2EA58A2-7579-4EA2-B6DD-502F81019C8B}" destId="{13C11C00-3957-4037-8328-362837689F92}" srcOrd="0" destOrd="0" presId="urn:microsoft.com/office/officeart/2017/3/layout/HorizontalLabelsTimeline"/>
    <dgm:cxn modelId="{945B9389-D1D9-4A65-B030-689F7718D39D}" srcId="{F9C2ECEF-9355-48A8-9872-E650739808A6}" destId="{FF6A86D3-623B-474C-9203-93A6FFC34E01}" srcOrd="0" destOrd="0" parTransId="{0C47EBFC-1682-407D-BE22-B28609E9AA78}" sibTransId="{A0A5D6D5-54DB-4ABC-88D1-69C27F03374D}"/>
    <dgm:cxn modelId="{DD436293-148B-4154-B157-E5C47A82ACB8}" type="presOf" srcId="{D2D36535-2FCD-4BD5-B853-6FA07A2156F3}" destId="{10A8D6EE-9220-4BEA-81E3-0E1F4833514A}" srcOrd="0" destOrd="0" presId="urn:microsoft.com/office/officeart/2017/3/layout/HorizontalLabelsTimeline"/>
    <dgm:cxn modelId="{23F85797-520C-4376-AA50-C6AA5A5E6A6F}" srcId="{47AF274A-2C5A-4CA6-B9AC-30C15E14F571}" destId="{EC341E0F-96C6-41BF-A391-4B40314AE1FE}" srcOrd="0" destOrd="0" parTransId="{94D69F97-3BBA-4850-933C-4AB1154F931A}" sibTransId="{6DEDAA23-1D27-4994-81F7-E713AF1B121D}"/>
    <dgm:cxn modelId="{0AC3E7AD-4EB1-4086-941A-B55503B776C7}" srcId="{5A336A53-660B-46D8-9A63-8806956EEE79}" destId="{9C278368-6A89-4F13-A7AE-BD9FEAF0028E}" srcOrd="0" destOrd="0" parTransId="{AD8E75CD-12A2-45ED-8422-9D91ED663B9D}" sibTransId="{C3BB742C-AF91-4B3C-A1E4-DD6F340A8CF1}"/>
    <dgm:cxn modelId="{160D4AB4-8D56-4DED-81A9-3F2723D2049E}" type="presOf" srcId="{F9C2ECEF-9355-48A8-9872-E650739808A6}" destId="{E77EC63B-49A5-487D-80FB-EDCF8E499BF3}" srcOrd="0" destOrd="0" presId="urn:microsoft.com/office/officeart/2017/3/layout/HorizontalLabelsTimeline"/>
    <dgm:cxn modelId="{96F7D8B9-1109-473C-85B5-AB8ADF2D9587}" srcId="{B2E67CCE-5461-4965-9962-D129F8ECAB8D}" destId="{D2D36535-2FCD-4BD5-B853-6FA07A2156F3}" srcOrd="3" destOrd="0" parTransId="{12221194-8610-4E82-A4F1-035C8786E9C6}" sibTransId="{A2EF9184-18C2-43D3-8FE4-07D5D2C0D264}"/>
    <dgm:cxn modelId="{1DD4ACBE-4AAD-4AC9-AF01-0A7FFE451051}" srcId="{B2E67CCE-5461-4965-9962-D129F8ECAB8D}" destId="{47AF274A-2C5A-4CA6-B9AC-30C15E14F571}" srcOrd="0" destOrd="0" parTransId="{8C367EC7-8A61-490B-A7C4-ABE26A6CAF36}" sibTransId="{415E3177-7F2D-4668-BFA7-FF479ACCBB99}"/>
    <dgm:cxn modelId="{9FBE8CD8-655C-4E43-8D48-057D1EF93B24}" type="presOf" srcId="{FE39A94B-0DF6-4EBD-9173-C532BE4A6CE8}" destId="{6A6C0686-9566-47BD-B5FD-431113AB6132}" srcOrd="0" destOrd="0" presId="urn:microsoft.com/office/officeart/2017/3/layout/HorizontalLabelsTimeline"/>
    <dgm:cxn modelId="{563D73DB-A54A-44BA-8A71-C9A51D77922F}" srcId="{B2E67CCE-5461-4965-9962-D129F8ECAB8D}" destId="{C2EA58A2-7579-4EA2-B6DD-502F81019C8B}" srcOrd="1" destOrd="0" parTransId="{8E9F64DB-341B-4906-BBE3-B1ECB7E11212}" sibTransId="{F1E4B848-2DCC-46A8-A051-E9E3DD4816C1}"/>
    <dgm:cxn modelId="{ADF7A3E0-83D3-4D3E-8863-3B7F2C8C0B34}" type="presOf" srcId="{11F23506-89DA-4AD9-B0FB-6CBE42B45147}" destId="{959ECF4B-90CB-45BB-BC0B-F29D3F112B54}" srcOrd="0" destOrd="0" presId="urn:microsoft.com/office/officeart/2017/3/layout/HorizontalLabelsTimeline"/>
    <dgm:cxn modelId="{1D43CAE0-9C6A-47AE-A6D2-5384A1A32932}" type="presOf" srcId="{F462EB5C-115C-4D60-B948-30A807590DAD}" destId="{7DA8B682-BE45-4960-B3DD-E4084821B7B2}" srcOrd="0" destOrd="0" presId="urn:microsoft.com/office/officeart/2017/3/layout/HorizontalLabelsTimeline"/>
    <dgm:cxn modelId="{65FDE8E8-69A9-4E43-99A6-1F9D302D2C4E}" type="presOf" srcId="{910C94DD-62F4-41BE-B9A1-7ED0FAAC8650}" destId="{DE1B1C12-E1F2-421E-9015-8A4FCD49A5A9}" srcOrd="0" destOrd="0" presId="urn:microsoft.com/office/officeart/2017/3/layout/HorizontalLabelsTimeline"/>
    <dgm:cxn modelId="{318BBAEB-DEF5-41C3-A202-09AF7C6709AC}" type="presOf" srcId="{79091D2E-DD25-4685-9710-9BAFC2B1ED53}" destId="{C470C751-D2B1-4989-9C2B-8C9D7975E7F9}" srcOrd="0" destOrd="0" presId="urn:microsoft.com/office/officeart/2017/3/layout/HorizontalLabelsTimeline"/>
    <dgm:cxn modelId="{792611F6-14F2-46F6-AD5A-F314A09EA7B6}" type="presOf" srcId="{C00FE622-5F9D-4925-84D9-68D9C7D69F9B}" destId="{BBD0F018-584C-4C15-A122-DFAE749C95E3}" srcOrd="0" destOrd="0" presId="urn:microsoft.com/office/officeart/2017/3/layout/HorizontalLabelsTimeline"/>
    <dgm:cxn modelId="{C8DF87FB-B1CF-4029-B4DC-A70541182F7C}" type="presOf" srcId="{EC341E0F-96C6-41BF-A391-4B40314AE1FE}" destId="{78892DE4-D47E-4682-AF58-486319A746F2}" srcOrd="0" destOrd="0" presId="urn:microsoft.com/office/officeart/2017/3/layout/HorizontalLabelsTimeline"/>
    <dgm:cxn modelId="{CFECEBED-781F-49AD-9004-1A962B2722AA}" type="presParOf" srcId="{C2FE2BB5-DADF-4659-AFC7-5DF8D3E4F4EA}" destId="{C41919EB-AAF6-4998-B2D7-2A1298486E20}" srcOrd="0" destOrd="0" presId="urn:microsoft.com/office/officeart/2017/3/layout/HorizontalLabelsTimeline"/>
    <dgm:cxn modelId="{853210B2-C20B-4262-9E9F-EFE8D43170D5}" type="presParOf" srcId="{C2FE2BB5-DADF-4659-AFC7-5DF8D3E4F4EA}" destId="{E5277A42-5F87-42F4-8E87-567145FD1860}" srcOrd="1" destOrd="0" presId="urn:microsoft.com/office/officeart/2017/3/layout/HorizontalLabelsTimeline"/>
    <dgm:cxn modelId="{482988F6-99FA-44FE-90A7-4D556BDE2EFE}" type="presParOf" srcId="{E5277A42-5F87-42F4-8E87-567145FD1860}" destId="{01CF1CEF-66D1-45A7-B70E-9516FEA2B18A}" srcOrd="0" destOrd="0" presId="urn:microsoft.com/office/officeart/2017/3/layout/HorizontalLabelsTimeline"/>
    <dgm:cxn modelId="{E082BB64-C647-414C-BDF7-B9E20C485FA7}" type="presParOf" srcId="{01CF1CEF-66D1-45A7-B70E-9516FEA2B18A}" destId="{A07084E3-539D-47AF-B6F6-F67FF7CE3471}" srcOrd="0" destOrd="0" presId="urn:microsoft.com/office/officeart/2017/3/layout/HorizontalLabelsTimeline"/>
    <dgm:cxn modelId="{F0B3D76E-0849-4D71-A9D9-9659F715E40A}" type="presParOf" srcId="{01CF1CEF-66D1-45A7-B70E-9516FEA2B18A}" destId="{18EFE3D6-1E48-4E5E-8D12-668479E72027}" srcOrd="1" destOrd="0" presId="urn:microsoft.com/office/officeart/2017/3/layout/HorizontalLabelsTimeline"/>
    <dgm:cxn modelId="{2F43460E-7CE5-4F56-84B2-E3603B47D05B}" type="presParOf" srcId="{18EFE3D6-1E48-4E5E-8D12-668479E72027}" destId="{78892DE4-D47E-4682-AF58-486319A746F2}" srcOrd="0" destOrd="0" presId="urn:microsoft.com/office/officeart/2017/3/layout/HorizontalLabelsTimeline"/>
    <dgm:cxn modelId="{164B6C90-68CD-4031-BF49-C2056B1BD4D8}" type="presParOf" srcId="{18EFE3D6-1E48-4E5E-8D12-668479E72027}" destId="{1DD25CB7-BB94-4E81-8C26-447FE6FCB622}" srcOrd="1" destOrd="0" presId="urn:microsoft.com/office/officeart/2017/3/layout/HorizontalLabelsTimeline"/>
    <dgm:cxn modelId="{4B0AD5BA-1506-4B67-8084-307C82782E24}" type="presParOf" srcId="{01CF1CEF-66D1-45A7-B70E-9516FEA2B18A}" destId="{4687477C-E753-4FD1-BCBB-A18AEDBF2F75}" srcOrd="2" destOrd="0" presId="urn:microsoft.com/office/officeart/2017/3/layout/HorizontalLabelsTimeline"/>
    <dgm:cxn modelId="{4B817AE7-1EE3-4967-A3CC-EC4300CFA14F}" type="presParOf" srcId="{01CF1CEF-66D1-45A7-B70E-9516FEA2B18A}" destId="{4173190C-5711-43B0-84D6-9A565FB3E612}" srcOrd="3" destOrd="0" presId="urn:microsoft.com/office/officeart/2017/3/layout/HorizontalLabelsTimeline"/>
    <dgm:cxn modelId="{186E5EF6-9BC6-4436-B511-8835F67E40C0}" type="presParOf" srcId="{01CF1CEF-66D1-45A7-B70E-9516FEA2B18A}" destId="{AC09EEBC-893C-488B-9A60-8802FC8819AA}" srcOrd="4" destOrd="0" presId="urn:microsoft.com/office/officeart/2017/3/layout/HorizontalLabelsTimeline"/>
    <dgm:cxn modelId="{044F8388-BD9B-491D-A285-1CBDD9995A13}" type="presParOf" srcId="{E5277A42-5F87-42F4-8E87-567145FD1860}" destId="{1CBCE054-CC1E-4B78-B202-5E14B46DE3D7}" srcOrd="1" destOrd="0" presId="urn:microsoft.com/office/officeart/2017/3/layout/HorizontalLabelsTimeline"/>
    <dgm:cxn modelId="{34FADBAC-8CC0-4E33-AA10-B7C8E424442C}" type="presParOf" srcId="{E5277A42-5F87-42F4-8E87-567145FD1860}" destId="{083EF421-C76C-4E92-BD37-2278CDD5977C}" srcOrd="2" destOrd="0" presId="urn:microsoft.com/office/officeart/2017/3/layout/HorizontalLabelsTimeline"/>
    <dgm:cxn modelId="{FC108FC9-A3FE-476C-918D-88BCC3E29BBE}" type="presParOf" srcId="{083EF421-C76C-4E92-BD37-2278CDD5977C}" destId="{13C11C00-3957-4037-8328-362837689F92}" srcOrd="0" destOrd="0" presId="urn:microsoft.com/office/officeart/2017/3/layout/HorizontalLabelsTimeline"/>
    <dgm:cxn modelId="{DB9B6629-D33E-483E-AE68-D03A35F2EA12}" type="presParOf" srcId="{083EF421-C76C-4E92-BD37-2278CDD5977C}" destId="{89638609-F393-4BAE-BFD2-D26C00FFB5BD}" srcOrd="1" destOrd="0" presId="urn:microsoft.com/office/officeart/2017/3/layout/HorizontalLabelsTimeline"/>
    <dgm:cxn modelId="{6616B04F-F65D-4DCE-8CB9-424948712E52}" type="presParOf" srcId="{89638609-F393-4BAE-BFD2-D26C00FFB5BD}" destId="{959ECF4B-90CB-45BB-BC0B-F29D3F112B54}" srcOrd="0" destOrd="0" presId="urn:microsoft.com/office/officeart/2017/3/layout/HorizontalLabelsTimeline"/>
    <dgm:cxn modelId="{39658E2E-E525-41BE-86EB-63FE1FAD5078}" type="presParOf" srcId="{89638609-F393-4BAE-BFD2-D26C00FFB5BD}" destId="{DBD342FE-72D8-466A-A6BE-577775FB6637}" srcOrd="1" destOrd="0" presId="urn:microsoft.com/office/officeart/2017/3/layout/HorizontalLabelsTimeline"/>
    <dgm:cxn modelId="{2E1A8A85-D71F-4D87-9CBC-4A7E6D644F63}" type="presParOf" srcId="{083EF421-C76C-4E92-BD37-2278CDD5977C}" destId="{733FF882-BE5E-41DE-9548-2FE763B53383}" srcOrd="2" destOrd="0" presId="urn:microsoft.com/office/officeart/2017/3/layout/HorizontalLabelsTimeline"/>
    <dgm:cxn modelId="{EA11E098-95CE-4CC6-BAF4-908B786831C7}" type="presParOf" srcId="{083EF421-C76C-4E92-BD37-2278CDD5977C}" destId="{E377CBA0-C331-47EC-85BB-B41C2736C3AE}" srcOrd="3" destOrd="0" presId="urn:microsoft.com/office/officeart/2017/3/layout/HorizontalLabelsTimeline"/>
    <dgm:cxn modelId="{8C1AE2D9-E0E5-4F54-A651-D0821AF5156E}" type="presParOf" srcId="{083EF421-C76C-4E92-BD37-2278CDD5977C}" destId="{E46E26BD-6803-4AFE-B4A3-0DA8B14292E6}" srcOrd="4" destOrd="0" presId="urn:microsoft.com/office/officeart/2017/3/layout/HorizontalLabelsTimeline"/>
    <dgm:cxn modelId="{46EFFCF1-AEF3-4400-8FD8-DFA658396184}" type="presParOf" srcId="{E5277A42-5F87-42F4-8E87-567145FD1860}" destId="{66ACFD1B-DD05-4EBF-8A94-DBA73F1F78BA}" srcOrd="3" destOrd="0" presId="urn:microsoft.com/office/officeart/2017/3/layout/HorizontalLabelsTimeline"/>
    <dgm:cxn modelId="{35054EB6-37E2-49A9-8FA0-7546D356D44C}" type="presParOf" srcId="{E5277A42-5F87-42F4-8E87-567145FD1860}" destId="{4BB5D8C7-99C9-4410-9729-ED6BB351095C}" srcOrd="4" destOrd="0" presId="urn:microsoft.com/office/officeart/2017/3/layout/HorizontalLabelsTimeline"/>
    <dgm:cxn modelId="{0C94F984-3EE7-4CB8-819E-FEF325B3B68A}" type="presParOf" srcId="{4BB5D8C7-99C9-4410-9729-ED6BB351095C}" destId="{AD2C847E-24BB-4A46-A227-1468A7D58D92}" srcOrd="0" destOrd="0" presId="urn:microsoft.com/office/officeart/2017/3/layout/HorizontalLabelsTimeline"/>
    <dgm:cxn modelId="{629FC948-80A7-43A9-B955-2A7691A27A63}" type="presParOf" srcId="{4BB5D8C7-99C9-4410-9729-ED6BB351095C}" destId="{60577A75-F21F-4AA5-A428-C9E5ACD00AAB}" srcOrd="1" destOrd="0" presId="urn:microsoft.com/office/officeart/2017/3/layout/HorizontalLabelsTimeline"/>
    <dgm:cxn modelId="{7437919D-B1DC-4315-B56A-CE0A70613038}" type="presParOf" srcId="{60577A75-F21F-4AA5-A428-C9E5ACD00AAB}" destId="{2F377125-608F-44B4-8ED8-F1D54AA71727}" srcOrd="0" destOrd="0" presId="urn:microsoft.com/office/officeart/2017/3/layout/HorizontalLabelsTimeline"/>
    <dgm:cxn modelId="{48D1BE91-8DB4-4E47-B245-9026D759B325}" type="presParOf" srcId="{60577A75-F21F-4AA5-A428-C9E5ACD00AAB}" destId="{AA7BB84B-ECA3-499D-B9DF-F4A2E1DC5D82}" srcOrd="1" destOrd="0" presId="urn:microsoft.com/office/officeart/2017/3/layout/HorizontalLabelsTimeline"/>
    <dgm:cxn modelId="{8D451DFB-4EAB-4A05-B007-B069EB908447}" type="presParOf" srcId="{4BB5D8C7-99C9-4410-9729-ED6BB351095C}" destId="{F9122495-9EF7-4201-BEB7-783C4EB55328}" srcOrd="2" destOrd="0" presId="urn:microsoft.com/office/officeart/2017/3/layout/HorizontalLabelsTimeline"/>
    <dgm:cxn modelId="{21AB7072-8F26-408B-BB52-256857335AF9}" type="presParOf" srcId="{4BB5D8C7-99C9-4410-9729-ED6BB351095C}" destId="{A993BCAD-2E9B-408F-8B3F-20F83CD4EBA1}" srcOrd="3" destOrd="0" presId="urn:microsoft.com/office/officeart/2017/3/layout/HorizontalLabelsTimeline"/>
    <dgm:cxn modelId="{61D1CC33-F276-4295-A664-F2CD61A934A5}" type="presParOf" srcId="{4BB5D8C7-99C9-4410-9729-ED6BB351095C}" destId="{8EE7291E-30C3-46F8-808A-451681FB2689}" srcOrd="4" destOrd="0" presId="urn:microsoft.com/office/officeart/2017/3/layout/HorizontalLabelsTimeline"/>
    <dgm:cxn modelId="{5359F87C-D561-4664-A1A1-F2893EA390EF}" type="presParOf" srcId="{E5277A42-5F87-42F4-8E87-567145FD1860}" destId="{9FE365B2-225B-4FED-8B09-D762D6F63FF0}" srcOrd="5" destOrd="0" presId="urn:microsoft.com/office/officeart/2017/3/layout/HorizontalLabelsTimeline"/>
    <dgm:cxn modelId="{5B4577BB-B0A5-4EC1-B5E4-1AD1AE4EF9EF}" type="presParOf" srcId="{E5277A42-5F87-42F4-8E87-567145FD1860}" destId="{5D91EAE2-425C-4E2D-8643-EF131678DD33}" srcOrd="6" destOrd="0" presId="urn:microsoft.com/office/officeart/2017/3/layout/HorizontalLabelsTimeline"/>
    <dgm:cxn modelId="{BC1F1185-44AD-44BE-AADD-21370441C787}" type="presParOf" srcId="{5D91EAE2-425C-4E2D-8643-EF131678DD33}" destId="{10A8D6EE-9220-4BEA-81E3-0E1F4833514A}" srcOrd="0" destOrd="0" presId="urn:microsoft.com/office/officeart/2017/3/layout/HorizontalLabelsTimeline"/>
    <dgm:cxn modelId="{3C96106F-05E4-44FF-AA88-209711B71BE6}" type="presParOf" srcId="{5D91EAE2-425C-4E2D-8643-EF131678DD33}" destId="{ECBCE9F3-BB8D-4EC2-A0FB-2D9401B733D8}" srcOrd="1" destOrd="0" presId="urn:microsoft.com/office/officeart/2017/3/layout/HorizontalLabelsTimeline"/>
    <dgm:cxn modelId="{AF5276E9-717E-4938-A68C-ADD0CCFCA22B}" type="presParOf" srcId="{ECBCE9F3-BB8D-4EC2-A0FB-2D9401B733D8}" destId="{C470C751-D2B1-4989-9C2B-8C9D7975E7F9}" srcOrd="0" destOrd="0" presId="urn:microsoft.com/office/officeart/2017/3/layout/HorizontalLabelsTimeline"/>
    <dgm:cxn modelId="{54B8DCC2-ADF6-4046-8B01-A72840DD0D9D}" type="presParOf" srcId="{ECBCE9F3-BB8D-4EC2-A0FB-2D9401B733D8}" destId="{FFA78D39-11C3-4A8D-A30B-6B66541A7E52}" srcOrd="1" destOrd="0" presId="urn:microsoft.com/office/officeart/2017/3/layout/HorizontalLabelsTimeline"/>
    <dgm:cxn modelId="{DB80C395-A198-43A4-B09B-0DA2264740D9}" type="presParOf" srcId="{5D91EAE2-425C-4E2D-8643-EF131678DD33}" destId="{EF0E23FF-E463-4E99-9491-DF43490BE86C}" srcOrd="2" destOrd="0" presId="urn:microsoft.com/office/officeart/2017/3/layout/HorizontalLabelsTimeline"/>
    <dgm:cxn modelId="{F49A8DAA-07CD-464A-B568-67444B58A1F3}" type="presParOf" srcId="{5D91EAE2-425C-4E2D-8643-EF131678DD33}" destId="{0294E68A-10F4-4212-8B96-9961A496E641}" srcOrd="3" destOrd="0" presId="urn:microsoft.com/office/officeart/2017/3/layout/HorizontalLabelsTimeline"/>
    <dgm:cxn modelId="{15352B51-4E82-44C4-B0A3-32DCAD655E80}" type="presParOf" srcId="{5D91EAE2-425C-4E2D-8643-EF131678DD33}" destId="{E5BC3217-F435-45BD-9404-94EBB1B35B97}" srcOrd="4" destOrd="0" presId="urn:microsoft.com/office/officeart/2017/3/layout/HorizontalLabelsTimeline"/>
    <dgm:cxn modelId="{BC72ACD7-5858-4E7C-B54F-EC61109404FB}" type="presParOf" srcId="{E5277A42-5F87-42F4-8E87-567145FD1860}" destId="{7DBA7551-F2E9-4C91-BE4F-CBE45C9AEBA2}" srcOrd="7" destOrd="0" presId="urn:microsoft.com/office/officeart/2017/3/layout/HorizontalLabelsTimeline"/>
    <dgm:cxn modelId="{3F0E78CE-0215-4904-8E05-238BCBD10575}" type="presParOf" srcId="{E5277A42-5F87-42F4-8E87-567145FD1860}" destId="{6E432C97-EBCE-4C99-8BFA-7901026AE2FE}" srcOrd="8" destOrd="0" presId="urn:microsoft.com/office/officeart/2017/3/layout/HorizontalLabelsTimeline"/>
    <dgm:cxn modelId="{B6C47973-7B02-402D-A1F2-AF25AD6EBAB7}" type="presParOf" srcId="{6E432C97-EBCE-4C99-8BFA-7901026AE2FE}" destId="{DE1B1C12-E1F2-421E-9015-8A4FCD49A5A9}" srcOrd="0" destOrd="0" presId="urn:microsoft.com/office/officeart/2017/3/layout/HorizontalLabelsTimeline"/>
    <dgm:cxn modelId="{68BA86AC-3D77-430B-A72E-C31AFE6E2CD3}" type="presParOf" srcId="{6E432C97-EBCE-4C99-8BFA-7901026AE2FE}" destId="{A12E78BD-2959-46EF-9DAA-81A253BEFF67}" srcOrd="1" destOrd="0" presId="urn:microsoft.com/office/officeart/2017/3/layout/HorizontalLabelsTimeline"/>
    <dgm:cxn modelId="{5743F836-199A-42A7-84F6-9D86D395FE11}" type="presParOf" srcId="{A12E78BD-2959-46EF-9DAA-81A253BEFF67}" destId="{6A6C0686-9566-47BD-B5FD-431113AB6132}" srcOrd="0" destOrd="0" presId="urn:microsoft.com/office/officeart/2017/3/layout/HorizontalLabelsTimeline"/>
    <dgm:cxn modelId="{D5B4BDDA-0426-4F72-BE95-B2B3CC49049E}" type="presParOf" srcId="{A12E78BD-2959-46EF-9DAA-81A253BEFF67}" destId="{907AAF39-9360-4D6F-996F-625886EA9247}" srcOrd="1" destOrd="0" presId="urn:microsoft.com/office/officeart/2017/3/layout/HorizontalLabelsTimeline"/>
    <dgm:cxn modelId="{9EC54D90-EBE3-4C59-B425-1F7D7FD1EF22}" type="presParOf" srcId="{6E432C97-EBCE-4C99-8BFA-7901026AE2FE}" destId="{3DBEC460-AD34-4645-A301-86D2371FB7D3}" srcOrd="2" destOrd="0" presId="urn:microsoft.com/office/officeart/2017/3/layout/HorizontalLabelsTimeline"/>
    <dgm:cxn modelId="{7D7ABB02-756D-4733-A5C1-FF0C7A02BB89}" type="presParOf" srcId="{6E432C97-EBCE-4C99-8BFA-7901026AE2FE}" destId="{EA02DAAD-D936-4CD3-8DD2-E15E50561385}" srcOrd="3" destOrd="0" presId="urn:microsoft.com/office/officeart/2017/3/layout/HorizontalLabelsTimeline"/>
    <dgm:cxn modelId="{094F03D2-7FDB-4967-A21F-048F665A1ED2}" type="presParOf" srcId="{6E432C97-EBCE-4C99-8BFA-7901026AE2FE}" destId="{76F721A5-8233-4C50-A300-A791737CD110}" srcOrd="4" destOrd="0" presId="urn:microsoft.com/office/officeart/2017/3/layout/HorizontalLabelsTimeline"/>
    <dgm:cxn modelId="{6DF6471D-072B-4331-A2C2-0501DDAFDC68}" type="presParOf" srcId="{E5277A42-5F87-42F4-8E87-567145FD1860}" destId="{30AC6159-82F3-4AD3-BC55-A43BDFD1A2AC}" srcOrd="9" destOrd="0" presId="urn:microsoft.com/office/officeart/2017/3/layout/HorizontalLabelsTimeline"/>
    <dgm:cxn modelId="{FFB0A427-006B-4D0A-A6F0-87441D862F34}" type="presParOf" srcId="{E5277A42-5F87-42F4-8E87-567145FD1860}" destId="{82A418F5-CA12-42FE-B7BF-0AB377C30939}" srcOrd="10" destOrd="0" presId="urn:microsoft.com/office/officeart/2017/3/layout/HorizontalLabelsTimeline"/>
    <dgm:cxn modelId="{92A4C4A0-0AB9-4916-9D5A-7705F50ECC0A}" type="presParOf" srcId="{82A418F5-CA12-42FE-B7BF-0AB377C30939}" destId="{BBD0F018-584C-4C15-A122-DFAE749C95E3}" srcOrd="0" destOrd="0" presId="urn:microsoft.com/office/officeart/2017/3/layout/HorizontalLabelsTimeline"/>
    <dgm:cxn modelId="{5F3CB56B-7F9D-49A7-A61A-BF04666E037B}" type="presParOf" srcId="{82A418F5-CA12-42FE-B7BF-0AB377C30939}" destId="{FB7D76F5-F3F2-4226-975C-15ED1EFD9F53}" srcOrd="1" destOrd="0" presId="urn:microsoft.com/office/officeart/2017/3/layout/HorizontalLabelsTimeline"/>
    <dgm:cxn modelId="{D5D54562-8B55-46FD-B2D8-BFF3CC75B66E}" type="presParOf" srcId="{FB7D76F5-F3F2-4226-975C-15ED1EFD9F53}" destId="{7DA8B682-BE45-4960-B3DD-E4084821B7B2}" srcOrd="0" destOrd="0" presId="urn:microsoft.com/office/officeart/2017/3/layout/HorizontalLabelsTimeline"/>
    <dgm:cxn modelId="{B7C219B4-CB90-4DF6-BB2F-E00C05E9B520}" type="presParOf" srcId="{FB7D76F5-F3F2-4226-975C-15ED1EFD9F53}" destId="{E9FDDC57-7342-48CD-B924-32528801D3CE}" srcOrd="1" destOrd="0" presId="urn:microsoft.com/office/officeart/2017/3/layout/HorizontalLabelsTimeline"/>
    <dgm:cxn modelId="{B3A8C4AE-D0B0-4CFE-AFBA-98320798BD8F}" type="presParOf" srcId="{82A418F5-CA12-42FE-B7BF-0AB377C30939}" destId="{2A2C6051-DF60-43C7-9EF0-75345EF49659}" srcOrd="2" destOrd="0" presId="urn:microsoft.com/office/officeart/2017/3/layout/HorizontalLabelsTimeline"/>
    <dgm:cxn modelId="{BA26F335-EF60-4667-BA37-8ABFB2CBE0E3}" type="presParOf" srcId="{82A418F5-CA12-42FE-B7BF-0AB377C30939}" destId="{6DAE1C12-11F3-4E86-9BB3-62BAA45998D2}" srcOrd="3" destOrd="0" presId="urn:microsoft.com/office/officeart/2017/3/layout/HorizontalLabelsTimeline"/>
    <dgm:cxn modelId="{967868C8-D0EF-461F-B2BD-679A817515DE}" type="presParOf" srcId="{82A418F5-CA12-42FE-B7BF-0AB377C30939}" destId="{480F3B77-3480-4111-A637-110EC7EE4EF4}" srcOrd="4" destOrd="0" presId="urn:microsoft.com/office/officeart/2017/3/layout/HorizontalLabelsTimeline"/>
    <dgm:cxn modelId="{50E0AC67-C7A0-45CB-B60E-E188637DCD1C}" type="presParOf" srcId="{E5277A42-5F87-42F4-8E87-567145FD1860}" destId="{695101E6-E80A-450F-8C8C-4E2AAF66802B}" srcOrd="11" destOrd="0" presId="urn:microsoft.com/office/officeart/2017/3/layout/HorizontalLabelsTimeline"/>
    <dgm:cxn modelId="{957C857F-E43B-40E5-9FED-263046AB7FC5}" type="presParOf" srcId="{E5277A42-5F87-42F4-8E87-567145FD1860}" destId="{E2044BDD-D9AA-4291-B092-DF518784BAF6}" srcOrd="12" destOrd="0" presId="urn:microsoft.com/office/officeart/2017/3/layout/HorizontalLabelsTimeline"/>
    <dgm:cxn modelId="{F36C84DA-AF7F-4B18-B9E9-E5DF2AB47CE7}" type="presParOf" srcId="{E2044BDD-D9AA-4291-B092-DF518784BAF6}" destId="{E77EC63B-49A5-487D-80FB-EDCF8E499BF3}" srcOrd="0" destOrd="0" presId="urn:microsoft.com/office/officeart/2017/3/layout/HorizontalLabelsTimeline"/>
    <dgm:cxn modelId="{3914836A-B1EA-4E1A-816D-467B3AA1FD79}" type="presParOf" srcId="{E2044BDD-D9AA-4291-B092-DF518784BAF6}" destId="{18730E4E-7A64-4892-9FEF-79A7A5356E13}" srcOrd="1" destOrd="0" presId="urn:microsoft.com/office/officeart/2017/3/layout/HorizontalLabelsTimeline"/>
    <dgm:cxn modelId="{1DBB6653-95AC-4AC4-B129-B07EF5483AB6}" type="presParOf" srcId="{18730E4E-7A64-4892-9FEF-79A7A5356E13}" destId="{047E9CAD-18C7-402C-90CC-0F8AF6120F13}" srcOrd="0" destOrd="0" presId="urn:microsoft.com/office/officeart/2017/3/layout/HorizontalLabelsTimeline"/>
    <dgm:cxn modelId="{E9BD83A4-26E3-4A96-B287-F4FCA923D9C8}" type="presParOf" srcId="{18730E4E-7A64-4892-9FEF-79A7A5356E13}" destId="{915E3D09-EE6A-43BA-9631-CA453C7CFF35}" srcOrd="1" destOrd="0" presId="urn:microsoft.com/office/officeart/2017/3/layout/HorizontalLabelsTimeline"/>
    <dgm:cxn modelId="{F942FECF-ACF3-4413-98B1-B8677C20E6F6}" type="presParOf" srcId="{E2044BDD-D9AA-4291-B092-DF518784BAF6}" destId="{40A131AC-F2DE-4302-BE1F-1FC272EDB216}" srcOrd="2" destOrd="0" presId="urn:microsoft.com/office/officeart/2017/3/layout/HorizontalLabelsTimeline"/>
    <dgm:cxn modelId="{772F4AC5-83A5-40CE-858B-2FD2B34060F4}" type="presParOf" srcId="{E2044BDD-D9AA-4291-B092-DF518784BAF6}" destId="{CEDC976F-87AE-4163-ABD3-307138B76878}" srcOrd="3" destOrd="0" presId="urn:microsoft.com/office/officeart/2017/3/layout/HorizontalLabelsTimeline"/>
    <dgm:cxn modelId="{AC369DD0-C9F5-4543-AED0-63474BADCC10}" type="presParOf" srcId="{E2044BDD-D9AA-4291-B092-DF518784BAF6}" destId="{838D6B78-7792-4CBF-90ED-7A1E3034918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0ADEC-4301-461A-B332-BAE72775A2C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D449AD-C297-4278-BC39-1D11983FEAE9}">
      <dgm:prSet/>
      <dgm:spPr/>
      <dgm:t>
        <a:bodyPr/>
        <a:lstStyle/>
        <a:p>
          <a:r>
            <a:rPr lang="en-US" dirty="0"/>
            <a:t>1) In 2009 DEQ revised the Cascade Reservoir TMDL</a:t>
          </a:r>
        </a:p>
      </dgm:t>
    </dgm:pt>
    <dgm:pt modelId="{FE7949A0-1011-4659-94C2-DC331E8BDA0C}" type="parTrans" cxnId="{87A6B34D-CAEC-473F-9A3C-170B94C9CB95}">
      <dgm:prSet/>
      <dgm:spPr/>
      <dgm:t>
        <a:bodyPr/>
        <a:lstStyle/>
        <a:p>
          <a:endParaRPr lang="en-US"/>
        </a:p>
      </dgm:t>
    </dgm:pt>
    <dgm:pt modelId="{481F6356-F1D3-4A69-9BE6-009CC64736D8}" type="sibTrans" cxnId="{87A6B34D-CAEC-473F-9A3C-170B94C9CB95}">
      <dgm:prSet/>
      <dgm:spPr/>
      <dgm:t>
        <a:bodyPr/>
        <a:lstStyle/>
        <a:p>
          <a:endParaRPr lang="en-US"/>
        </a:p>
      </dgm:t>
    </dgm:pt>
    <dgm:pt modelId="{7E0D79F3-A67C-4444-80BD-BC07F4B3A161}">
      <dgm:prSet/>
      <dgm:spPr/>
      <dgm:t>
        <a:bodyPr/>
        <a:lstStyle/>
        <a:p>
          <a:r>
            <a:rPr lang="en-US"/>
            <a:t>2) In 2019 EPA issued McCall a new NPDES permit</a:t>
          </a:r>
        </a:p>
      </dgm:t>
    </dgm:pt>
    <dgm:pt modelId="{FDD8D7EF-C300-4A3A-96CC-5C246DEDDF8C}" type="parTrans" cxnId="{392F5AA6-79BA-4760-A9A2-CE7230692549}">
      <dgm:prSet/>
      <dgm:spPr/>
      <dgm:t>
        <a:bodyPr/>
        <a:lstStyle/>
        <a:p>
          <a:endParaRPr lang="en-US"/>
        </a:p>
      </dgm:t>
    </dgm:pt>
    <dgm:pt modelId="{EC423E75-13A7-4BD4-A93D-FA82BF667A38}" type="sibTrans" cxnId="{392F5AA6-79BA-4760-A9A2-CE7230692549}">
      <dgm:prSet/>
      <dgm:spPr/>
      <dgm:t>
        <a:bodyPr/>
        <a:lstStyle/>
        <a:p>
          <a:endParaRPr lang="en-US"/>
        </a:p>
      </dgm:t>
    </dgm:pt>
    <dgm:pt modelId="{64555D3C-169D-48CA-9A49-60CDEBC0A623}">
      <dgm:prSet/>
      <dgm:spPr/>
      <dgm:t>
        <a:bodyPr/>
        <a:lstStyle/>
        <a:p>
          <a:r>
            <a:rPr lang="en-US"/>
            <a:t>3) Settling pond has not been dredged</a:t>
          </a:r>
        </a:p>
      </dgm:t>
    </dgm:pt>
    <dgm:pt modelId="{3F3B3412-F7A2-423A-A597-AB0ED4B4E503}" type="parTrans" cxnId="{316358AE-3206-46C5-80A7-2B0DEDFFF1FA}">
      <dgm:prSet/>
      <dgm:spPr/>
      <dgm:t>
        <a:bodyPr/>
        <a:lstStyle/>
        <a:p>
          <a:endParaRPr lang="en-US"/>
        </a:p>
      </dgm:t>
    </dgm:pt>
    <dgm:pt modelId="{37B0CA7B-AF44-4A9E-9B44-A86E257F5A9D}" type="sibTrans" cxnId="{316358AE-3206-46C5-80A7-2B0DEDFFF1FA}">
      <dgm:prSet/>
      <dgm:spPr/>
      <dgm:t>
        <a:bodyPr/>
        <a:lstStyle/>
        <a:p>
          <a:endParaRPr lang="en-US"/>
        </a:p>
      </dgm:t>
    </dgm:pt>
    <dgm:pt modelId="{146A2C19-8655-4AE0-890D-E23618BF88B2}">
      <dgm:prSet/>
      <dgm:spPr/>
      <dgm:t>
        <a:bodyPr/>
        <a:lstStyle/>
        <a:p>
          <a:r>
            <a:rPr lang="en-US"/>
            <a:t>4) Low Phosphorus feed is no longer used</a:t>
          </a:r>
        </a:p>
      </dgm:t>
    </dgm:pt>
    <dgm:pt modelId="{538427B4-CED8-4D1C-B6A6-4598702A6D6B}" type="parTrans" cxnId="{D205439C-801B-46BC-BB2E-5888E89CD1D5}">
      <dgm:prSet/>
      <dgm:spPr/>
      <dgm:t>
        <a:bodyPr/>
        <a:lstStyle/>
        <a:p>
          <a:endParaRPr lang="en-US"/>
        </a:p>
      </dgm:t>
    </dgm:pt>
    <dgm:pt modelId="{C2C581AB-2F8A-4E97-B411-A045F34CD1C8}" type="sibTrans" cxnId="{D205439C-801B-46BC-BB2E-5888E89CD1D5}">
      <dgm:prSet/>
      <dgm:spPr/>
      <dgm:t>
        <a:bodyPr/>
        <a:lstStyle/>
        <a:p>
          <a:endParaRPr lang="en-US"/>
        </a:p>
      </dgm:t>
    </dgm:pt>
    <dgm:pt modelId="{85C30A81-4241-4033-9A74-BF5335CB2940}" type="pres">
      <dgm:prSet presAssocID="{16B0ADEC-4301-461A-B332-BAE72775A2CB}" presName="vert0" presStyleCnt="0">
        <dgm:presLayoutVars>
          <dgm:dir/>
          <dgm:animOne val="branch"/>
          <dgm:animLvl val="lvl"/>
        </dgm:presLayoutVars>
      </dgm:prSet>
      <dgm:spPr/>
    </dgm:pt>
    <dgm:pt modelId="{83AAC998-C62F-4177-A492-9446EADBCAF7}" type="pres">
      <dgm:prSet presAssocID="{87D449AD-C297-4278-BC39-1D11983FEAE9}" presName="thickLine" presStyleLbl="alignNode1" presStyleIdx="0" presStyleCnt="4"/>
      <dgm:spPr/>
    </dgm:pt>
    <dgm:pt modelId="{A318BC47-BBF0-47B3-81D0-6BDA53A89B26}" type="pres">
      <dgm:prSet presAssocID="{87D449AD-C297-4278-BC39-1D11983FEAE9}" presName="horz1" presStyleCnt="0"/>
      <dgm:spPr/>
    </dgm:pt>
    <dgm:pt modelId="{2AF4FFE5-BB5C-4D91-96C1-F60248E794CB}" type="pres">
      <dgm:prSet presAssocID="{87D449AD-C297-4278-BC39-1D11983FEAE9}" presName="tx1" presStyleLbl="revTx" presStyleIdx="0" presStyleCnt="4"/>
      <dgm:spPr/>
    </dgm:pt>
    <dgm:pt modelId="{4185127A-6D71-47A6-9609-5E6579464D41}" type="pres">
      <dgm:prSet presAssocID="{87D449AD-C297-4278-BC39-1D11983FEAE9}" presName="vert1" presStyleCnt="0"/>
      <dgm:spPr/>
    </dgm:pt>
    <dgm:pt modelId="{A7A56D6C-5237-43FB-8FEF-E3C24B28F9CD}" type="pres">
      <dgm:prSet presAssocID="{7E0D79F3-A67C-4444-80BD-BC07F4B3A161}" presName="thickLine" presStyleLbl="alignNode1" presStyleIdx="1" presStyleCnt="4"/>
      <dgm:spPr/>
    </dgm:pt>
    <dgm:pt modelId="{1D3DF6BC-7D5A-4310-9D5F-C3978E5C4E2E}" type="pres">
      <dgm:prSet presAssocID="{7E0D79F3-A67C-4444-80BD-BC07F4B3A161}" presName="horz1" presStyleCnt="0"/>
      <dgm:spPr/>
    </dgm:pt>
    <dgm:pt modelId="{D6C86345-507F-4DBB-BAAB-A40322A5D243}" type="pres">
      <dgm:prSet presAssocID="{7E0D79F3-A67C-4444-80BD-BC07F4B3A161}" presName="tx1" presStyleLbl="revTx" presStyleIdx="1" presStyleCnt="4"/>
      <dgm:spPr/>
    </dgm:pt>
    <dgm:pt modelId="{9AEAEEFC-1C1F-4D37-819A-743E6FDDFC69}" type="pres">
      <dgm:prSet presAssocID="{7E0D79F3-A67C-4444-80BD-BC07F4B3A161}" presName="vert1" presStyleCnt="0"/>
      <dgm:spPr/>
    </dgm:pt>
    <dgm:pt modelId="{A7AF6A3A-E311-48A1-A57E-4D235DAE3904}" type="pres">
      <dgm:prSet presAssocID="{64555D3C-169D-48CA-9A49-60CDEBC0A623}" presName="thickLine" presStyleLbl="alignNode1" presStyleIdx="2" presStyleCnt="4"/>
      <dgm:spPr/>
    </dgm:pt>
    <dgm:pt modelId="{2E411E0C-AA1A-4B5D-8F71-A85330C4875A}" type="pres">
      <dgm:prSet presAssocID="{64555D3C-169D-48CA-9A49-60CDEBC0A623}" presName="horz1" presStyleCnt="0"/>
      <dgm:spPr/>
    </dgm:pt>
    <dgm:pt modelId="{475D31DB-8AFF-452A-9248-A864FDE536C3}" type="pres">
      <dgm:prSet presAssocID="{64555D3C-169D-48CA-9A49-60CDEBC0A623}" presName="tx1" presStyleLbl="revTx" presStyleIdx="2" presStyleCnt="4"/>
      <dgm:spPr/>
    </dgm:pt>
    <dgm:pt modelId="{1BC7A049-072F-40BE-AE12-FEDFE812742C}" type="pres">
      <dgm:prSet presAssocID="{64555D3C-169D-48CA-9A49-60CDEBC0A623}" presName="vert1" presStyleCnt="0"/>
      <dgm:spPr/>
    </dgm:pt>
    <dgm:pt modelId="{F751BBAE-502C-4739-9E74-F20714B4D7AC}" type="pres">
      <dgm:prSet presAssocID="{146A2C19-8655-4AE0-890D-E23618BF88B2}" presName="thickLine" presStyleLbl="alignNode1" presStyleIdx="3" presStyleCnt="4"/>
      <dgm:spPr/>
    </dgm:pt>
    <dgm:pt modelId="{D95E7B2E-6F7C-48DB-9511-6E3EE34277E8}" type="pres">
      <dgm:prSet presAssocID="{146A2C19-8655-4AE0-890D-E23618BF88B2}" presName="horz1" presStyleCnt="0"/>
      <dgm:spPr/>
    </dgm:pt>
    <dgm:pt modelId="{2186B9D3-944A-42EE-ADAB-FF242AE01ADE}" type="pres">
      <dgm:prSet presAssocID="{146A2C19-8655-4AE0-890D-E23618BF88B2}" presName="tx1" presStyleLbl="revTx" presStyleIdx="3" presStyleCnt="4"/>
      <dgm:spPr/>
    </dgm:pt>
    <dgm:pt modelId="{CDAAB33E-9BF2-4E40-9A89-F429925C7672}" type="pres">
      <dgm:prSet presAssocID="{146A2C19-8655-4AE0-890D-E23618BF88B2}" presName="vert1" presStyleCnt="0"/>
      <dgm:spPr/>
    </dgm:pt>
  </dgm:ptLst>
  <dgm:cxnLst>
    <dgm:cxn modelId="{6A66F410-7A32-4031-82B2-0BD8DE153FB4}" type="presOf" srcId="{146A2C19-8655-4AE0-890D-E23618BF88B2}" destId="{2186B9D3-944A-42EE-ADAB-FF242AE01ADE}" srcOrd="0" destOrd="0" presId="urn:microsoft.com/office/officeart/2008/layout/LinedList"/>
    <dgm:cxn modelId="{8DF35411-6945-46F5-AB65-A23CDCE15436}" type="presOf" srcId="{7E0D79F3-A67C-4444-80BD-BC07F4B3A161}" destId="{D6C86345-507F-4DBB-BAAB-A40322A5D243}" srcOrd="0" destOrd="0" presId="urn:microsoft.com/office/officeart/2008/layout/LinedList"/>
    <dgm:cxn modelId="{5A37E568-2F83-4F4E-83FA-A379A7B2D379}" type="presOf" srcId="{87D449AD-C297-4278-BC39-1D11983FEAE9}" destId="{2AF4FFE5-BB5C-4D91-96C1-F60248E794CB}" srcOrd="0" destOrd="0" presId="urn:microsoft.com/office/officeart/2008/layout/LinedList"/>
    <dgm:cxn modelId="{87A6B34D-CAEC-473F-9A3C-170B94C9CB95}" srcId="{16B0ADEC-4301-461A-B332-BAE72775A2CB}" destId="{87D449AD-C297-4278-BC39-1D11983FEAE9}" srcOrd="0" destOrd="0" parTransId="{FE7949A0-1011-4659-94C2-DC331E8BDA0C}" sibTransId="{481F6356-F1D3-4A69-9BE6-009CC64736D8}"/>
    <dgm:cxn modelId="{D205439C-801B-46BC-BB2E-5888E89CD1D5}" srcId="{16B0ADEC-4301-461A-B332-BAE72775A2CB}" destId="{146A2C19-8655-4AE0-890D-E23618BF88B2}" srcOrd="3" destOrd="0" parTransId="{538427B4-CED8-4D1C-B6A6-4598702A6D6B}" sibTransId="{C2C581AB-2F8A-4E97-B411-A045F34CD1C8}"/>
    <dgm:cxn modelId="{392F5AA6-79BA-4760-A9A2-CE7230692549}" srcId="{16B0ADEC-4301-461A-B332-BAE72775A2CB}" destId="{7E0D79F3-A67C-4444-80BD-BC07F4B3A161}" srcOrd="1" destOrd="0" parTransId="{FDD8D7EF-C300-4A3A-96CC-5C246DEDDF8C}" sibTransId="{EC423E75-13A7-4BD4-A93D-FA82BF667A38}"/>
    <dgm:cxn modelId="{316358AE-3206-46C5-80A7-2B0DEDFFF1FA}" srcId="{16B0ADEC-4301-461A-B332-BAE72775A2CB}" destId="{64555D3C-169D-48CA-9A49-60CDEBC0A623}" srcOrd="2" destOrd="0" parTransId="{3F3B3412-F7A2-423A-A597-AB0ED4B4E503}" sibTransId="{37B0CA7B-AF44-4A9E-9B44-A86E257F5A9D}"/>
    <dgm:cxn modelId="{2505D9DE-7632-449A-A049-6674810C16A9}" type="presOf" srcId="{16B0ADEC-4301-461A-B332-BAE72775A2CB}" destId="{85C30A81-4241-4033-9A74-BF5335CB2940}" srcOrd="0" destOrd="0" presId="urn:microsoft.com/office/officeart/2008/layout/LinedList"/>
    <dgm:cxn modelId="{B7E072EB-0FD0-4641-9CD8-E90741172F2D}" type="presOf" srcId="{64555D3C-169D-48CA-9A49-60CDEBC0A623}" destId="{475D31DB-8AFF-452A-9248-A864FDE536C3}" srcOrd="0" destOrd="0" presId="urn:microsoft.com/office/officeart/2008/layout/LinedList"/>
    <dgm:cxn modelId="{42101FB9-C8BA-47FB-A738-DFA162E7D20C}" type="presParOf" srcId="{85C30A81-4241-4033-9A74-BF5335CB2940}" destId="{83AAC998-C62F-4177-A492-9446EADBCAF7}" srcOrd="0" destOrd="0" presId="urn:microsoft.com/office/officeart/2008/layout/LinedList"/>
    <dgm:cxn modelId="{67EF2B2F-7124-4990-B979-D8638150B151}" type="presParOf" srcId="{85C30A81-4241-4033-9A74-BF5335CB2940}" destId="{A318BC47-BBF0-47B3-81D0-6BDA53A89B26}" srcOrd="1" destOrd="0" presId="urn:microsoft.com/office/officeart/2008/layout/LinedList"/>
    <dgm:cxn modelId="{97995411-2539-4976-B42C-490C04AF82D6}" type="presParOf" srcId="{A318BC47-BBF0-47B3-81D0-6BDA53A89B26}" destId="{2AF4FFE5-BB5C-4D91-96C1-F60248E794CB}" srcOrd="0" destOrd="0" presId="urn:microsoft.com/office/officeart/2008/layout/LinedList"/>
    <dgm:cxn modelId="{7D42C3FA-134F-4EF3-8988-0FECF2A24C48}" type="presParOf" srcId="{A318BC47-BBF0-47B3-81D0-6BDA53A89B26}" destId="{4185127A-6D71-47A6-9609-5E6579464D41}" srcOrd="1" destOrd="0" presId="urn:microsoft.com/office/officeart/2008/layout/LinedList"/>
    <dgm:cxn modelId="{23F49B7F-E25F-4A45-9E0E-BAC7DD1F0D17}" type="presParOf" srcId="{85C30A81-4241-4033-9A74-BF5335CB2940}" destId="{A7A56D6C-5237-43FB-8FEF-E3C24B28F9CD}" srcOrd="2" destOrd="0" presId="urn:microsoft.com/office/officeart/2008/layout/LinedList"/>
    <dgm:cxn modelId="{87E0940E-746A-4505-8AE3-04DF3B389057}" type="presParOf" srcId="{85C30A81-4241-4033-9A74-BF5335CB2940}" destId="{1D3DF6BC-7D5A-4310-9D5F-C3978E5C4E2E}" srcOrd="3" destOrd="0" presId="urn:microsoft.com/office/officeart/2008/layout/LinedList"/>
    <dgm:cxn modelId="{DBE7203F-691F-48FD-ACF0-2892386E2E5E}" type="presParOf" srcId="{1D3DF6BC-7D5A-4310-9D5F-C3978E5C4E2E}" destId="{D6C86345-507F-4DBB-BAAB-A40322A5D243}" srcOrd="0" destOrd="0" presId="urn:microsoft.com/office/officeart/2008/layout/LinedList"/>
    <dgm:cxn modelId="{9EB8D3D2-DF36-4856-97C2-3804897EE6E8}" type="presParOf" srcId="{1D3DF6BC-7D5A-4310-9D5F-C3978E5C4E2E}" destId="{9AEAEEFC-1C1F-4D37-819A-743E6FDDFC69}" srcOrd="1" destOrd="0" presId="urn:microsoft.com/office/officeart/2008/layout/LinedList"/>
    <dgm:cxn modelId="{9ADC224C-3E0B-4267-A50C-2EBA6632F3E2}" type="presParOf" srcId="{85C30A81-4241-4033-9A74-BF5335CB2940}" destId="{A7AF6A3A-E311-48A1-A57E-4D235DAE3904}" srcOrd="4" destOrd="0" presId="urn:microsoft.com/office/officeart/2008/layout/LinedList"/>
    <dgm:cxn modelId="{ABCBB59D-BDB6-4515-BA78-047E3606158A}" type="presParOf" srcId="{85C30A81-4241-4033-9A74-BF5335CB2940}" destId="{2E411E0C-AA1A-4B5D-8F71-A85330C4875A}" srcOrd="5" destOrd="0" presId="urn:microsoft.com/office/officeart/2008/layout/LinedList"/>
    <dgm:cxn modelId="{E2CD193D-B426-4BFD-9F3E-E0DC4D250213}" type="presParOf" srcId="{2E411E0C-AA1A-4B5D-8F71-A85330C4875A}" destId="{475D31DB-8AFF-452A-9248-A864FDE536C3}" srcOrd="0" destOrd="0" presId="urn:microsoft.com/office/officeart/2008/layout/LinedList"/>
    <dgm:cxn modelId="{2ABD4363-5077-4AC3-A72F-569FD3ED86C3}" type="presParOf" srcId="{2E411E0C-AA1A-4B5D-8F71-A85330C4875A}" destId="{1BC7A049-072F-40BE-AE12-FEDFE812742C}" srcOrd="1" destOrd="0" presId="urn:microsoft.com/office/officeart/2008/layout/LinedList"/>
    <dgm:cxn modelId="{F0D281F8-1BE4-4758-AB33-3EC0C7118470}" type="presParOf" srcId="{85C30A81-4241-4033-9A74-BF5335CB2940}" destId="{F751BBAE-502C-4739-9E74-F20714B4D7AC}" srcOrd="6" destOrd="0" presId="urn:microsoft.com/office/officeart/2008/layout/LinedList"/>
    <dgm:cxn modelId="{EDB7A7FD-A6FF-4259-895B-755EBC5530D3}" type="presParOf" srcId="{85C30A81-4241-4033-9A74-BF5335CB2940}" destId="{D95E7B2E-6F7C-48DB-9511-6E3EE34277E8}" srcOrd="7" destOrd="0" presId="urn:microsoft.com/office/officeart/2008/layout/LinedList"/>
    <dgm:cxn modelId="{50AC3C9C-3271-4A2E-81D6-B2023B1FFF59}" type="presParOf" srcId="{D95E7B2E-6F7C-48DB-9511-6E3EE34277E8}" destId="{2186B9D3-944A-42EE-ADAB-FF242AE01ADE}" srcOrd="0" destOrd="0" presId="urn:microsoft.com/office/officeart/2008/layout/LinedList"/>
    <dgm:cxn modelId="{0DA32DCE-9DAD-452F-AD44-728E9D2BDDC8}" type="presParOf" srcId="{D95E7B2E-6F7C-48DB-9511-6E3EE34277E8}" destId="{CDAAB33E-9BF2-4E40-9A89-F429925C76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919EB-AAF6-4998-B2D7-2A1298486E20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084E3-539D-47AF-B6F6-F67FF7CE3471}">
      <dsp:nvSpPr>
        <dsp:cNvPr id="0" name=""/>
        <dsp:cNvSpPr/>
      </dsp:nvSpPr>
      <dsp:spPr>
        <a:xfrm>
          <a:off x="163917" y="1299769"/>
          <a:ext cx="2404122" cy="503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2007</a:t>
          </a:r>
        </a:p>
      </dsp:txBody>
      <dsp:txXfrm>
        <a:off x="163917" y="1299769"/>
        <a:ext cx="2404122" cy="503136"/>
      </dsp:txXfrm>
    </dsp:sp>
    <dsp:sp modelId="{78892DE4-D47E-4682-AF58-486319A746F2}">
      <dsp:nvSpPr>
        <dsp:cNvPr id="0" name=""/>
        <dsp:cNvSpPr/>
      </dsp:nvSpPr>
      <dsp:spPr>
        <a:xfrm>
          <a:off x="163917" y="812"/>
          <a:ext cx="2404122" cy="12989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NPDES permit was issued to all IDFG hatcheries by EPA for a period of 5 years</a:t>
          </a:r>
        </a:p>
      </dsp:txBody>
      <dsp:txXfrm>
        <a:off x="163917" y="812"/>
        <a:ext cx="2404122" cy="1298957"/>
      </dsp:txXfrm>
    </dsp:sp>
    <dsp:sp modelId="{4687477C-E753-4FD1-BCBB-A18AEDBF2F75}">
      <dsp:nvSpPr>
        <dsp:cNvPr id="0" name=""/>
        <dsp:cNvSpPr/>
      </dsp:nvSpPr>
      <dsp:spPr>
        <a:xfrm>
          <a:off x="1365978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11C00-3957-4037-8328-362837689F92}">
      <dsp:nvSpPr>
        <dsp:cNvPr id="0" name=""/>
        <dsp:cNvSpPr/>
      </dsp:nvSpPr>
      <dsp:spPr>
        <a:xfrm>
          <a:off x="1529896" y="2389898"/>
          <a:ext cx="2404122" cy="503136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2012</a:t>
          </a:r>
        </a:p>
      </dsp:txBody>
      <dsp:txXfrm>
        <a:off x="1529896" y="2389898"/>
        <a:ext cx="2404122" cy="503136"/>
      </dsp:txXfrm>
    </dsp:sp>
    <dsp:sp modelId="{959ECF4B-90CB-45BB-BC0B-F29D3F112B54}">
      <dsp:nvSpPr>
        <dsp:cNvPr id="0" name=""/>
        <dsp:cNvSpPr/>
      </dsp:nvSpPr>
      <dsp:spPr>
        <a:xfrm>
          <a:off x="1529896" y="2893035"/>
          <a:ext cx="2404122" cy="1045502"/>
        </a:xfrm>
        <a:prstGeom prst="rect">
          <a:avLst/>
        </a:prstGeom>
        <a:solidFill>
          <a:schemeClr val="accent2">
            <a:tint val="40000"/>
            <a:alpha val="90000"/>
            <a:hueOff val="-141538"/>
            <a:satOff val="-12558"/>
            <a:lumOff val="-1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1538"/>
              <a:satOff val="-12558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2007 permit was administratively extended</a:t>
          </a:r>
        </a:p>
      </dsp:txBody>
      <dsp:txXfrm>
        <a:off x="1529896" y="2893035"/>
        <a:ext cx="2404122" cy="1045502"/>
      </dsp:txXfrm>
    </dsp:sp>
    <dsp:sp modelId="{733FF882-BE5E-41DE-9548-2FE763B53383}">
      <dsp:nvSpPr>
        <dsp:cNvPr id="0" name=""/>
        <dsp:cNvSpPr/>
      </dsp:nvSpPr>
      <dsp:spPr>
        <a:xfrm>
          <a:off x="2731957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90C-5711-43B0-84D6-9A565FB3E612}">
      <dsp:nvSpPr>
        <dsp:cNvPr id="0" name=""/>
        <dsp:cNvSpPr/>
      </dsp:nvSpPr>
      <dsp:spPr>
        <a:xfrm rot="2700000">
          <a:off x="1333366" y="2063790"/>
          <a:ext cx="65224" cy="65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7CBA0-C331-47EC-85BB-B41C2736C3AE}">
      <dsp:nvSpPr>
        <dsp:cNvPr id="0" name=""/>
        <dsp:cNvSpPr/>
      </dsp:nvSpPr>
      <dsp:spPr>
        <a:xfrm rot="2700000">
          <a:off x="2699344" y="2063790"/>
          <a:ext cx="65224" cy="65224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C847E-24BB-4A46-A227-1468A7D58D92}">
      <dsp:nvSpPr>
        <dsp:cNvPr id="0" name=""/>
        <dsp:cNvSpPr/>
      </dsp:nvSpPr>
      <dsp:spPr>
        <a:xfrm>
          <a:off x="2895874" y="1299769"/>
          <a:ext cx="2404122" cy="50313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2017</a:t>
          </a:r>
        </a:p>
      </dsp:txBody>
      <dsp:txXfrm>
        <a:off x="2895874" y="1299769"/>
        <a:ext cx="2404122" cy="503136"/>
      </dsp:txXfrm>
    </dsp:sp>
    <dsp:sp modelId="{2F377125-608F-44B4-8ED8-F1D54AA71727}">
      <dsp:nvSpPr>
        <dsp:cNvPr id="0" name=""/>
        <dsp:cNvSpPr/>
      </dsp:nvSpPr>
      <dsp:spPr>
        <a:xfrm>
          <a:off x="2895874" y="254267"/>
          <a:ext cx="2404122" cy="1045502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DEQ reopened the Upper Snake Rock TMDL</a:t>
          </a:r>
        </a:p>
      </dsp:txBody>
      <dsp:txXfrm>
        <a:off x="2895874" y="254267"/>
        <a:ext cx="2404122" cy="1045502"/>
      </dsp:txXfrm>
    </dsp:sp>
    <dsp:sp modelId="{F9122495-9EF7-4201-BEB7-783C4EB55328}">
      <dsp:nvSpPr>
        <dsp:cNvPr id="0" name=""/>
        <dsp:cNvSpPr/>
      </dsp:nvSpPr>
      <dsp:spPr>
        <a:xfrm>
          <a:off x="4097935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8D6EE-9220-4BEA-81E3-0E1F4833514A}">
      <dsp:nvSpPr>
        <dsp:cNvPr id="0" name=""/>
        <dsp:cNvSpPr/>
      </dsp:nvSpPr>
      <dsp:spPr>
        <a:xfrm>
          <a:off x="4261853" y="2389898"/>
          <a:ext cx="2404122" cy="5031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2019</a:t>
          </a:r>
        </a:p>
      </dsp:txBody>
      <dsp:txXfrm>
        <a:off x="4261853" y="2389898"/>
        <a:ext cx="2404122" cy="503136"/>
      </dsp:txXfrm>
    </dsp:sp>
    <dsp:sp modelId="{C470C751-D2B1-4989-9C2B-8C9D7975E7F9}">
      <dsp:nvSpPr>
        <dsp:cNvPr id="0" name=""/>
        <dsp:cNvSpPr/>
      </dsp:nvSpPr>
      <dsp:spPr>
        <a:xfrm>
          <a:off x="4261853" y="2893035"/>
          <a:ext cx="2404122" cy="129895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EPA issued new permits to everyone except those discharging into the Mid Snake</a:t>
          </a:r>
        </a:p>
      </dsp:txBody>
      <dsp:txXfrm>
        <a:off x="4261853" y="2893035"/>
        <a:ext cx="2404122" cy="1298957"/>
      </dsp:txXfrm>
    </dsp:sp>
    <dsp:sp modelId="{EF0E23FF-E463-4E99-9491-DF43490BE86C}">
      <dsp:nvSpPr>
        <dsp:cNvPr id="0" name=""/>
        <dsp:cNvSpPr/>
      </dsp:nvSpPr>
      <dsp:spPr>
        <a:xfrm>
          <a:off x="5463914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BCAD-2E9B-408F-8B3F-20F83CD4EBA1}">
      <dsp:nvSpPr>
        <dsp:cNvPr id="0" name=""/>
        <dsp:cNvSpPr/>
      </dsp:nvSpPr>
      <dsp:spPr>
        <a:xfrm rot="2700000">
          <a:off x="4065323" y="2063790"/>
          <a:ext cx="65224" cy="65224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4E68A-10F4-4212-8B96-9961A496E641}">
      <dsp:nvSpPr>
        <dsp:cNvPr id="0" name=""/>
        <dsp:cNvSpPr/>
      </dsp:nvSpPr>
      <dsp:spPr>
        <a:xfrm rot="2700000">
          <a:off x="5431302" y="2063790"/>
          <a:ext cx="65224" cy="65224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B1C12-E1F2-421E-9015-8A4FCD49A5A9}">
      <dsp:nvSpPr>
        <dsp:cNvPr id="0" name=""/>
        <dsp:cNvSpPr/>
      </dsp:nvSpPr>
      <dsp:spPr>
        <a:xfrm>
          <a:off x="5627831" y="1299769"/>
          <a:ext cx="2404122" cy="50313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2020</a:t>
          </a:r>
        </a:p>
      </dsp:txBody>
      <dsp:txXfrm>
        <a:off x="5627831" y="1299769"/>
        <a:ext cx="2404122" cy="503136"/>
      </dsp:txXfrm>
    </dsp:sp>
    <dsp:sp modelId="{6A6C0686-9566-47BD-B5FD-431113AB6132}">
      <dsp:nvSpPr>
        <dsp:cNvPr id="0" name=""/>
        <dsp:cNvSpPr/>
      </dsp:nvSpPr>
      <dsp:spPr>
        <a:xfrm>
          <a:off x="5627831" y="812"/>
          <a:ext cx="2404122" cy="129895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DEQ took primacy over all permits except for facilities that discharge  into tribal waters.</a:t>
          </a:r>
        </a:p>
      </dsp:txBody>
      <dsp:txXfrm>
        <a:off x="5627831" y="812"/>
        <a:ext cx="2404122" cy="1298957"/>
      </dsp:txXfrm>
    </dsp:sp>
    <dsp:sp modelId="{3DBEC460-AD34-4645-A301-86D2371FB7D3}">
      <dsp:nvSpPr>
        <dsp:cNvPr id="0" name=""/>
        <dsp:cNvSpPr/>
      </dsp:nvSpPr>
      <dsp:spPr>
        <a:xfrm>
          <a:off x="6829893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0F018-584C-4C15-A122-DFAE749C95E3}">
      <dsp:nvSpPr>
        <dsp:cNvPr id="0" name=""/>
        <dsp:cNvSpPr/>
      </dsp:nvSpPr>
      <dsp:spPr>
        <a:xfrm>
          <a:off x="6993810" y="2389898"/>
          <a:ext cx="2404122" cy="50313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2023</a:t>
          </a:r>
        </a:p>
      </dsp:txBody>
      <dsp:txXfrm>
        <a:off x="6993810" y="2389898"/>
        <a:ext cx="2404122" cy="503136"/>
      </dsp:txXfrm>
    </dsp:sp>
    <dsp:sp modelId="{7DA8B682-BE45-4960-B3DD-E4084821B7B2}">
      <dsp:nvSpPr>
        <dsp:cNvPr id="0" name=""/>
        <dsp:cNvSpPr/>
      </dsp:nvSpPr>
      <dsp:spPr>
        <a:xfrm>
          <a:off x="6993810" y="2893035"/>
          <a:ext cx="2404122" cy="1298957"/>
        </a:xfrm>
        <a:prstGeom prst="rect">
          <a:avLst/>
        </a:prstGeom>
        <a:solidFill>
          <a:schemeClr val="accent2">
            <a:tint val="40000"/>
            <a:alpha val="90000"/>
            <a:hueOff val="-707688"/>
            <a:satOff val="-62788"/>
            <a:lumOff val="-6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7688"/>
              <a:satOff val="-62788"/>
              <a:lumOff val="-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DEQ is in the process of reallocating </a:t>
          </a:r>
          <a:r>
            <a:rPr lang="en-US" sz="1700" kern="1200" dirty="0" err="1"/>
            <a:t>Wasteloads</a:t>
          </a:r>
          <a:r>
            <a:rPr lang="en-US" sz="1700" kern="1200" dirty="0"/>
            <a:t> for Mid Snake hatcheries</a:t>
          </a:r>
        </a:p>
      </dsp:txBody>
      <dsp:txXfrm>
        <a:off x="6993810" y="2893035"/>
        <a:ext cx="2404122" cy="1298957"/>
      </dsp:txXfrm>
    </dsp:sp>
    <dsp:sp modelId="{2A2C6051-DF60-43C7-9EF0-75345EF49659}">
      <dsp:nvSpPr>
        <dsp:cNvPr id="0" name=""/>
        <dsp:cNvSpPr/>
      </dsp:nvSpPr>
      <dsp:spPr>
        <a:xfrm>
          <a:off x="8195871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2DAAD-D936-4CD3-8DD2-E15E50561385}">
      <dsp:nvSpPr>
        <dsp:cNvPr id="0" name=""/>
        <dsp:cNvSpPr/>
      </dsp:nvSpPr>
      <dsp:spPr>
        <a:xfrm rot="2700000">
          <a:off x="6797280" y="2063790"/>
          <a:ext cx="65224" cy="65224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E1C12-11F3-4E86-9BB3-62BAA45998D2}">
      <dsp:nvSpPr>
        <dsp:cNvPr id="0" name=""/>
        <dsp:cNvSpPr/>
      </dsp:nvSpPr>
      <dsp:spPr>
        <a:xfrm rot="2700000">
          <a:off x="8163259" y="2063790"/>
          <a:ext cx="65224" cy="6522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C63B-49A5-487D-80FB-EDCF8E499BF3}">
      <dsp:nvSpPr>
        <dsp:cNvPr id="0" name=""/>
        <dsp:cNvSpPr/>
      </dsp:nvSpPr>
      <dsp:spPr>
        <a:xfrm>
          <a:off x="8359789" y="1299769"/>
          <a:ext cx="2404122" cy="5031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2024</a:t>
          </a:r>
        </a:p>
      </dsp:txBody>
      <dsp:txXfrm>
        <a:off x="8359789" y="1299769"/>
        <a:ext cx="2404122" cy="503136"/>
      </dsp:txXfrm>
    </dsp:sp>
    <dsp:sp modelId="{047E9CAD-18C7-402C-90CC-0F8AF6120F13}">
      <dsp:nvSpPr>
        <dsp:cNvPr id="0" name=""/>
        <dsp:cNvSpPr/>
      </dsp:nvSpPr>
      <dsp:spPr>
        <a:xfrm>
          <a:off x="8359789" y="254267"/>
          <a:ext cx="2404122" cy="104550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DEQ will issue new permits for those under the 2019 permits</a:t>
          </a:r>
        </a:p>
      </dsp:txBody>
      <dsp:txXfrm>
        <a:off x="8359789" y="254267"/>
        <a:ext cx="2404122" cy="1045502"/>
      </dsp:txXfrm>
    </dsp:sp>
    <dsp:sp modelId="{40A131AC-F2DE-4302-BE1F-1FC272EDB216}">
      <dsp:nvSpPr>
        <dsp:cNvPr id="0" name=""/>
        <dsp:cNvSpPr/>
      </dsp:nvSpPr>
      <dsp:spPr>
        <a:xfrm>
          <a:off x="9561850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C976F-87AE-4163-ABD3-307138B76878}">
      <dsp:nvSpPr>
        <dsp:cNvPr id="0" name=""/>
        <dsp:cNvSpPr/>
      </dsp:nvSpPr>
      <dsp:spPr>
        <a:xfrm rot="2700000">
          <a:off x="9529238" y="2063790"/>
          <a:ext cx="65224" cy="6522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AC998-C62F-4177-A492-9446EADBCAF7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4FFE5-BB5C-4D91-96C1-F60248E794CB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1) In 2009 DEQ revised the Cascade Reservoir TMDL</a:t>
          </a:r>
        </a:p>
      </dsp:txBody>
      <dsp:txXfrm>
        <a:off x="0" y="0"/>
        <a:ext cx="6666833" cy="1363480"/>
      </dsp:txXfrm>
    </dsp:sp>
    <dsp:sp modelId="{A7A56D6C-5237-43FB-8FEF-E3C24B28F9CD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86345-507F-4DBB-BAAB-A40322A5D243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2) In 2019 EPA issued McCall a new NPDES permit</a:t>
          </a:r>
        </a:p>
      </dsp:txBody>
      <dsp:txXfrm>
        <a:off x="0" y="1363480"/>
        <a:ext cx="6666833" cy="1363480"/>
      </dsp:txXfrm>
    </dsp:sp>
    <dsp:sp modelId="{A7AF6A3A-E311-48A1-A57E-4D235DAE3904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D31DB-8AFF-452A-9248-A864FDE536C3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3) Settling pond has not been dredged</a:t>
          </a:r>
        </a:p>
      </dsp:txBody>
      <dsp:txXfrm>
        <a:off x="0" y="2726960"/>
        <a:ext cx="6666833" cy="1363480"/>
      </dsp:txXfrm>
    </dsp:sp>
    <dsp:sp modelId="{F751BBAE-502C-4739-9E74-F20714B4D7AC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6B9D3-944A-42EE-ADAB-FF242AE01ADE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4) Low Phosphorus feed is no longer used</a:t>
          </a:r>
        </a:p>
      </dsp:txBody>
      <dsp:txXfrm>
        <a:off x="0" y="4090440"/>
        <a:ext cx="6666833" cy="136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7FC4-FC29-4988-B85E-5F0049020AB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5C8B-13FF-442C-A3E7-1E8067E2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gross end of pipe limit would have put most everyone out of business as the spring water is already above 0.075 mg/L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85C8B-13FF-442C-A3E7-1E8067E2D7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8FA9-C582-203B-9E01-706C05EC1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2F86-FF60-2DC9-C738-BF0EDA031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8414-15CD-8E09-5BA8-87581756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01DA0-271B-48EF-DD67-41140D1B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CF3F-4EB5-0CFF-60B9-F0C373C9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FFEA-6792-AEC4-3E69-EA3E787B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99776-EF30-D56D-BBDF-C350E226C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1AE8-467D-FB47-31E4-9074C076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02F6-6F79-2146-B815-6D302916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4EFAE-A5DC-8DD0-DC96-3848D48D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2D344-E550-0A13-3AA1-7E47DB448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A8A5B-8F31-2520-5363-ECCF8176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C527-3333-A300-1A88-4FF68EEB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E2B3-FF10-4CB9-CACC-66BFC718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8D7BE-9EAD-C5E0-EA6B-F8F6C01F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0BC7-B4F9-81F6-8C57-8C05B302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2CCB-8B96-D056-C9B5-A80D502A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64D9-BF5A-16DE-A1CE-7B41C80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58DD-47DD-E514-6121-24CA61F6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6DE3-403C-D6A2-BD6A-AE347330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4BAE-3440-BDDA-2842-532A848E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F5BBD-F027-2935-BB63-C65B29DF6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DDD42-07A7-D9D3-2ACF-1200A2C7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1C7C-D514-7DD2-2B10-3E09B4AE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98F8-D554-CD49-B76D-87F828BC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D8E3-131D-EC2F-1A55-7A09CCC2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DF6A-DB9D-96CA-2762-BCE2D0DA0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239A5-0B51-C49A-32B1-2958278E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2B78A-0119-7ACE-8070-AA78E74C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EABD2-5251-8092-A32B-5AE25383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72253-6C29-869D-0F09-9FA69A05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CB19-A06E-4B5B-96E4-4A2D4F65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A9B9-C09E-3D1B-06E4-3A3D15F9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50203-3CF8-C093-5DD7-627DD52EB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6814E-9155-4228-A5E8-AFA883299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22D91-D460-3DFB-70D0-D186F0BB7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21AAC-DE9C-18EB-D01E-D0261EEC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1CC41-5B91-EE29-58D7-7C86AB55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70ED8-6414-93C0-5116-82368151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5F45-0E49-76AB-8FF9-6039A6F2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D139E-2406-E777-3D7E-8A2C2577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C612C-AA0F-0B0B-7C4C-B17EDA73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6139D-FAEE-A25B-D049-832378C2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3B481-9D63-267A-212A-7E233B71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517CD-B371-1BE0-3B79-61B10750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8367-97E0-A701-82EB-78B18058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DE1D-FB24-0BB6-9E8F-77FF3996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E9D7-A4AC-6CEE-4FA2-F9EA976F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C64A5-41F7-E612-EC79-C96895CFC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BA7C5-2690-74BB-99DB-FA87421C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A9D87-461A-F8FB-E329-00D120B8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C3F2-E00A-E4B7-6EF1-AA03C677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534C-1397-EDCB-6F7B-EBDAA6A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6625C-9B27-673D-00E9-8792BE1A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A0054-5ED9-183E-AD32-2F62DC792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A1796-AC01-DF1D-5E53-30BB615C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32621-4785-84D7-B12D-46250DD1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8EF02-A121-1052-3FBF-7D7BC0A2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ADF8E-68E9-5918-3A53-5100056E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9D729-59AA-9DC5-F2DF-87A717D43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BAD8-2D83-607A-39CA-762911155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34D3-3A9A-4801-8EB7-494DD4B7C2F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5B152-8A57-A731-47AA-8BD62A09A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9F66-D14A-BDBC-CD44-54BFEDDA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7B07-49D6-4577-BB85-73444CB7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CF4E6-9618-3E32-D3F1-332AB4167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18984"/>
            <a:ext cx="10668000" cy="31786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Wasteload Allocations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NPDES/IPDES Compliance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45B0F-5CCA-0277-EEEC-1068ACE17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0"/>
            <a:ext cx="7055893" cy="14974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Cassie Sundquist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Fish Production Program Coordinator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Idaho Department of Fish and Game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2023 LSRCP Annual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C67BA2-4B2C-DA1C-0B42-4F021419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31" y="5844581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C81B5-8906-C77C-93B7-1BCE72C3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#1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2009 Cascade Reservoir TMDL Wasteload Allocation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0D1399-0F72-BE74-36D0-9928D864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2242457"/>
            <a:ext cx="10384971" cy="4234543"/>
          </a:xfrm>
        </p:spPr>
        <p:txBody>
          <a:bodyPr anchor="ctr">
            <a:normAutofit/>
          </a:bodyPr>
          <a:lstStyle/>
          <a:p>
            <a:pPr marL="105156" indent="-187452" defTabSz="749808">
              <a:spcBef>
                <a:spcPts val="41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The 2009 TMDL review concluded point source dischargers needed a reduction in Total P.</a:t>
            </a:r>
          </a:p>
          <a:p>
            <a:pPr marL="562356" lvl="1" indent="-187452" defTabSz="749808">
              <a:spcBef>
                <a:spcPts val="410"/>
              </a:spcBef>
            </a:pPr>
            <a:r>
              <a:rPr lang="en-US" dirty="0"/>
              <a:t>70% reduction for McCall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pPr marL="105156" indent="-187452" defTabSz="749808">
              <a:spcBef>
                <a:spcPts val="41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To calculate this reduction, EPA used past DMR data to assign the new Wasteload Allocation. </a:t>
            </a:r>
          </a:p>
          <a:p>
            <a:pPr marL="562356" lvl="1" indent="-187452" defTabSz="749808">
              <a:spcBef>
                <a:spcPts val="410"/>
              </a:spcBef>
            </a:pPr>
            <a:r>
              <a:rPr lang="en-US" dirty="0"/>
              <a:t>Used bi-annual samples to calculate annual load</a:t>
            </a:r>
          </a:p>
          <a:p>
            <a:pPr marL="562356" lvl="1" indent="-187452" defTabSz="749808">
              <a:spcBef>
                <a:spcPts val="410"/>
              </a:spcBef>
            </a:pPr>
            <a:r>
              <a:rPr lang="en-US" dirty="0"/>
              <a:t>Data showed the ha</a:t>
            </a:r>
            <a:r>
              <a:rPr lang="en-US" kern="1200" dirty="0">
                <a:latin typeface="+mn-lt"/>
                <a:ea typeface="+mn-ea"/>
                <a:cs typeface="+mn-cs"/>
              </a:rPr>
              <a:t>tchery was meeting this new WLA.</a:t>
            </a:r>
          </a:p>
          <a:p>
            <a:pPr marL="562356" lvl="1" indent="-187452" defTabSz="749808">
              <a:spcBef>
                <a:spcPts val="410"/>
              </a:spcBef>
            </a:pPr>
            <a:r>
              <a:rPr lang="en-US" dirty="0">
                <a:solidFill>
                  <a:srgbClr val="FF0000"/>
                </a:solidFill>
              </a:rPr>
              <a:t>Inaccurate method!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" indent="-187452" defTabSz="749808">
              <a:spcBef>
                <a:spcPts val="41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This is the same Performance Based approach DEQ is currently using </a:t>
            </a:r>
            <a:r>
              <a:rPr lang="en-US" dirty="0"/>
              <a:t>to develop new Wasteload Allocations for the Mid Snake hatcheries.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pPr marL="22860" indent="-187452" defTabSz="749808">
              <a:spcBef>
                <a:spcPts val="410"/>
              </a:spcBef>
            </a:pPr>
            <a:endParaRPr lang="en-US" sz="3200" kern="1200" dirty="0"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E362B9-36E9-0FC2-7894-7C4F3B13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8907C-40DD-0A66-B45C-775AD93C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#2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2019 EPA issued a n</a:t>
            </a:r>
            <a:r>
              <a:rPr lang="en-US" sz="4000" b="1" dirty="0">
                <a:solidFill>
                  <a:srgbClr val="FFFFFF"/>
                </a:solidFill>
              </a:rPr>
              <a:t>ew NPDES Permit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13FC-4809-89ED-43E1-5B9F88ACA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491343"/>
            <a:ext cx="9724031" cy="4778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5156" indent="-187452" defTabSz="749808">
              <a:spcBef>
                <a:spcPts val="41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Three major modifications with the new permit</a:t>
            </a:r>
          </a:p>
          <a:p>
            <a:pPr marL="0" indent="0" defTabSz="749808">
              <a:spcBef>
                <a:spcPts val="410"/>
              </a:spcBef>
              <a:buNone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0" indent="0" defTabSz="749808">
              <a:spcBef>
                <a:spcPts val="410"/>
              </a:spcBef>
              <a:buNone/>
            </a:pPr>
            <a:r>
              <a:rPr lang="en-US" dirty="0"/>
              <a:t>1) New annual Wasteload allocation 480.6 </a:t>
            </a:r>
            <a:r>
              <a:rPr lang="en-US" dirty="0" err="1"/>
              <a:t>lbs</a:t>
            </a:r>
            <a:r>
              <a:rPr lang="en-US" dirty="0"/>
              <a:t>/year Total P</a:t>
            </a:r>
          </a:p>
          <a:p>
            <a:pPr marL="0" indent="0" defTabSz="749808">
              <a:spcBef>
                <a:spcPts val="410"/>
              </a:spcBef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2) New Average Monthly Limit 0.025 mg/L Total P</a:t>
            </a:r>
          </a:p>
          <a:p>
            <a:pPr marL="0" indent="0" defTabSz="749808">
              <a:spcBef>
                <a:spcPts val="410"/>
              </a:spcBef>
              <a:buNone/>
            </a:pPr>
            <a:r>
              <a:rPr lang="en-US" b="1" dirty="0"/>
              <a:t>3) Increased frequency of sampling from bi-annual to quarterly</a:t>
            </a:r>
            <a:endParaRPr lang="en-US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E24DB8-1DD0-6160-1B44-5625EF38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DBEA24-1E2E-A0F4-5787-7A296129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and Reporting Frequency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F056-19A9-B316-8373-892071A3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70314"/>
            <a:ext cx="9724031" cy="4593147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3200" dirty="0"/>
              <a:t>2007 Permit</a:t>
            </a:r>
          </a:p>
          <a:p>
            <a:pPr lvl="1"/>
            <a:r>
              <a:rPr lang="en-US" sz="3200" dirty="0"/>
              <a:t>Required bi-annual sampling</a:t>
            </a:r>
          </a:p>
          <a:p>
            <a:pPr lvl="1"/>
            <a:r>
              <a:rPr lang="en-US" sz="3200" dirty="0"/>
              <a:t>Sample each June and December and apply that to each 6-month period for the annual load</a:t>
            </a:r>
          </a:p>
          <a:p>
            <a:r>
              <a:rPr lang="en-US" sz="3200" dirty="0"/>
              <a:t>2019 Permit </a:t>
            </a:r>
          </a:p>
          <a:p>
            <a:pPr lvl="1"/>
            <a:r>
              <a:rPr lang="en-US" sz="3200" dirty="0"/>
              <a:t>Required quarterly sampling in March, June, September and December </a:t>
            </a:r>
          </a:p>
          <a:p>
            <a:pPr lvl="1"/>
            <a:r>
              <a:rPr lang="en-US" sz="3200" dirty="0"/>
              <a:t>Those samples were applied to each month within the quarter</a:t>
            </a:r>
          </a:p>
          <a:p>
            <a:r>
              <a:rPr lang="en-US" sz="3200" dirty="0"/>
              <a:t>2022</a:t>
            </a:r>
          </a:p>
          <a:p>
            <a:pPr lvl="1"/>
            <a:r>
              <a:rPr lang="en-US" sz="3200" dirty="0"/>
              <a:t>Chose to begin monthly sampling to get a more representative depiction of annual load</a:t>
            </a:r>
          </a:p>
          <a:p>
            <a:pPr lvl="1"/>
            <a:r>
              <a:rPr lang="en-US" sz="3200" dirty="0"/>
              <a:t>DMR’s are only available quarterly so monthly samples must be averaged over the quarter</a:t>
            </a:r>
          </a:p>
          <a:p>
            <a:r>
              <a:rPr lang="en-US" sz="3200" dirty="0"/>
              <a:t>2023</a:t>
            </a:r>
          </a:p>
          <a:p>
            <a:pPr lvl="1"/>
            <a:r>
              <a:rPr lang="en-US" sz="3200" dirty="0"/>
              <a:t>After reviewing the data we were able to show that sampling monthly and reporting monthly showed a more accurate representation of the annual load. </a:t>
            </a:r>
          </a:p>
          <a:p>
            <a:pPr lvl="1"/>
            <a:r>
              <a:rPr lang="en-US" sz="3200" dirty="0"/>
              <a:t>Received approval from DEQ to report monthly sum at the end of the year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7735E7C-95BC-90BF-4805-45F82D6C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06" y="6032910"/>
            <a:ext cx="581263" cy="6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BEA24-1E2E-A0F4-5787-7A296129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Sample and Reporting Frequency</a:t>
            </a:r>
            <a:endParaRPr lang="en-US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197EC2-23D6-D987-ACF3-248339019DBC}"/>
              </a:ext>
            </a:extLst>
          </p:cNvPr>
          <p:cNvCxnSpPr>
            <a:cxnSpLocks/>
          </p:cNvCxnSpPr>
          <p:nvPr/>
        </p:nvCxnSpPr>
        <p:spPr>
          <a:xfrm>
            <a:off x="1959429" y="3038204"/>
            <a:ext cx="800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7735E7C-95BC-90BF-4805-45F82D6C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06" y="6032910"/>
            <a:ext cx="581263" cy="666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9F01B-4F16-DE8D-169B-ABC8913B1421}"/>
              </a:ext>
            </a:extLst>
          </p:cNvPr>
          <p:cNvSpPr txBox="1"/>
          <p:nvPr/>
        </p:nvSpPr>
        <p:spPr>
          <a:xfrm rot="16200000">
            <a:off x="767837" y="3954269"/>
            <a:ext cx="880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Lbs</a:t>
            </a:r>
            <a:r>
              <a:rPr lang="en-US" sz="1100" dirty="0"/>
              <a:t> Total P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E8620CB-3C8A-DC1A-BE4F-B793754B81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449426"/>
              </p:ext>
            </p:extLst>
          </p:nvPr>
        </p:nvGraphicFramePr>
        <p:xfrm>
          <a:off x="1338943" y="1859876"/>
          <a:ext cx="8621486" cy="433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5722B6E1-A245-745D-16C7-C373BB354911}"/>
              </a:ext>
            </a:extLst>
          </p:cNvPr>
          <p:cNvSpPr/>
          <p:nvPr/>
        </p:nvSpPr>
        <p:spPr>
          <a:xfrm>
            <a:off x="3537858" y="2449295"/>
            <a:ext cx="2558142" cy="415215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A1FCC-8C3A-223B-7EA2-B01CEF68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48865"/>
            <a:ext cx="10762477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Sampling Frequency Bias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Hatcheries with Seasonal Loads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65CA5D4-94E5-A778-0432-D8C80CC82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06" y="6032910"/>
            <a:ext cx="581263" cy="666514"/>
          </a:xfrm>
          <a:prstGeom prst="rect">
            <a:avLst/>
          </a:prstGeom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8F93EFE-6245-C13C-2986-322E9637922B}"/>
              </a:ext>
            </a:extLst>
          </p:cNvPr>
          <p:cNvSpPr/>
          <p:nvPr/>
        </p:nvSpPr>
        <p:spPr>
          <a:xfrm>
            <a:off x="5729243" y="5425024"/>
            <a:ext cx="313850" cy="32522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C7CAC35C-DB3D-F0EC-EB82-AB39B0ADE6D6}"/>
              </a:ext>
            </a:extLst>
          </p:cNvPr>
          <p:cNvSpPr/>
          <p:nvPr/>
        </p:nvSpPr>
        <p:spPr>
          <a:xfrm>
            <a:off x="9760357" y="4257041"/>
            <a:ext cx="301107" cy="3252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7731B5D-4ED5-BD0A-7FC0-FF9BF1C848DB}"/>
              </a:ext>
            </a:extLst>
          </p:cNvPr>
          <p:cNvSpPr/>
          <p:nvPr/>
        </p:nvSpPr>
        <p:spPr>
          <a:xfrm>
            <a:off x="5724245" y="5094660"/>
            <a:ext cx="301107" cy="3252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4E14D3A-8ACC-6153-6BAB-46F9B5B8B5A4}"/>
              </a:ext>
            </a:extLst>
          </p:cNvPr>
          <p:cNvSpPr/>
          <p:nvPr/>
        </p:nvSpPr>
        <p:spPr>
          <a:xfrm>
            <a:off x="3763785" y="4769434"/>
            <a:ext cx="301107" cy="3252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FA86AFD-FE2E-A064-3E5A-0F4D809EA971}"/>
              </a:ext>
            </a:extLst>
          </p:cNvPr>
          <p:cNvSpPr/>
          <p:nvPr/>
        </p:nvSpPr>
        <p:spPr>
          <a:xfrm>
            <a:off x="7827750" y="3109113"/>
            <a:ext cx="301107" cy="3252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966AE2D-6988-2D16-E4B8-0160C95B3F57}"/>
              </a:ext>
            </a:extLst>
          </p:cNvPr>
          <p:cNvSpPr/>
          <p:nvPr/>
        </p:nvSpPr>
        <p:spPr>
          <a:xfrm>
            <a:off x="9747614" y="4614746"/>
            <a:ext cx="313850" cy="32522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ED4A715-EB01-BCFE-2C8B-D8CCA3D17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95732"/>
              </p:ext>
            </p:extLst>
          </p:nvPr>
        </p:nvGraphicFramePr>
        <p:xfrm>
          <a:off x="1385330" y="2046266"/>
          <a:ext cx="9523991" cy="44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839992-C4E3-6F5E-9489-8E31B12E58F1}"/>
              </a:ext>
            </a:extLst>
          </p:cNvPr>
          <p:cNvSpPr txBox="1"/>
          <p:nvPr/>
        </p:nvSpPr>
        <p:spPr>
          <a:xfrm rot="16200000">
            <a:off x="807532" y="3785697"/>
            <a:ext cx="754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mg/L </a:t>
            </a:r>
          </a:p>
        </p:txBody>
      </p:sp>
    </p:spTree>
    <p:extLst>
      <p:ext uri="{BB962C8B-B14F-4D97-AF65-F5344CB8AC3E}">
        <p14:creationId xmlns:p14="http://schemas.microsoft.com/office/powerpoint/2010/main" val="37350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582DD-80BF-CD90-2B66-2C61FCB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/>
              <a:t>#3 Dredging the Settling Pond</a:t>
            </a:r>
          </a:p>
        </p:txBody>
      </p:sp>
      <p:pic>
        <p:nvPicPr>
          <p:cNvPr id="6" name="Content Placeholder 5" descr="A picture containing grass, tree, outdoor, several&#10;&#10;Description automatically generated">
            <a:extLst>
              <a:ext uri="{FF2B5EF4-FFF2-40B4-BE49-F238E27FC236}">
                <a16:creationId xmlns:a16="http://schemas.microsoft.com/office/drawing/2014/main" id="{2760D1E3-86E6-56D8-A545-E4828A1A4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597C1-83C4-A095-C62E-C46652039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Settling pond was modified in 1999 and hasn’t been dredged since</a:t>
            </a:r>
          </a:p>
          <a:p>
            <a:r>
              <a:rPr lang="en-US" sz="2000"/>
              <a:t>Showing increased macrophyte growth</a:t>
            </a:r>
          </a:p>
          <a:p>
            <a:r>
              <a:rPr lang="en-US" sz="2000"/>
              <a:t>Plans to dredge the pond this summer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F859513-DFB5-9F4B-7A45-05FCD7388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B422E1-5D8C-AE65-B116-3BB4D8A5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#4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Low Phosphorus Feed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E2E61-6992-6D9C-BD1C-72388280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" y="859972"/>
            <a:ext cx="10694505" cy="5529942"/>
          </a:xfrm>
        </p:spPr>
        <p:txBody>
          <a:bodyPr anchor="ctr">
            <a:normAutofit/>
          </a:bodyPr>
          <a:lstStyle/>
          <a:p>
            <a:r>
              <a:rPr lang="en-US" dirty="0"/>
              <a:t>Past Brood Year Reports as well as the Cascade Reservoir TMDL records indicate a low phosphorus feed was used with success from the mid 90’s to the mid 2000’s. </a:t>
            </a:r>
          </a:p>
          <a:p>
            <a:r>
              <a:rPr lang="en-US" dirty="0"/>
              <a:t>That food is no longer in production.</a:t>
            </a:r>
          </a:p>
          <a:p>
            <a:r>
              <a:rPr lang="en-US" dirty="0"/>
              <a:t>Ann will cover more on low phosphorus feeds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6DD1F18-F71A-DBC6-A212-BD740AE97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EC8C0-4299-E01F-4CCA-417AA0AD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Plans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904D-02C1-016A-FC29-804B5CFB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800" b="0" i="0" u="none" strike="noStrike" baseline="0" dirty="0"/>
              <a:t>DEQ cannot increase the Permit limit because doing so would not be consistent with the TMDL. </a:t>
            </a:r>
          </a:p>
          <a:p>
            <a:pPr lvl="1"/>
            <a:r>
              <a:rPr lang="en-US" dirty="0"/>
              <a:t>This will have impacts on any proposed increased production at McCall.</a:t>
            </a:r>
          </a:p>
          <a:p>
            <a:r>
              <a:rPr lang="en-US" dirty="0"/>
              <a:t>Ask DEQ to remove the Average Monthly Limit with 2024 permit.</a:t>
            </a:r>
          </a:p>
          <a:p>
            <a:r>
              <a:rPr lang="en-US" dirty="0"/>
              <a:t>Dredge the settling pond </a:t>
            </a:r>
          </a:p>
          <a:p>
            <a:r>
              <a:rPr lang="en-US" dirty="0"/>
              <a:t>Evaluate low Phosphorus feeds</a:t>
            </a:r>
          </a:p>
          <a:p>
            <a:r>
              <a:rPr lang="en-US" dirty="0"/>
              <a:t>If needed, research additional measures to more efficiently remove Total P from the waste stream</a:t>
            </a:r>
          </a:p>
          <a:p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BB21E49-5C45-1758-36FB-ECB3A93A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578264AA-3AD6-5E8D-0A68-D10BA4E3A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527E3-639F-79FC-1F1C-94572E31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Upper Snake Rock TMDL Revision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53B8C644-D2C4-8C31-48EA-0E752FE73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r="2464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826190-DF50-6686-7A26-1EDB562DA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6E2F-2B37-828C-B55E-3FB637BE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/>
              <a:t>Reopening the Upper Snake Rock TMDL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7B99-2F36-B4A4-E605-20C0557B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Autofit/>
          </a:bodyPr>
          <a:lstStyle/>
          <a:p>
            <a:r>
              <a:rPr lang="en-US" sz="2200" dirty="0"/>
              <a:t>April 2017- EPA attended a Mid Snake Watershed Advisory Group Meeting and gave an ultimatum.</a:t>
            </a:r>
          </a:p>
          <a:p>
            <a:pPr lvl="1"/>
            <a:r>
              <a:rPr lang="en-US" sz="2200" dirty="0"/>
              <a:t>DEQ must reopen the Upper Snake Rock TMDL</a:t>
            </a:r>
          </a:p>
          <a:p>
            <a:pPr marL="457200" lvl="1" indent="0">
              <a:buNone/>
            </a:pPr>
            <a:r>
              <a:rPr lang="en-US" sz="2200" b="1" dirty="0"/>
              <a:t>OR</a:t>
            </a:r>
          </a:p>
          <a:p>
            <a:pPr lvl="1"/>
            <a:r>
              <a:rPr lang="en-US" sz="2200" dirty="0"/>
              <a:t>All point-source dischargers in the watershed would be limited to a gross, end of pipe discharge limit of 0.075 mg/L Total Phosphorus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854C1-8433-5D38-34CB-5B4A82A1D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" r="189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2B7DEED-A4F3-B62D-D85A-3978E4009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037C7-90D9-0F13-99C9-5E9E4454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4D4C-4144-EF60-6A00-32E949FA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11627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IDFG hatchery discharge permits</a:t>
            </a:r>
          </a:p>
          <a:p>
            <a:r>
              <a:rPr lang="en-US" sz="2400" dirty="0"/>
              <a:t>NPDES/IPDES permit development timeline</a:t>
            </a:r>
          </a:p>
          <a:p>
            <a:r>
              <a:rPr lang="en-US" sz="2400" dirty="0"/>
              <a:t>Total Phosphorus issues at McCall</a:t>
            </a:r>
          </a:p>
          <a:p>
            <a:r>
              <a:rPr lang="en-US" sz="2400" dirty="0"/>
              <a:t>Wasteload Allocation Process for the Upper Snake Rock TMDL</a:t>
            </a:r>
          </a:p>
          <a:p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131DE0-4356-83CF-6BD0-2027BFE1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8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E259C-17EA-C9EC-F236-4D27E829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Influent Total Phosphorus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919825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D8F7F7-8B8F-61EB-C758-94FADB09890F}"/>
              </a:ext>
            </a:extLst>
          </p:cNvPr>
          <p:cNvCxnSpPr/>
          <p:nvPr/>
        </p:nvCxnSpPr>
        <p:spPr>
          <a:xfrm>
            <a:off x="1358283" y="3613211"/>
            <a:ext cx="4474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8652342"/>
              </p:ext>
            </p:extLst>
          </p:nvPr>
        </p:nvGraphicFramePr>
        <p:xfrm>
          <a:off x="6172200" y="1920241"/>
          <a:ext cx="5181600" cy="42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5D0DAC-9BAB-FD54-A837-A1DA1012F5B6}"/>
              </a:ext>
            </a:extLst>
          </p:cNvPr>
          <p:cNvCxnSpPr/>
          <p:nvPr/>
        </p:nvCxnSpPr>
        <p:spPr>
          <a:xfrm>
            <a:off x="6659732" y="3525914"/>
            <a:ext cx="4474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CCB0E9F-82CB-523B-3A67-E178B899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41927-ED47-1D92-8AA7-A1D2CD3D4EC5}"/>
              </a:ext>
            </a:extLst>
          </p:cNvPr>
          <p:cNvSpPr txBox="1"/>
          <p:nvPr/>
        </p:nvSpPr>
        <p:spPr>
          <a:xfrm rot="16200000">
            <a:off x="126042" y="3624049"/>
            <a:ext cx="87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Mg/L</a:t>
            </a:r>
          </a:p>
        </p:txBody>
      </p:sp>
    </p:spTree>
    <p:extLst>
      <p:ext uri="{BB962C8B-B14F-4D97-AF65-F5344CB8AC3E}">
        <p14:creationId xmlns:p14="http://schemas.microsoft.com/office/powerpoint/2010/main" val="317570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657C2-FADE-8A14-C332-AEA597A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New Wasteload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9A4D-E34B-E4DA-C9B7-4361E5BF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11627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DEQ is currently developing new Wasteload Allocations for all point source dischargers</a:t>
            </a:r>
          </a:p>
          <a:p>
            <a:r>
              <a:rPr lang="en-US" sz="2400" dirty="0"/>
              <a:t>DEQ sent out the first draft of the proposed allocations in January 2023</a:t>
            </a:r>
          </a:p>
          <a:p>
            <a:pPr lvl="1"/>
            <a:r>
              <a:rPr lang="en-US" dirty="0"/>
              <a:t>Found some major errors in the data I will share on the next few slides.</a:t>
            </a:r>
          </a:p>
          <a:p>
            <a:pPr lvl="1"/>
            <a:r>
              <a:rPr lang="en-US" dirty="0"/>
              <a:t>Numerous meetings to get to where we are now</a:t>
            </a:r>
          </a:p>
          <a:p>
            <a:r>
              <a:rPr lang="en-US" sz="2400" dirty="0"/>
              <a:t>The Mid Snake WAG will vote on the allocations May 17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Wasteload Allocation will be incorporated in the TMDL</a:t>
            </a:r>
          </a:p>
          <a:p>
            <a:r>
              <a:rPr lang="en-US" sz="2400" dirty="0"/>
              <a:t>When the TMDL is complete the DEQ Permitting Team will begin assigning new Permit Limits</a:t>
            </a:r>
            <a:endParaRPr lang="en-US" sz="2000" b="0" i="0" u="none" strike="noStrike" baseline="0" dirty="0">
              <a:latin typeface="AdvTT5843c571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2EBEA6-B7EE-8878-AD1C-9DED5A3CF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B805606-DA9A-3D76-D686-20FA29B0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179" y="1019175"/>
            <a:ext cx="9308896" cy="524190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E62FD0-5E62-CFB5-B65F-D26A75AE94A9}"/>
              </a:ext>
            </a:extLst>
          </p:cNvPr>
          <p:cNvSpPr txBox="1"/>
          <p:nvPr/>
        </p:nvSpPr>
        <p:spPr>
          <a:xfrm>
            <a:off x="9869890" y="3255485"/>
            <a:ext cx="199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WLA = 12.2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/day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480A33-A2A8-FF6D-6D48-E426E361A2D9}"/>
              </a:ext>
            </a:extLst>
          </p:cNvPr>
          <p:cNvSpPr txBox="1"/>
          <p:nvPr/>
        </p:nvSpPr>
        <p:spPr>
          <a:xfrm>
            <a:off x="9860017" y="4088341"/>
            <a:ext cx="199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Proposed WLA = 6.7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/day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1D28FE-4241-DC84-1F27-3A8668C66FC3}"/>
              </a:ext>
            </a:extLst>
          </p:cNvPr>
          <p:cNvSpPr txBox="1"/>
          <p:nvPr/>
        </p:nvSpPr>
        <p:spPr>
          <a:xfrm>
            <a:off x="9700605" y="5048137"/>
            <a:ext cx="231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Proposed WLA = 1.23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/day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FBE289-6894-DBA9-14CA-403FB0B04DE4}"/>
              </a:ext>
            </a:extLst>
          </p:cNvPr>
          <p:cNvSpPr txBox="1"/>
          <p:nvPr/>
        </p:nvSpPr>
        <p:spPr>
          <a:xfrm>
            <a:off x="9860016" y="3712084"/>
            <a:ext cx="189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45% Reduction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E1649D-D610-B90C-2E11-828E689E34E2}"/>
              </a:ext>
            </a:extLst>
          </p:cNvPr>
          <p:cNvSpPr txBox="1"/>
          <p:nvPr/>
        </p:nvSpPr>
        <p:spPr>
          <a:xfrm>
            <a:off x="9860015" y="4682450"/>
            <a:ext cx="189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90% Reduction</a:t>
            </a: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DF201CDC-9C42-65C3-EFA1-58BB69D63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C90E6-6174-DE27-AE7B-9F75F4AE8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63" y="1079499"/>
            <a:ext cx="8928133" cy="514985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D16FB-4A64-4F6A-F7F8-16E91712C5EF}"/>
              </a:ext>
            </a:extLst>
          </p:cNvPr>
          <p:cNvSpPr txBox="1"/>
          <p:nvPr/>
        </p:nvSpPr>
        <p:spPr>
          <a:xfrm>
            <a:off x="9712996" y="2886075"/>
            <a:ext cx="1974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 WLA = 15.2 </a:t>
            </a:r>
            <a:r>
              <a:rPr lang="en-US" sz="1200" dirty="0" err="1"/>
              <a:t>lbs</a:t>
            </a:r>
            <a:r>
              <a:rPr lang="en-US" sz="1200" dirty="0"/>
              <a:t>/day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DEF65-0EEF-DA9B-62F9-95437D747857}"/>
              </a:ext>
            </a:extLst>
          </p:cNvPr>
          <p:cNvSpPr txBox="1"/>
          <p:nvPr/>
        </p:nvSpPr>
        <p:spPr>
          <a:xfrm>
            <a:off x="9712996" y="3747272"/>
            <a:ext cx="2336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Proposed WLA = 9.3 </a:t>
            </a:r>
            <a:r>
              <a:rPr lang="en-US" sz="1200" dirty="0" err="1"/>
              <a:t>lbs</a:t>
            </a:r>
            <a:r>
              <a:rPr lang="en-US" sz="1200" dirty="0"/>
              <a:t>/day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6CA072-EC91-CF43-6C22-0C2878EF9E86}"/>
              </a:ext>
            </a:extLst>
          </p:cNvPr>
          <p:cNvSpPr txBox="1"/>
          <p:nvPr/>
        </p:nvSpPr>
        <p:spPr>
          <a:xfrm>
            <a:off x="9712996" y="4666583"/>
            <a:ext cx="2336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First Proposed WLA = 3.35 </a:t>
            </a:r>
            <a:r>
              <a:rPr lang="en-US" sz="1200" dirty="0" err="1"/>
              <a:t>lbs</a:t>
            </a:r>
            <a:r>
              <a:rPr lang="en-US" sz="1200" dirty="0"/>
              <a:t>/day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023E8-1D8F-B268-638D-34A5649D534A}"/>
              </a:ext>
            </a:extLst>
          </p:cNvPr>
          <p:cNvSpPr txBox="1"/>
          <p:nvPr/>
        </p:nvSpPr>
        <p:spPr>
          <a:xfrm>
            <a:off x="9781246" y="3405848"/>
            <a:ext cx="183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39% Reduction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01BD-9998-AF3A-9E91-A105C1074441}"/>
              </a:ext>
            </a:extLst>
          </p:cNvPr>
          <p:cNvSpPr txBox="1"/>
          <p:nvPr/>
        </p:nvSpPr>
        <p:spPr>
          <a:xfrm>
            <a:off x="9781246" y="4324436"/>
            <a:ext cx="183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78% Reduction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D1F398D1-2311-23DC-87DF-4ADDF26AB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EC8C0-4299-E01F-4CCA-417AA0AD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Plans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904D-02C1-016A-FC29-804B5CFB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30" y="1464230"/>
            <a:ext cx="10296196" cy="4925684"/>
          </a:xfrm>
        </p:spPr>
        <p:txBody>
          <a:bodyPr anchor="ctr">
            <a:normAutofit/>
          </a:bodyPr>
          <a:lstStyle/>
          <a:p>
            <a:r>
              <a:rPr lang="en-US" dirty="0"/>
              <a:t>Stay very engaged in the process </a:t>
            </a:r>
          </a:p>
          <a:p>
            <a:pPr lvl="1"/>
            <a:r>
              <a:rPr lang="en-US" dirty="0"/>
              <a:t>Continue one on one meetings with DEQ as needed</a:t>
            </a:r>
          </a:p>
          <a:p>
            <a:pPr lvl="2"/>
            <a:r>
              <a:rPr lang="en-US" dirty="0"/>
              <a:t>LSRCP, IPC, IDFG Attorney General &amp; Technical Assistance Bureau, hatchery staff</a:t>
            </a:r>
          </a:p>
          <a:p>
            <a:pPr lvl="1"/>
            <a:r>
              <a:rPr lang="en-US" dirty="0"/>
              <a:t>Continue attending WAG meetings</a:t>
            </a:r>
          </a:p>
          <a:p>
            <a:pPr lvl="1"/>
            <a:r>
              <a:rPr lang="en-US" dirty="0"/>
              <a:t>Continue discussions with Idaho Aquaculture Association </a:t>
            </a:r>
          </a:p>
          <a:p>
            <a:r>
              <a:rPr lang="en-US" dirty="0"/>
              <a:t>Continue collecting monthly samples to provide a more representative picture of the Wasteload at each hatchery</a:t>
            </a:r>
          </a:p>
          <a:p>
            <a:pPr lvl="1"/>
            <a:r>
              <a:rPr lang="en-US" dirty="0"/>
              <a:t>Prevent some of the issues we are experiencing with McCall</a:t>
            </a:r>
          </a:p>
          <a:p>
            <a:pPr lvl="1"/>
            <a:r>
              <a:rPr lang="en-US" dirty="0"/>
              <a:t>DEQ Permit writers will use this data when assigning new Permit Limits.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BB21E49-5C45-1758-36FB-ECB3A93A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and a child holding a dog in the snow&#10;&#10;Description automatically generated with low confidence">
            <a:extLst>
              <a:ext uri="{FF2B5EF4-FFF2-40B4-BE49-F238E27FC236}">
                <a16:creationId xmlns:a16="http://schemas.microsoft.com/office/drawing/2014/main" id="{95946321-7BAE-3614-DB75-9339BDF1F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6C8F0-FD7C-25B3-4D7E-166A1CE9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Hold questions until after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Ann’s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2092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6A32-A0CA-0FFF-D077-0BEB6E58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58" y="238974"/>
            <a:ext cx="5861858" cy="1415656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Ge</a:t>
            </a:r>
            <a:r>
              <a:rPr lang="en-US" sz="4000" b="1" i="0" dirty="0">
                <a:effectLst/>
              </a:rPr>
              <a:t>neral Permits for Aquaculture Facilities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51DB-D21A-119D-5167-D95CF4CE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81201"/>
            <a:ext cx="6881034" cy="432162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1800" b="1" i="0" dirty="0">
                <a:effectLst/>
              </a:rPr>
              <a:t>IDG131000</a:t>
            </a:r>
            <a:r>
              <a:rPr lang="en-US" sz="1800" b="0" i="0" dirty="0">
                <a:effectLst/>
              </a:rPr>
              <a:t>- 2019 Aquaculture Permit</a:t>
            </a:r>
          </a:p>
          <a:p>
            <a:pPr lvl="2"/>
            <a:r>
              <a:rPr lang="en-US" sz="1800" dirty="0"/>
              <a:t>D</a:t>
            </a:r>
            <a:r>
              <a:rPr lang="en-US" sz="1800" b="0" i="0" dirty="0">
                <a:effectLst/>
              </a:rPr>
              <a:t>ischarge to state waters. </a:t>
            </a:r>
          </a:p>
          <a:p>
            <a:pPr lvl="2"/>
            <a:r>
              <a:rPr lang="en-US" sz="1800" b="0" i="0" dirty="0">
                <a:effectLst/>
              </a:rPr>
              <a:t>Jurisdiction transferred to IDEQ in 2020 </a:t>
            </a:r>
          </a:p>
          <a:p>
            <a:pPr lvl="2"/>
            <a:r>
              <a:rPr lang="en-US" sz="1800" dirty="0"/>
              <a:t>Expires in November 2024</a:t>
            </a:r>
          </a:p>
          <a:p>
            <a:pPr lvl="2"/>
            <a:r>
              <a:rPr lang="en-US" sz="1800" b="0" i="0" dirty="0">
                <a:effectLst/>
              </a:rPr>
              <a:t>McCall and Sawtooth Fish Hatcheries</a:t>
            </a:r>
          </a:p>
          <a:p>
            <a:pPr lvl="1"/>
            <a:r>
              <a:rPr lang="en-US" sz="1800" b="1" i="0" dirty="0">
                <a:effectLst/>
              </a:rPr>
              <a:t>IDG133000</a:t>
            </a:r>
            <a:r>
              <a:rPr lang="en-US" sz="1800" b="0" i="0" dirty="0">
                <a:effectLst/>
              </a:rPr>
              <a:t>- 2019 Aquaculture Permit</a:t>
            </a:r>
          </a:p>
          <a:p>
            <a:pPr lvl="2"/>
            <a:r>
              <a:rPr lang="en-US" sz="1800" dirty="0"/>
              <a:t>D</a:t>
            </a:r>
            <a:r>
              <a:rPr lang="en-US" sz="1800" b="0" i="0" dirty="0">
                <a:effectLst/>
              </a:rPr>
              <a:t>ischarge into tribal waters. </a:t>
            </a:r>
          </a:p>
          <a:p>
            <a:pPr lvl="2"/>
            <a:r>
              <a:rPr lang="en-US" sz="1800" dirty="0"/>
              <a:t>Remained under EPA jurisdiction </a:t>
            </a:r>
          </a:p>
          <a:p>
            <a:pPr lvl="2"/>
            <a:r>
              <a:rPr lang="en-US" sz="1800" dirty="0"/>
              <a:t>Expires in November 2024</a:t>
            </a:r>
          </a:p>
          <a:p>
            <a:pPr lvl="2"/>
            <a:r>
              <a:rPr lang="en-US" sz="1800" b="0" i="0" dirty="0">
                <a:effectLst/>
              </a:rPr>
              <a:t>Clearwater Fish Hatchery</a:t>
            </a:r>
          </a:p>
          <a:p>
            <a:pPr lvl="1"/>
            <a:r>
              <a:rPr lang="en-US" sz="1800" b="0" i="0" dirty="0">
                <a:effectLst/>
              </a:rPr>
              <a:t> </a:t>
            </a:r>
            <a:r>
              <a:rPr lang="en-US" sz="1800" b="1" i="0" dirty="0">
                <a:effectLst/>
              </a:rPr>
              <a:t>IDG130000</a:t>
            </a:r>
            <a:r>
              <a:rPr lang="en-US" sz="1800" b="0" i="0" dirty="0">
                <a:effectLst/>
              </a:rPr>
              <a:t>-2007 Aquaculture Permit</a:t>
            </a:r>
          </a:p>
          <a:p>
            <a:pPr lvl="2"/>
            <a:r>
              <a:rPr lang="en-US" sz="1800" dirty="0"/>
              <a:t>D</a:t>
            </a:r>
            <a:r>
              <a:rPr lang="en-US" sz="1800" b="0" i="0" dirty="0">
                <a:effectLst/>
              </a:rPr>
              <a:t>ischarge to the Upper Snake-Rock Subbasin  </a:t>
            </a:r>
          </a:p>
          <a:p>
            <a:pPr lvl="2"/>
            <a:r>
              <a:rPr lang="en-US" sz="1800" dirty="0"/>
              <a:t>Transferred to IDEQ in 2020</a:t>
            </a:r>
          </a:p>
          <a:p>
            <a:pPr lvl="2"/>
            <a:r>
              <a:rPr lang="en-US" sz="1800" dirty="0"/>
              <a:t>A</a:t>
            </a:r>
            <a:r>
              <a:rPr lang="en-US" sz="1800" b="0" i="0" dirty="0">
                <a:effectLst/>
              </a:rPr>
              <a:t>dministratively extend</a:t>
            </a:r>
            <a:r>
              <a:rPr lang="en-US" sz="1800" dirty="0"/>
              <a:t>ed until the TMDL revision is complete </a:t>
            </a:r>
          </a:p>
          <a:p>
            <a:pPr lvl="2"/>
            <a:r>
              <a:rPr lang="en-US" sz="1800" b="0" i="0" dirty="0">
                <a:effectLst/>
              </a:rPr>
              <a:t>Magic Valley and Hagerman National Fish Hatcheries</a:t>
            </a:r>
          </a:p>
          <a:p>
            <a:pPr lvl="1"/>
            <a:endParaRPr lang="en-US" sz="1800" dirty="0"/>
          </a:p>
          <a:p>
            <a:endParaRPr lang="en-US" sz="1300" dirty="0"/>
          </a:p>
        </p:txBody>
      </p:sp>
      <p:pic>
        <p:nvPicPr>
          <p:cNvPr id="1026" name="Picture 2" descr="Fish Hatcheries | Idaho Fish and Game">
            <a:extLst>
              <a:ext uri="{FF2B5EF4-FFF2-40B4-BE49-F238E27FC236}">
                <a16:creationId xmlns:a16="http://schemas.microsoft.com/office/drawing/2014/main" id="{B03D1555-A784-62A3-8985-828CE687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r="3" b="3"/>
          <a:stretch/>
        </p:blipFill>
        <p:spPr bwMode="auto">
          <a:xfrm>
            <a:off x="8167702" y="397563"/>
            <a:ext cx="3598606" cy="56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CB67CC6-3C02-C1D4-0FA4-70B3DE5D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938BE-AF25-F9C3-4FE6-C6985A94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Overview of the NPDES/IPDES Permit Timeline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B5B1726-981C-0EC5-F1A6-D3C35BA7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C5CCF41-E872-6184-B424-4E90C3E4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9175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5" name="Freeform: Shape 209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F54F6-6656-F937-1B92-53DE8286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95" y="250154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McCall Fish Hatchery Total Phosphorus Violations</a:t>
            </a:r>
          </a:p>
        </p:txBody>
      </p:sp>
      <p:pic>
        <p:nvPicPr>
          <p:cNvPr id="6" name="Picture 5" descr="A picture containing tree, outdoor, park, area&#10;&#10;Description automatically generated">
            <a:extLst>
              <a:ext uri="{FF2B5EF4-FFF2-40B4-BE49-F238E27FC236}">
                <a16:creationId xmlns:a16="http://schemas.microsoft.com/office/drawing/2014/main" id="{1629997E-44C9-2399-E571-BF155F37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19344"/>
            <a:ext cx="7225748" cy="541931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24567AB-04CC-6664-2516-9D40AB5F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FE458B4-6578-0C09-1BD2-13BCA3F3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065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McCall Fish Hatchery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08ED351-4822-E663-E6AD-CC648B49612F}"/>
              </a:ext>
            </a:extLst>
          </p:cNvPr>
          <p:cNvSpPr txBox="1">
            <a:spLocks/>
          </p:cNvSpPr>
          <p:nvPr/>
        </p:nvSpPr>
        <p:spPr>
          <a:xfrm>
            <a:off x="457200" y="1992086"/>
            <a:ext cx="6487887" cy="3948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Located within the Cascade Reservoir TMDL</a:t>
            </a:r>
          </a:p>
          <a:p>
            <a:pPr lvl="1"/>
            <a:r>
              <a:rPr lang="en-US" dirty="0"/>
              <a:t>TMDL was most recently reviewed in 2009</a:t>
            </a:r>
          </a:p>
          <a:p>
            <a:pPr lvl="1"/>
            <a:r>
              <a:rPr lang="en-US" dirty="0"/>
              <a:t>Assigned a new Total Phosphorus Wasteload Allocation of 480.6 </a:t>
            </a:r>
            <a:r>
              <a:rPr lang="en-US" dirty="0" err="1"/>
              <a:t>lbs</a:t>
            </a:r>
            <a:r>
              <a:rPr lang="en-US" dirty="0"/>
              <a:t>/year </a:t>
            </a:r>
          </a:p>
          <a:p>
            <a:r>
              <a:rPr lang="en-US" sz="2400" dirty="0"/>
              <a:t>McCall received their new permit in 2019</a:t>
            </a:r>
          </a:p>
          <a:p>
            <a:pPr lvl="1"/>
            <a:r>
              <a:rPr lang="en-US" dirty="0"/>
              <a:t>EPA incorporated the Wasteload Allocation directly into the permit as a Permit Limit. </a:t>
            </a:r>
          </a:p>
          <a:p>
            <a:pPr lvl="1"/>
            <a:r>
              <a:rPr lang="en-US" dirty="0"/>
              <a:t>Also assigned an Average Monthly Limit of 0.025 mg/L</a:t>
            </a:r>
          </a:p>
          <a:p>
            <a:pPr marL="457200" lvl="1"/>
            <a:endParaRPr lang="en-US" dirty="0"/>
          </a:p>
          <a:p>
            <a:endParaRPr lang="en-US" sz="20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0EC45-5312-FC6E-36AC-D102A681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56151"/>
            <a:ext cx="5026996" cy="554567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AB65570-964A-E9D9-8C9A-F9EB03967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AC79B9-6C22-8CE1-F80A-199682D534E9}"/>
              </a:ext>
            </a:extLst>
          </p:cNvPr>
          <p:cNvSpPr/>
          <p:nvPr/>
        </p:nvSpPr>
        <p:spPr>
          <a:xfrm>
            <a:off x="7544187" y="2329543"/>
            <a:ext cx="742151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19B51-D3F4-580F-182B-DABD65FF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McCall Fish Hatchery Total Phosphorus Violations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BC631A-C145-B2C1-03CF-6B4ED9A38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38887"/>
              </p:ext>
            </p:extLst>
          </p:nvPr>
        </p:nvGraphicFramePr>
        <p:xfrm>
          <a:off x="1932214" y="1774371"/>
          <a:ext cx="8327571" cy="477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512787-7583-CA36-997B-8C0897DB5A77}"/>
              </a:ext>
            </a:extLst>
          </p:cNvPr>
          <p:cNvCxnSpPr/>
          <p:nvPr/>
        </p:nvCxnSpPr>
        <p:spPr>
          <a:xfrm>
            <a:off x="2383971" y="3624943"/>
            <a:ext cx="7739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9DB518-FAFC-A741-E8E3-821168F6F784}"/>
              </a:ext>
            </a:extLst>
          </p:cNvPr>
          <p:cNvSpPr txBox="1"/>
          <p:nvPr/>
        </p:nvSpPr>
        <p:spPr>
          <a:xfrm>
            <a:off x="10515600" y="3113314"/>
            <a:ext cx="151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Monthly Limit = 0.025 mg/L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2F981A7-C731-60C2-5C40-37AE25C2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EF76F-4418-58FB-0512-C53B5A3243DC}"/>
              </a:ext>
            </a:extLst>
          </p:cNvPr>
          <p:cNvSpPr txBox="1"/>
          <p:nvPr/>
        </p:nvSpPr>
        <p:spPr>
          <a:xfrm rot="16200000">
            <a:off x="1156008" y="3737492"/>
            <a:ext cx="81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Mg/L</a:t>
            </a:r>
          </a:p>
        </p:txBody>
      </p:sp>
    </p:spTree>
    <p:extLst>
      <p:ext uri="{BB962C8B-B14F-4D97-AF65-F5344CB8AC3E}">
        <p14:creationId xmlns:p14="http://schemas.microsoft.com/office/powerpoint/2010/main" val="180808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19B51-D3F4-580F-182B-DABD65FF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McCall Fish Hatchery Total Phosphorus Violations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512787-7583-CA36-997B-8C0897DB5A77}"/>
              </a:ext>
            </a:extLst>
          </p:cNvPr>
          <p:cNvCxnSpPr>
            <a:cxnSpLocks/>
          </p:cNvCxnSpPr>
          <p:nvPr/>
        </p:nvCxnSpPr>
        <p:spPr>
          <a:xfrm>
            <a:off x="1820585" y="4005942"/>
            <a:ext cx="83398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9DB518-FAFC-A741-E8E3-821168F6F784}"/>
              </a:ext>
            </a:extLst>
          </p:cNvPr>
          <p:cNvSpPr txBox="1"/>
          <p:nvPr/>
        </p:nvSpPr>
        <p:spPr>
          <a:xfrm>
            <a:off x="10515600" y="3682776"/>
            <a:ext cx="151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Annual Limit =480.6 </a:t>
            </a:r>
            <a:r>
              <a:rPr lang="en-US" b="1" dirty="0" err="1"/>
              <a:t>lbs</a:t>
            </a:r>
            <a:r>
              <a:rPr lang="en-US" b="1" dirty="0"/>
              <a:t>/year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7B19E99-B868-1655-C160-20E518F15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982284"/>
              </p:ext>
            </p:extLst>
          </p:nvPr>
        </p:nvGraphicFramePr>
        <p:xfrm>
          <a:off x="1458685" y="1924820"/>
          <a:ext cx="8893629" cy="448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BCFA7D-E502-04E6-3E23-C6D91F446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1DC63-E1D4-4348-8E90-8C2895C2C2FC}"/>
              </a:ext>
            </a:extLst>
          </p:cNvPr>
          <p:cNvSpPr txBox="1"/>
          <p:nvPr/>
        </p:nvSpPr>
        <p:spPr>
          <a:xfrm rot="16200000">
            <a:off x="-80907" y="3632599"/>
            <a:ext cx="26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Lbs</a:t>
            </a:r>
            <a:r>
              <a:rPr lang="en-US" sz="1200" dirty="0"/>
              <a:t> Total Phosphorus</a:t>
            </a:r>
          </a:p>
        </p:txBody>
      </p:sp>
    </p:spTree>
    <p:extLst>
      <p:ext uri="{BB962C8B-B14F-4D97-AF65-F5344CB8AC3E}">
        <p14:creationId xmlns:p14="http://schemas.microsoft.com/office/powerpoint/2010/main" val="72271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E3D0C-4B63-0AA5-E4FD-8E6817D3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400" b="1">
                <a:solidFill>
                  <a:srgbClr val="FFFFFF"/>
                </a:solidFill>
              </a:rPr>
              <a:t>Four major changes leading to an increase in Total P violations</a:t>
            </a:r>
            <a:endParaRPr lang="en-US" sz="3400">
              <a:solidFill>
                <a:srgbClr val="FFFFFF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5AAD83A-F7B1-3682-433F-A3879EE1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88" y="5966734"/>
            <a:ext cx="704850" cy="808228"/>
          </a:xfrm>
          <a:prstGeom prst="rect">
            <a:avLst/>
          </a:prstGeom>
        </p:spPr>
      </p:pic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BE1C5E5F-063B-D37C-28B8-95A3A4135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904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913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33492</TotalTime>
  <Words>1158</Words>
  <Application>Microsoft Office PowerPoint</Application>
  <PresentationFormat>Widescreen</PresentationFormat>
  <Paragraphs>157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AdvTT5843c571</vt:lpstr>
      <vt:lpstr>Arial</vt:lpstr>
      <vt:lpstr>Calibri</vt:lpstr>
      <vt:lpstr>Calibri Light</vt:lpstr>
      <vt:lpstr>Office Theme</vt:lpstr>
      <vt:lpstr>Wasteload Allocations NPDES/IPDES Compliance </vt:lpstr>
      <vt:lpstr>Outline</vt:lpstr>
      <vt:lpstr>General Permits for Aquaculture Facilities </vt:lpstr>
      <vt:lpstr>Overview of the NPDES/IPDES Permit Timeline</vt:lpstr>
      <vt:lpstr>McCall Fish Hatchery Total Phosphorus Violations</vt:lpstr>
      <vt:lpstr>McCall Fish Hatchery</vt:lpstr>
      <vt:lpstr>McCall Fish Hatchery Total Phosphorus Violations</vt:lpstr>
      <vt:lpstr>McCall Fish Hatchery Total Phosphorus Violations</vt:lpstr>
      <vt:lpstr>Four major changes leading to an increase in Total P violations</vt:lpstr>
      <vt:lpstr>#1 2009 Cascade Reservoir TMDL Wasteload Allocation</vt:lpstr>
      <vt:lpstr>#2  2019 EPA issued a new NPDES Permit</vt:lpstr>
      <vt:lpstr>Sample and Reporting Frequency</vt:lpstr>
      <vt:lpstr>Sample and Reporting Frequency</vt:lpstr>
      <vt:lpstr>Sampling Frequency Bias  at Hatcheries with Seasonal Loads</vt:lpstr>
      <vt:lpstr>#3 Dredging the Settling Pond</vt:lpstr>
      <vt:lpstr>#4  Low Phosphorus Feed</vt:lpstr>
      <vt:lpstr>Plans moving forward</vt:lpstr>
      <vt:lpstr>Upper Snake Rock TMDL Revision</vt:lpstr>
      <vt:lpstr>Reopening the Upper Snake Rock TMDL</vt:lpstr>
      <vt:lpstr>Influent Total Phosphorus</vt:lpstr>
      <vt:lpstr>New Wasteload Allocations</vt:lpstr>
      <vt:lpstr>PowerPoint Presentation</vt:lpstr>
      <vt:lpstr>PowerPoint Presentation</vt:lpstr>
      <vt:lpstr>Plans moving forward</vt:lpstr>
      <vt:lpstr>Hold questions until after  Ann’s presentation</vt:lpstr>
    </vt:vector>
  </TitlesOfParts>
  <Company>Idaho Department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IPDES, TMDL 2023 LSRCP Annual Meeting</dc:title>
  <dc:creator>Sundquist,Cassie</dc:creator>
  <cp:lastModifiedBy>Sundquist,Cassie</cp:lastModifiedBy>
  <cp:revision>46</cp:revision>
  <dcterms:created xsi:type="dcterms:W3CDTF">2023-03-13T21:12:48Z</dcterms:created>
  <dcterms:modified xsi:type="dcterms:W3CDTF">2023-04-26T04:03:51Z</dcterms:modified>
</cp:coreProperties>
</file>