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68" r:id="rId3"/>
    <p:sldId id="280" r:id="rId4"/>
    <p:sldId id="283" r:id="rId5"/>
    <p:sldId id="269" r:id="rId6"/>
    <p:sldId id="285" r:id="rId7"/>
    <p:sldId id="286" r:id="rId8"/>
    <p:sldId id="271" r:id="rId9"/>
    <p:sldId id="272" r:id="rId10"/>
    <p:sldId id="294" r:id="rId11"/>
    <p:sldId id="295" r:id="rId12"/>
    <p:sldId id="289" r:id="rId13"/>
    <p:sldId id="290" r:id="rId14"/>
    <p:sldId id="273" r:id="rId15"/>
    <p:sldId id="275" r:id="rId16"/>
    <p:sldId id="279" r:id="rId17"/>
    <p:sldId id="277" r:id="rId18"/>
    <p:sldId id="282" r:id="rId19"/>
    <p:sldId id="281" r:id="rId20"/>
    <p:sldId id="292" r:id="rId21"/>
    <p:sldId id="293" r:id="rId22"/>
    <p:sldId id="291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A2D"/>
    <a:srgbClr val="DEF281"/>
    <a:srgbClr val="FEFDFF"/>
    <a:srgbClr val="37393D"/>
    <a:srgbClr val="989E46"/>
    <a:srgbClr val="AB7F98"/>
    <a:srgbClr val="C9DAA3"/>
    <a:srgbClr val="2D9177"/>
    <a:srgbClr val="FFEEBD"/>
    <a:srgbClr val="B3CD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rgbClr val="FEFDFF"/>
                </a:solidFill>
                <a:latin typeface="Eras Demi ITC" panose="020B0805030504020804" pitchFamily="34" charset="0"/>
                <a:ea typeface="+mn-ea"/>
                <a:cs typeface="+mn-cs"/>
              </a:defRPr>
            </a:pPr>
            <a:r>
              <a:rPr lang="en-US" dirty="0">
                <a:solidFill>
                  <a:srgbClr val="282A2D"/>
                </a:solidFill>
              </a:rPr>
              <a:t>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rgbClr val="FEFDFF"/>
              </a:solidFill>
              <a:latin typeface="Eras Demi ITC" panose="020B08050305040208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McCall</c:v>
                </c:pt>
              </c:strCache>
            </c:strRef>
          </c:tx>
          <c:spPr>
            <a:ln w="44450" cap="rnd">
              <a:solidFill>
                <a:srgbClr val="FEFDFF"/>
              </a:solidFill>
              <a:round/>
            </a:ln>
            <a:effectLst/>
          </c:spPr>
          <c:marker>
            <c:symbol val="none"/>
          </c:marker>
          <c:cat>
            <c:numRef>
              <c:f>Sheet1!$A$2:$A$10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Sheet1!$B$2:$B$10</c:f>
              <c:numCache>
                <c:formatCode>General</c:formatCode>
                <c:ptCount val="9"/>
                <c:pt idx="0">
                  <c:v>0.54</c:v>
                </c:pt>
                <c:pt idx="1">
                  <c:v>0.73</c:v>
                </c:pt>
                <c:pt idx="2">
                  <c:v>0.84</c:v>
                </c:pt>
                <c:pt idx="3">
                  <c:v>0.91</c:v>
                </c:pt>
                <c:pt idx="4">
                  <c:v>0.82</c:v>
                </c:pt>
                <c:pt idx="5">
                  <c:v>0.85</c:v>
                </c:pt>
                <c:pt idx="6">
                  <c:v>0.12</c:v>
                </c:pt>
                <c:pt idx="7">
                  <c:v>0.8</c:v>
                </c:pt>
                <c:pt idx="8">
                  <c:v>0.42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DBC-471B-95E7-4365ABBDB5E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Pahsimeroi</c:v>
                </c:pt>
              </c:strCache>
            </c:strRef>
          </c:tx>
          <c:spPr>
            <a:ln w="44450" cap="rnd">
              <a:solidFill>
                <a:srgbClr val="989E46"/>
              </a:solidFill>
              <a:round/>
            </a:ln>
            <a:effectLst/>
          </c:spPr>
          <c:marker>
            <c:symbol val="none"/>
          </c:marker>
          <c:cat>
            <c:numRef>
              <c:f>Sheet1!$A$2:$A$10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Sheet1!$C$2:$C$10</c:f>
              <c:numCache>
                <c:formatCode>General</c:formatCode>
                <c:ptCount val="9"/>
                <c:pt idx="0">
                  <c:v>0.28999999999999998</c:v>
                </c:pt>
                <c:pt idx="1">
                  <c:v>0.41</c:v>
                </c:pt>
                <c:pt idx="2">
                  <c:v>0.38</c:v>
                </c:pt>
                <c:pt idx="3">
                  <c:v>0.83</c:v>
                </c:pt>
                <c:pt idx="4">
                  <c:v>0.79</c:v>
                </c:pt>
                <c:pt idx="5">
                  <c:v>0.49</c:v>
                </c:pt>
                <c:pt idx="6">
                  <c:v>0.31</c:v>
                </c:pt>
                <c:pt idx="7">
                  <c:v>0.11</c:v>
                </c:pt>
                <c:pt idx="8">
                  <c:v>0.21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DBC-471B-95E7-4365ABBDB5E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Sawtooth</c:v>
                </c:pt>
              </c:strCache>
            </c:strRef>
          </c:tx>
          <c:spPr>
            <a:ln w="44450" cap="rnd">
              <a:solidFill>
                <a:srgbClr val="AB7F98"/>
              </a:solidFill>
              <a:round/>
            </a:ln>
            <a:effectLst/>
          </c:spPr>
          <c:marker>
            <c:symbol val="none"/>
          </c:marker>
          <c:cat>
            <c:numRef>
              <c:f>Sheet1!$A$2:$A$10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Sheet1!$D$2:$D$10</c:f>
              <c:numCache>
                <c:formatCode>General</c:formatCode>
                <c:ptCount val="9"/>
                <c:pt idx="0">
                  <c:v>0.43</c:v>
                </c:pt>
                <c:pt idx="1">
                  <c:v>0.7</c:v>
                </c:pt>
                <c:pt idx="2">
                  <c:v>0.8</c:v>
                </c:pt>
                <c:pt idx="3">
                  <c:v>0.91</c:v>
                </c:pt>
                <c:pt idx="4">
                  <c:v>0.81</c:v>
                </c:pt>
                <c:pt idx="5">
                  <c:v>0.13</c:v>
                </c:pt>
                <c:pt idx="6">
                  <c:v>0.15</c:v>
                </c:pt>
                <c:pt idx="7">
                  <c:v>0.24</c:v>
                </c:pt>
                <c:pt idx="8">
                  <c:v>0.8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DBC-471B-95E7-4365ABBDB5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48676671"/>
        <c:axId val="1548674751"/>
      </c:lineChart>
      <c:catAx>
        <c:axId val="154867667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rgbClr val="FEFDFF"/>
                    </a:solidFill>
                    <a:latin typeface="Eras Demi ITC" panose="020B0805030504020804" pitchFamily="34" charset="0"/>
                    <a:ea typeface="+mn-ea"/>
                    <a:cs typeface="+mn-cs"/>
                  </a:defRPr>
                </a:pPr>
                <a:r>
                  <a:rPr lang="en-US" sz="2400" dirty="0"/>
                  <a:t>Spawn 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rgbClr val="FEFDFF"/>
                  </a:solidFill>
                  <a:latin typeface="Eras Demi ITC" panose="020B08050305040208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3175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FEFDFF"/>
                </a:solidFill>
                <a:latin typeface="Eras Demi ITC" panose="020B0805030504020804" pitchFamily="34" charset="0"/>
                <a:ea typeface="+mn-ea"/>
                <a:cs typeface="+mn-cs"/>
              </a:defRPr>
            </a:pPr>
            <a:endParaRPr lang="en-US"/>
          </a:p>
        </c:txPr>
        <c:crossAx val="1548674751"/>
        <c:crosses val="autoZero"/>
        <c:auto val="1"/>
        <c:lblAlgn val="ctr"/>
        <c:lblOffset val="100"/>
        <c:noMultiLvlLbl val="0"/>
      </c:catAx>
      <c:valAx>
        <c:axId val="1548674751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rgbClr val="FEFDFF"/>
                    </a:solidFill>
                    <a:latin typeface="Eras Demi ITC" panose="020B0805030504020804" pitchFamily="34" charset="0"/>
                    <a:ea typeface="+mn-ea"/>
                    <a:cs typeface="+mn-cs"/>
                  </a:defRPr>
                </a:pPr>
                <a:r>
                  <a:rPr lang="en-US" sz="2400" dirty="0"/>
                  <a:t>Proportion of hatchery origin spawners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rgbClr val="FEFDFF"/>
                  </a:solidFill>
                  <a:latin typeface="Eras Demi ITC" panose="020B08050305040208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31750">
            <a:solidFill>
              <a:srgbClr val="FEFDFF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FEFDFF"/>
                </a:solidFill>
                <a:latin typeface="Eras Demi ITC" panose="020B0805030504020804" pitchFamily="34" charset="0"/>
                <a:ea typeface="+mn-ea"/>
                <a:cs typeface="+mn-cs"/>
              </a:defRPr>
            </a:pPr>
            <a:endParaRPr lang="en-US"/>
          </a:p>
        </c:txPr>
        <c:crossAx val="1548676671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52020141504051121"/>
          <c:y val="1.1674569982842059E-2"/>
          <c:w val="0.47892084141656205"/>
          <c:h val="7.536989145854929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rgbClr val="FEFDFF"/>
              </a:solidFill>
              <a:latin typeface="Eras Demi ITC" panose="020B08050305040208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rgbClr val="FEFDFF"/>
          </a:solidFill>
          <a:latin typeface="Eras Demi ITC" panose="020B08050305040208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FEFDFF"/>
            </a:solidFill>
            <a:ln w="25400">
              <a:noFill/>
            </a:ln>
            <a:effectLst/>
          </c:spPr>
          <c:invertIfNegative val="0"/>
          <c:cat>
            <c:strRef>
              <c:f>Sheet1!$A$2:$A$4</c:f>
              <c:strCache>
                <c:ptCount val="1"/>
                <c:pt idx="0">
                  <c:v>McCall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6.3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46-4595-B139-5C2120D5821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989E46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1"/>
                <c:pt idx="0">
                  <c:v>McCall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19.3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E46-4595-B139-5C2120D5821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AB7F98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1"/>
                <c:pt idx="0">
                  <c:v>McCall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E46-4595-B139-5C2120D582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9081008"/>
        <c:axId val="479079344"/>
      </c:barChart>
      <c:catAx>
        <c:axId val="4790810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rgbClr val="FEFDFF"/>
                    </a:solidFill>
                    <a:latin typeface="Eras Demi ITC" panose="020B0805030504020804" pitchFamily="34" charset="0"/>
                    <a:ea typeface="+mn-ea"/>
                    <a:cs typeface="+mn-cs"/>
                  </a:defRPr>
                </a:pPr>
                <a:r>
                  <a:rPr lang="en-US" sz="2400"/>
                  <a:t>Hatchery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rgbClr val="FEFDFF"/>
                  </a:solidFill>
                  <a:latin typeface="Eras Demi ITC" panose="020B08050305040208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38100" cap="flat" cmpd="sng" algn="ctr">
            <a:solidFill>
              <a:srgbClr val="FEFDFF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FEFDFF"/>
                </a:solidFill>
                <a:latin typeface="Eras Demi ITC" panose="020B0805030504020804" pitchFamily="34" charset="0"/>
                <a:ea typeface="+mn-ea"/>
                <a:cs typeface="+mn-cs"/>
              </a:defRPr>
            </a:pPr>
            <a:endParaRPr lang="en-US"/>
          </a:p>
        </c:txPr>
        <c:crossAx val="479079344"/>
        <c:crosses val="autoZero"/>
        <c:auto val="1"/>
        <c:lblAlgn val="ctr"/>
        <c:lblOffset val="100"/>
        <c:noMultiLvlLbl val="0"/>
      </c:catAx>
      <c:valAx>
        <c:axId val="479079344"/>
        <c:scaling>
          <c:orientation val="minMax"/>
          <c:min val="-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rgbClr val="FEFDFF"/>
                    </a:solidFill>
                    <a:latin typeface="Eras Demi ITC" panose="020B0805030504020804" pitchFamily="34" charset="0"/>
                    <a:ea typeface="+mn-ea"/>
                    <a:cs typeface="+mn-cs"/>
                  </a:defRPr>
                </a:pPr>
                <a:r>
                  <a:rPr lang="en-US" sz="2400"/>
                  <a:t>Difference between observed &amp; hypothetical F2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rgbClr val="FEFDFF"/>
                  </a:solidFill>
                  <a:latin typeface="Eras Demi ITC" panose="020B08050305040208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38100">
            <a:solidFill>
              <a:srgbClr val="FEFDFF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FEFDFF"/>
                </a:solidFill>
                <a:latin typeface="Eras Demi ITC" panose="020B0805030504020804" pitchFamily="34" charset="0"/>
                <a:ea typeface="+mn-ea"/>
                <a:cs typeface="+mn-cs"/>
              </a:defRPr>
            </a:pPr>
            <a:endParaRPr lang="en-US"/>
          </a:p>
        </c:txPr>
        <c:crossAx val="479081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9524563505648751"/>
          <c:y val="2.9186424957105147E-3"/>
          <c:w val="0.30395307923466086"/>
          <c:h val="5.97269299068309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rgbClr val="FEFDFF"/>
              </a:solidFill>
              <a:latin typeface="Eras Demi ITC" panose="020B08050305040208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rgbClr val="FEFDFF"/>
          </a:solidFill>
          <a:latin typeface="Eras Demi ITC" panose="020B08050305040208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FEFDFF"/>
            </a:solidFill>
            <a:ln w="25400">
              <a:noFill/>
            </a:ln>
            <a:effectLst/>
          </c:spPr>
          <c:invertIfNegative val="0"/>
          <c:cat>
            <c:strRef>
              <c:f>Sheet1!$A$2:$A$4</c:f>
              <c:strCache>
                <c:ptCount val="1"/>
                <c:pt idx="0">
                  <c:v>McCall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6.3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46-4595-B139-5C2120D5821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989E46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1"/>
                <c:pt idx="0">
                  <c:v>McCall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19.3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E46-4595-B139-5C2120D5821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AB7F98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1"/>
                <c:pt idx="0">
                  <c:v>McCall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E46-4595-B139-5C2120D582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9081008"/>
        <c:axId val="479079344"/>
      </c:barChart>
      <c:catAx>
        <c:axId val="4790810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rgbClr val="FEFDFF"/>
                    </a:solidFill>
                    <a:latin typeface="Eras Demi ITC" panose="020B0805030504020804" pitchFamily="34" charset="0"/>
                    <a:ea typeface="+mn-ea"/>
                    <a:cs typeface="+mn-cs"/>
                  </a:defRPr>
                </a:pPr>
                <a:r>
                  <a:rPr lang="en-US" sz="2400"/>
                  <a:t>Hatchery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rgbClr val="FEFDFF"/>
                  </a:solidFill>
                  <a:latin typeface="Eras Demi ITC" panose="020B08050305040208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38100" cap="flat" cmpd="sng" algn="ctr">
            <a:solidFill>
              <a:srgbClr val="FEFDFF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FEFDFF"/>
                </a:solidFill>
                <a:latin typeface="Eras Demi ITC" panose="020B0805030504020804" pitchFamily="34" charset="0"/>
                <a:ea typeface="+mn-ea"/>
                <a:cs typeface="+mn-cs"/>
              </a:defRPr>
            </a:pPr>
            <a:endParaRPr lang="en-US"/>
          </a:p>
        </c:txPr>
        <c:crossAx val="479079344"/>
        <c:crosses val="autoZero"/>
        <c:auto val="1"/>
        <c:lblAlgn val="ctr"/>
        <c:lblOffset val="100"/>
        <c:noMultiLvlLbl val="0"/>
      </c:catAx>
      <c:valAx>
        <c:axId val="479079344"/>
        <c:scaling>
          <c:orientation val="minMax"/>
          <c:min val="-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rgbClr val="FEFDFF"/>
                    </a:solidFill>
                    <a:latin typeface="Eras Demi ITC" panose="020B0805030504020804" pitchFamily="34" charset="0"/>
                    <a:ea typeface="+mn-ea"/>
                    <a:cs typeface="+mn-cs"/>
                  </a:defRPr>
                </a:pPr>
                <a:r>
                  <a:rPr lang="en-US" sz="2400"/>
                  <a:t>Difference between observed &amp; hypothetical F2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rgbClr val="FEFDFF"/>
                  </a:solidFill>
                  <a:latin typeface="Eras Demi ITC" panose="020B08050305040208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38100">
            <a:solidFill>
              <a:srgbClr val="FEFDFF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FEFDFF"/>
                </a:solidFill>
                <a:latin typeface="Eras Demi ITC" panose="020B0805030504020804" pitchFamily="34" charset="0"/>
                <a:ea typeface="+mn-ea"/>
                <a:cs typeface="+mn-cs"/>
              </a:defRPr>
            </a:pPr>
            <a:endParaRPr lang="en-US"/>
          </a:p>
        </c:txPr>
        <c:crossAx val="479081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9524563505648751"/>
          <c:y val="2.9186424957105147E-3"/>
          <c:w val="0.30395307923466086"/>
          <c:h val="5.97269299068309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rgbClr val="FEFDFF"/>
              </a:solidFill>
              <a:latin typeface="Eras Demi ITC" panose="020B08050305040208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rgbClr val="FEFDFF"/>
          </a:solidFill>
          <a:latin typeface="Eras Demi ITC" panose="020B0805030504020804" pitchFamily="34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FEFDFF"/>
            </a:solidFill>
            <a:ln w="25400">
              <a:noFill/>
            </a:ln>
            <a:effectLst/>
          </c:spPr>
          <c:invertIfNegative val="0"/>
          <c:cat>
            <c:strRef>
              <c:f>Sheet1!$A$2:$A$4</c:f>
              <c:strCache>
                <c:ptCount val="2"/>
                <c:pt idx="0">
                  <c:v>McCall</c:v>
                </c:pt>
                <c:pt idx="1">
                  <c:v>Pahsimeroi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6.3</c:v>
                </c:pt>
                <c:pt idx="1">
                  <c:v>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46-4595-B139-5C2120D5821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989E46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2"/>
                <c:pt idx="0">
                  <c:v>McCall</c:v>
                </c:pt>
                <c:pt idx="1">
                  <c:v>Pahsimeroi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19.3</c:v>
                </c:pt>
                <c:pt idx="1">
                  <c:v>9.1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E46-4595-B139-5C2120D5821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AB7F98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2"/>
                <c:pt idx="0">
                  <c:v>McCall</c:v>
                </c:pt>
                <c:pt idx="1">
                  <c:v>Pahsimeroi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29</c:v>
                </c:pt>
                <c:pt idx="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E46-4595-B139-5C2120D582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9081008"/>
        <c:axId val="479079344"/>
      </c:barChart>
      <c:catAx>
        <c:axId val="4790810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rgbClr val="FEFDFF"/>
                    </a:solidFill>
                    <a:latin typeface="Eras Demi ITC" panose="020B0805030504020804" pitchFamily="34" charset="0"/>
                    <a:ea typeface="+mn-ea"/>
                    <a:cs typeface="+mn-cs"/>
                  </a:defRPr>
                </a:pPr>
                <a:r>
                  <a:rPr lang="en-US" sz="2400"/>
                  <a:t>Hatchery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rgbClr val="FEFDFF"/>
                  </a:solidFill>
                  <a:latin typeface="Eras Demi ITC" panose="020B08050305040208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38100" cap="flat" cmpd="sng" algn="ctr">
            <a:solidFill>
              <a:srgbClr val="FEFDFF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FEFDFF"/>
                </a:solidFill>
                <a:latin typeface="Eras Demi ITC" panose="020B0805030504020804" pitchFamily="34" charset="0"/>
                <a:ea typeface="+mn-ea"/>
                <a:cs typeface="+mn-cs"/>
              </a:defRPr>
            </a:pPr>
            <a:endParaRPr lang="en-US"/>
          </a:p>
        </c:txPr>
        <c:crossAx val="479079344"/>
        <c:crosses val="autoZero"/>
        <c:auto val="1"/>
        <c:lblAlgn val="ctr"/>
        <c:lblOffset val="100"/>
        <c:noMultiLvlLbl val="0"/>
      </c:catAx>
      <c:valAx>
        <c:axId val="479079344"/>
        <c:scaling>
          <c:orientation val="minMax"/>
          <c:min val="-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rgbClr val="FEFDFF"/>
                    </a:solidFill>
                    <a:latin typeface="Eras Demi ITC" panose="020B0805030504020804" pitchFamily="34" charset="0"/>
                    <a:ea typeface="+mn-ea"/>
                    <a:cs typeface="+mn-cs"/>
                  </a:defRPr>
                </a:pPr>
                <a:r>
                  <a:rPr lang="en-US" sz="2400"/>
                  <a:t>Difference between observed &amp; hypothetical F2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rgbClr val="FEFDFF"/>
                  </a:solidFill>
                  <a:latin typeface="Eras Demi ITC" panose="020B08050305040208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38100">
            <a:solidFill>
              <a:srgbClr val="FEFDFF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FEFDFF"/>
                </a:solidFill>
                <a:latin typeface="Eras Demi ITC" panose="020B0805030504020804" pitchFamily="34" charset="0"/>
                <a:ea typeface="+mn-ea"/>
                <a:cs typeface="+mn-cs"/>
              </a:defRPr>
            </a:pPr>
            <a:endParaRPr lang="en-US"/>
          </a:p>
        </c:txPr>
        <c:crossAx val="479081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9524563505648751"/>
          <c:y val="2.9186424957105147E-3"/>
          <c:w val="0.30395307923466086"/>
          <c:h val="5.97269299068309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rgbClr val="FEFDFF"/>
              </a:solidFill>
              <a:latin typeface="Eras Demi ITC" panose="020B08050305040208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rgbClr val="FEFDFF"/>
          </a:solidFill>
          <a:latin typeface="Eras Demi ITC" panose="020B0805030504020804" pitchFamily="34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FEFDFF"/>
            </a:solidFill>
            <a:ln w="25400"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McCall</c:v>
                </c:pt>
                <c:pt idx="1">
                  <c:v>Pahsimeroi</c:v>
                </c:pt>
                <c:pt idx="2">
                  <c:v>Sawtooth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6.3</c:v>
                </c:pt>
                <c:pt idx="1">
                  <c:v>1.6</c:v>
                </c:pt>
                <c:pt idx="2">
                  <c:v>-0.8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46-4595-B139-5C2120D5821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989E46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McCall</c:v>
                </c:pt>
                <c:pt idx="1">
                  <c:v>Pahsimeroi</c:v>
                </c:pt>
                <c:pt idx="2">
                  <c:v>Sawtooth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19.3</c:v>
                </c:pt>
                <c:pt idx="1">
                  <c:v>9.1</c:v>
                </c:pt>
                <c:pt idx="2">
                  <c:v>3.9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E46-4595-B139-5C2120D5821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AB7F98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McCall</c:v>
                </c:pt>
                <c:pt idx="1">
                  <c:v>Pahsimeroi</c:v>
                </c:pt>
                <c:pt idx="2">
                  <c:v>Sawtooth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29</c:v>
                </c:pt>
                <c:pt idx="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E46-4595-B139-5C2120D582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9081008"/>
        <c:axId val="479079344"/>
      </c:barChart>
      <c:catAx>
        <c:axId val="4790810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rgbClr val="FEFDFF"/>
                    </a:solidFill>
                    <a:latin typeface="Eras Demi ITC" panose="020B0805030504020804" pitchFamily="34" charset="0"/>
                    <a:ea typeface="+mn-ea"/>
                    <a:cs typeface="+mn-cs"/>
                  </a:defRPr>
                </a:pPr>
                <a:r>
                  <a:rPr lang="en-US" sz="2400"/>
                  <a:t>Hatchery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rgbClr val="FEFDFF"/>
                  </a:solidFill>
                  <a:latin typeface="Eras Demi ITC" panose="020B08050305040208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38100" cap="flat" cmpd="sng" algn="ctr">
            <a:solidFill>
              <a:srgbClr val="FEFDFF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FEFDFF"/>
                </a:solidFill>
                <a:latin typeface="Eras Demi ITC" panose="020B0805030504020804" pitchFamily="34" charset="0"/>
                <a:ea typeface="+mn-ea"/>
                <a:cs typeface="+mn-cs"/>
              </a:defRPr>
            </a:pPr>
            <a:endParaRPr lang="en-US"/>
          </a:p>
        </c:txPr>
        <c:crossAx val="479079344"/>
        <c:crosses val="autoZero"/>
        <c:auto val="1"/>
        <c:lblAlgn val="ctr"/>
        <c:lblOffset val="100"/>
        <c:noMultiLvlLbl val="0"/>
      </c:catAx>
      <c:valAx>
        <c:axId val="479079344"/>
        <c:scaling>
          <c:orientation val="minMax"/>
          <c:min val="-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rgbClr val="FEFDFF"/>
                    </a:solidFill>
                    <a:latin typeface="Eras Demi ITC" panose="020B0805030504020804" pitchFamily="34" charset="0"/>
                    <a:ea typeface="+mn-ea"/>
                    <a:cs typeface="+mn-cs"/>
                  </a:defRPr>
                </a:pPr>
                <a:r>
                  <a:rPr lang="en-US" sz="2400"/>
                  <a:t>Difference between observed &amp; hypothetical F2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rgbClr val="FEFDFF"/>
                  </a:solidFill>
                  <a:latin typeface="Eras Demi ITC" panose="020B08050305040208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38100">
            <a:solidFill>
              <a:srgbClr val="FEFDFF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FEFDFF"/>
                </a:solidFill>
                <a:latin typeface="Eras Demi ITC" panose="020B0805030504020804" pitchFamily="34" charset="0"/>
                <a:ea typeface="+mn-ea"/>
                <a:cs typeface="+mn-cs"/>
              </a:defRPr>
            </a:pPr>
            <a:endParaRPr lang="en-US"/>
          </a:p>
        </c:txPr>
        <c:crossAx val="479081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9524563505648751"/>
          <c:y val="2.9186424957105147E-3"/>
          <c:w val="0.30395307923466086"/>
          <c:h val="5.97269299068309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rgbClr val="FEFDFF"/>
              </a:solidFill>
              <a:latin typeface="Eras Demi ITC" panose="020B08050305040208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rgbClr val="FEFDFF"/>
          </a:solidFill>
          <a:latin typeface="Eras Demi ITC" panose="020B0805030504020804" pitchFamily="34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McCall</c:v>
                </c:pt>
              </c:strCache>
            </c:strRef>
          </c:tx>
          <c:spPr>
            <a:ln w="38100" cap="rnd">
              <a:solidFill>
                <a:srgbClr val="FEFDFF"/>
              </a:solidFill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710</c:v>
                </c:pt>
                <c:pt idx="1">
                  <c:v>402</c:v>
                </c:pt>
                <c:pt idx="2">
                  <c:v>247</c:v>
                </c:pt>
                <c:pt idx="3">
                  <c:v>95</c:v>
                </c:pt>
                <c:pt idx="4">
                  <c:v>118</c:v>
                </c:pt>
                <c:pt idx="5">
                  <c:v>95</c:v>
                </c:pt>
                <c:pt idx="6">
                  <c:v>158</c:v>
                </c:pt>
                <c:pt idx="7">
                  <c:v>170</c:v>
                </c:pt>
                <c:pt idx="8">
                  <c:v>617</c:v>
                </c:pt>
                <c:pt idx="9">
                  <c:v>337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E4F-462C-96F5-367C51B2D5B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Pahsimeroi</c:v>
                </c:pt>
              </c:strCache>
            </c:strRef>
          </c:tx>
          <c:spPr>
            <a:ln w="38100" cap="rnd">
              <a:solidFill>
                <a:srgbClr val="989E46"/>
              </a:solidFill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617</c:v>
                </c:pt>
                <c:pt idx="1">
                  <c:v>416</c:v>
                </c:pt>
                <c:pt idx="2">
                  <c:v>367</c:v>
                </c:pt>
                <c:pt idx="3">
                  <c:v>144</c:v>
                </c:pt>
                <c:pt idx="4">
                  <c:v>82</c:v>
                </c:pt>
                <c:pt idx="5">
                  <c:v>72</c:v>
                </c:pt>
                <c:pt idx="6">
                  <c:v>158</c:v>
                </c:pt>
                <c:pt idx="7">
                  <c:v>146</c:v>
                </c:pt>
                <c:pt idx="8">
                  <c:v>346</c:v>
                </c:pt>
                <c:pt idx="9">
                  <c:v>150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E4F-462C-96F5-367C51B2D5B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Sawtooth</c:v>
                </c:pt>
              </c:strCache>
            </c:strRef>
          </c:tx>
          <c:spPr>
            <a:ln w="38100" cap="rnd">
              <a:solidFill>
                <a:srgbClr val="AB7F98"/>
              </a:solidFill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Sheet1!$D$2:$D$11</c:f>
              <c:numCache>
                <c:formatCode>General</c:formatCode>
                <c:ptCount val="10"/>
                <c:pt idx="0">
                  <c:v>474</c:v>
                </c:pt>
                <c:pt idx="1">
                  <c:v>222</c:v>
                </c:pt>
                <c:pt idx="2">
                  <c:v>193</c:v>
                </c:pt>
                <c:pt idx="3">
                  <c:v>66</c:v>
                </c:pt>
                <c:pt idx="4">
                  <c:v>59</c:v>
                </c:pt>
                <c:pt idx="5">
                  <c:v>105</c:v>
                </c:pt>
                <c:pt idx="6">
                  <c:v>235</c:v>
                </c:pt>
                <c:pt idx="7">
                  <c:v>240</c:v>
                </c:pt>
                <c:pt idx="8">
                  <c:v>190</c:v>
                </c:pt>
                <c:pt idx="9">
                  <c:v>159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E4F-462C-96F5-367C51B2D5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95059888"/>
        <c:axId val="1295059408"/>
      </c:lineChart>
      <c:catAx>
        <c:axId val="12950598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rgbClr val="FEFDFF"/>
                    </a:solidFill>
                    <a:latin typeface="Eras Demi ITC" panose="020B0805030504020804" pitchFamily="34" charset="0"/>
                    <a:ea typeface="+mn-ea"/>
                    <a:cs typeface="+mn-cs"/>
                  </a:defRPr>
                </a:pPr>
                <a:r>
                  <a:rPr lang="en-US" sz="2400" dirty="0"/>
                  <a:t>Spawn</a:t>
                </a:r>
                <a:r>
                  <a:rPr lang="en-US" sz="2400" baseline="0" dirty="0"/>
                  <a:t> year</a:t>
                </a:r>
                <a:endParaRPr lang="en-US" sz="24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rgbClr val="FEFDFF"/>
                  </a:solidFill>
                  <a:latin typeface="Eras Demi ITC" panose="020B08050305040208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381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FEFDFF"/>
                </a:solidFill>
                <a:latin typeface="Eras Demi ITC" panose="020B0805030504020804" pitchFamily="34" charset="0"/>
                <a:ea typeface="+mn-ea"/>
                <a:cs typeface="+mn-cs"/>
              </a:defRPr>
            </a:pPr>
            <a:endParaRPr lang="en-US"/>
          </a:p>
        </c:txPr>
        <c:crossAx val="1295059408"/>
        <c:crosses val="autoZero"/>
        <c:auto val="1"/>
        <c:lblAlgn val="ctr"/>
        <c:lblOffset val="100"/>
        <c:noMultiLvlLbl val="0"/>
      </c:catAx>
      <c:valAx>
        <c:axId val="129505940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rgbClr val="FEFDFF"/>
                    </a:solidFill>
                    <a:latin typeface="Eras Demi ITC" panose="020B0805030504020804" pitchFamily="34" charset="0"/>
                    <a:ea typeface="+mn-ea"/>
                    <a:cs typeface="+mn-cs"/>
                  </a:defRPr>
                </a:pPr>
                <a:r>
                  <a:rPr lang="en-US" sz="2400" dirty="0"/>
                  <a:t>Natural origin abundance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rgbClr val="FEFDFF"/>
                  </a:solidFill>
                  <a:latin typeface="Eras Demi ITC" panose="020B08050305040208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38100">
            <a:solidFill>
              <a:srgbClr val="FEFDFF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FEFDFF"/>
                </a:solidFill>
                <a:latin typeface="Eras Demi ITC" panose="020B0805030504020804" pitchFamily="34" charset="0"/>
                <a:ea typeface="+mn-ea"/>
                <a:cs typeface="+mn-cs"/>
              </a:defRPr>
            </a:pPr>
            <a:endParaRPr lang="en-US"/>
          </a:p>
        </c:txPr>
        <c:crossAx val="1295059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5143494626665579"/>
          <c:y val="0"/>
          <c:w val="0.48523565118770073"/>
          <c:h val="8.1430060177914376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rgbClr val="FEFDFF"/>
              </a:solidFill>
              <a:latin typeface="Eras Demi ITC" panose="020B08050305040208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rgbClr val="FEFDFF"/>
          </a:solidFill>
          <a:latin typeface="Eras Demi ITC" panose="020B0805030504020804" pitchFamily="34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Release</c:v>
                </c:pt>
              </c:strCache>
            </c:strRef>
          </c:tx>
          <c:spPr>
            <a:solidFill>
              <a:srgbClr val="FEFDFF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Sawtooth</c:v>
                </c:pt>
                <c:pt idx="1">
                  <c:v>Pahsimeroi</c:v>
                </c:pt>
                <c:pt idx="2">
                  <c:v>McCall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0.35</c:v>
                </c:pt>
                <c:pt idx="1">
                  <c:v>4.45</c:v>
                </c:pt>
                <c:pt idx="2">
                  <c:v>3.79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6E-4E99-9091-11B232F236F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Creel</c:v>
                </c:pt>
              </c:strCache>
            </c:strRef>
          </c:tx>
          <c:spPr>
            <a:solidFill>
              <a:srgbClr val="9CA394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Sawtooth</c:v>
                </c:pt>
                <c:pt idx="1">
                  <c:v>Pahsimeroi</c:v>
                </c:pt>
                <c:pt idx="2">
                  <c:v>McCall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1-B06E-4E99-9091-11B232F236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34288032"/>
        <c:axId val="560468335"/>
      </c:barChart>
      <c:catAx>
        <c:axId val="53428803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rgbClr val="FEFDFF"/>
                    </a:solidFill>
                    <a:latin typeface="Eras Demi ITC" panose="020B0805030504020804" pitchFamily="34" charset="0"/>
                    <a:ea typeface="+mn-ea"/>
                    <a:cs typeface="+mn-cs"/>
                  </a:defRPr>
                </a:pPr>
                <a:r>
                  <a:rPr lang="en-US" sz="2400"/>
                  <a:t>Hatchery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rgbClr val="FEFDFF"/>
                  </a:solidFill>
                  <a:latin typeface="Eras Demi ITC" panose="020B08050305040208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38100" cap="flat" cmpd="sng" algn="ctr">
            <a:solidFill>
              <a:srgbClr val="FEFDFF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FEFDFF"/>
                </a:solidFill>
                <a:latin typeface="Eras Demi ITC" panose="020B0805030504020804" pitchFamily="34" charset="0"/>
                <a:ea typeface="+mn-ea"/>
                <a:cs typeface="+mn-cs"/>
              </a:defRPr>
            </a:pPr>
            <a:endParaRPr lang="en-US"/>
          </a:p>
        </c:txPr>
        <c:crossAx val="560468335"/>
        <c:crosses val="autoZero"/>
        <c:auto val="1"/>
        <c:lblAlgn val="ctr"/>
        <c:lblOffset val="100"/>
        <c:noMultiLvlLbl val="0"/>
      </c:catAx>
      <c:valAx>
        <c:axId val="560468335"/>
        <c:scaling>
          <c:orientation val="minMax"/>
          <c:max val="3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rgbClr val="FEFDFF"/>
                    </a:solidFill>
                    <a:latin typeface="Eras Demi ITC" panose="020B0805030504020804" pitchFamily="34" charset="0"/>
                    <a:ea typeface="+mn-ea"/>
                    <a:cs typeface="+mn-cs"/>
                  </a:defRPr>
                </a:pPr>
                <a:r>
                  <a:rPr lang="en-US" sz="2400"/>
                  <a:t>Percent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rgbClr val="FEFDFF"/>
                  </a:solidFill>
                  <a:latin typeface="Eras Demi ITC" panose="020B08050305040208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38100">
            <a:solidFill>
              <a:srgbClr val="FEFDFF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FEFDFF"/>
                </a:solidFill>
                <a:latin typeface="Eras Demi ITC" panose="020B0805030504020804" pitchFamily="34" charset="0"/>
                <a:ea typeface="+mn-ea"/>
                <a:cs typeface="+mn-cs"/>
              </a:defRPr>
            </a:pPr>
            <a:endParaRPr lang="en-US"/>
          </a:p>
        </c:txPr>
        <c:crossAx val="534288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rgbClr val="FEFDFF"/>
          </a:solidFill>
          <a:latin typeface="Eras Demi ITC" panose="020B0805030504020804" pitchFamily="34" charset="0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Release</c:v>
                </c:pt>
              </c:strCache>
            </c:strRef>
          </c:tx>
          <c:spPr>
            <a:solidFill>
              <a:srgbClr val="FEFDFF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Sawtooth</c:v>
                </c:pt>
                <c:pt idx="1">
                  <c:v>Pahsimeroi</c:v>
                </c:pt>
                <c:pt idx="2">
                  <c:v>McCall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0.35</c:v>
                </c:pt>
                <c:pt idx="1">
                  <c:v>4.45</c:v>
                </c:pt>
                <c:pt idx="2">
                  <c:v>3.79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FF-43D3-8910-8483F787470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Creel</c:v>
                </c:pt>
              </c:strCache>
            </c:strRef>
          </c:tx>
          <c:spPr>
            <a:solidFill>
              <a:srgbClr val="989E46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Sawtooth</c:v>
                </c:pt>
                <c:pt idx="1">
                  <c:v>Pahsimeroi</c:v>
                </c:pt>
                <c:pt idx="2">
                  <c:v>McCall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2.5</c:v>
                </c:pt>
                <c:pt idx="1">
                  <c:v>29.2</c:v>
                </c:pt>
                <c:pt idx="2">
                  <c:v>23.1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8FF-43D3-8910-8483F78747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34288032"/>
        <c:axId val="560468335"/>
      </c:barChart>
      <c:catAx>
        <c:axId val="53428803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rgbClr val="FEFDFF"/>
                    </a:solidFill>
                    <a:latin typeface="Eras Demi ITC" panose="020B0805030504020804" pitchFamily="34" charset="0"/>
                    <a:ea typeface="+mn-ea"/>
                    <a:cs typeface="+mn-cs"/>
                  </a:defRPr>
                </a:pPr>
                <a:r>
                  <a:rPr lang="en-US" sz="2400"/>
                  <a:t>Hatchery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rgbClr val="FEFDFF"/>
                  </a:solidFill>
                  <a:latin typeface="Eras Demi ITC" panose="020B08050305040208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38100" cap="flat" cmpd="sng" algn="ctr">
            <a:solidFill>
              <a:srgbClr val="FEFDFF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FEFDFF"/>
                </a:solidFill>
                <a:latin typeface="Eras Demi ITC" panose="020B0805030504020804" pitchFamily="34" charset="0"/>
                <a:ea typeface="+mn-ea"/>
                <a:cs typeface="+mn-cs"/>
              </a:defRPr>
            </a:pPr>
            <a:endParaRPr lang="en-US"/>
          </a:p>
        </c:txPr>
        <c:crossAx val="560468335"/>
        <c:crosses val="autoZero"/>
        <c:auto val="1"/>
        <c:lblAlgn val="ctr"/>
        <c:lblOffset val="100"/>
        <c:noMultiLvlLbl val="0"/>
      </c:catAx>
      <c:valAx>
        <c:axId val="560468335"/>
        <c:scaling>
          <c:orientation val="minMax"/>
          <c:max val="3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rgbClr val="FEFDFF"/>
                    </a:solidFill>
                    <a:latin typeface="Eras Demi ITC" panose="020B0805030504020804" pitchFamily="34" charset="0"/>
                    <a:ea typeface="+mn-ea"/>
                    <a:cs typeface="+mn-cs"/>
                  </a:defRPr>
                </a:pPr>
                <a:r>
                  <a:rPr lang="en-US" sz="2400"/>
                  <a:t>Percent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rgbClr val="FEFDFF"/>
                  </a:solidFill>
                  <a:latin typeface="Eras Demi ITC" panose="020B08050305040208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38100">
            <a:solidFill>
              <a:srgbClr val="FEFDFF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FEFDFF"/>
                </a:solidFill>
                <a:latin typeface="Eras Demi ITC" panose="020B0805030504020804" pitchFamily="34" charset="0"/>
                <a:ea typeface="+mn-ea"/>
                <a:cs typeface="+mn-cs"/>
              </a:defRPr>
            </a:pPr>
            <a:endParaRPr lang="en-US"/>
          </a:p>
        </c:txPr>
        <c:crossAx val="534288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88027711210011772"/>
          <c:y val="0"/>
          <c:w val="0.11851515843128305"/>
          <c:h val="0.16646465983566433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rgbClr val="FEFDFF"/>
              </a:solidFill>
              <a:latin typeface="Eras Demi ITC" panose="020B08050305040208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rgbClr val="FEFDFF"/>
          </a:solidFill>
          <a:latin typeface="Eras Demi ITC" panose="020B08050305040208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80CD6-921F-69E2-1ABB-98A87F09DB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3F373C-9D4C-62FB-697F-619322C9EB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9EB062-000F-D2F1-EE7A-6EF03EE37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D14C-B9C2-474D-8792-B4F50EBC4D7B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74FAF8-113B-F517-ACAB-137243477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394377-67A6-E7E7-4344-9000DC09B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3AFD2-778D-4D9E-AF85-F37D8A1CD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932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48CB7-A3AC-BE8F-6944-660C7CE08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BF0000-5F33-9EAB-5401-E006945D1C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D1ED7-EB26-81D8-1026-8BE77CA98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D14C-B9C2-474D-8792-B4F50EBC4D7B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9BC7FD-9CED-642A-3E25-6F9C6D765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E697F-0F07-858F-1099-5672947C4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3AFD2-778D-4D9E-AF85-F37D8A1CD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151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8629F6-320A-E5C6-E763-E2178DE733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B9C51C-65C6-3B7B-49DA-7A8C5146C5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C93EFE-1EA4-FE2B-DCF2-4196936F7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D14C-B9C2-474D-8792-B4F50EBC4D7B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6A6753-B7B0-247C-1B8E-1E42A34A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732BBE-3CC3-1C5F-B49E-37B55BC45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3AFD2-778D-4D9E-AF85-F37D8A1CD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740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07124-8AA6-1480-CC2A-79D75357B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87995F-4A85-74D6-C47A-26740FB8D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3A806-7E47-1E57-2FE4-35EDBF6E3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D14C-B9C2-474D-8792-B4F50EBC4D7B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D5B6C8-2780-50E0-7539-0F4B48EE8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911B5-55E3-F4D9-2811-ABDBDF3AC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3AFD2-778D-4D9E-AF85-F37D8A1CD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071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4AB97-0114-60FD-E448-7C9563CAC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092571-7260-3791-FA00-AAF36CED9E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AD4DD-376B-3C22-D4A4-14E4F5817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D14C-B9C2-474D-8792-B4F50EBC4D7B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55E946-6211-EB82-53E8-D2F8B40CA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E4F30-4AE9-FE91-320D-FB7B33B0E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3AFD2-778D-4D9E-AF85-F37D8A1CD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854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F5455-6561-5E24-C0DA-78F34B21F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FD8D2-B3E3-CC68-5F96-F2ABCF5928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D54FE5-272E-76A6-CBDD-B15B654E0B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83F859-3EBA-A202-AC4B-9DF3A3B8A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D14C-B9C2-474D-8792-B4F50EBC4D7B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364BB5-0051-8090-F1BD-7C98CD306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73F8DE-6142-067A-0AB3-D9A11EB62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3AFD2-778D-4D9E-AF85-F37D8A1CD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532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65FE2-50B2-9E4E-2D1A-3A15F9887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8F350-619F-8B80-6FB7-29DCB7808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5AE09C-BC72-ED99-3B81-83E1E3D432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3DEE52-6C79-25FA-2CBD-7E7DB24D50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DBDE5E-287D-EE01-9B50-9F578DCF09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B7DE9B-98D0-B74C-E544-C7AFA4465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D14C-B9C2-474D-8792-B4F50EBC4D7B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09ED91-CD73-313C-1BC2-AF65C6610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D0B6FA-743F-3142-9A62-B5A9E0C04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3AFD2-778D-4D9E-AF85-F37D8A1CD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865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8D556-F27C-F4BA-A434-C493A16AC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814912-9D14-C28F-9DA7-E95F85973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D14C-B9C2-474D-8792-B4F50EBC4D7B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68C38B-96F0-ABDB-CCC0-725F1D1A7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4C194D-45EB-7C1B-41FE-47039203C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3AFD2-778D-4D9E-AF85-F37D8A1CD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582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8A130B-88D2-0330-5785-AE1CE1EF8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D14C-B9C2-474D-8792-B4F50EBC4D7B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034A47-6318-5FA4-5586-7353556FB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5B6D1A-A7AC-77B8-2085-819FB9598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3AFD2-778D-4D9E-AF85-F37D8A1CD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260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12C7C-11BA-5DEC-843F-151BE680E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886AC8-50D7-25B8-EA91-D6BC7D54CA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C60860-B5A8-409D-0045-557BB3FE77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C09B79-25D6-2C40-478B-AC2179E74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D14C-B9C2-474D-8792-B4F50EBC4D7B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1C8CE9-E017-3DA9-778B-2CC5BFE5F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A22EBF-FA5D-823C-B0BE-570AF2174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3AFD2-778D-4D9E-AF85-F37D8A1CD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119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6B882-4616-AEB7-8B20-B32F7C497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B8C3FC-63D3-45AF-19D7-6F51005A9F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39256-A121-A76A-04C5-A94119DB24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63E7CD-F193-8C7B-B48C-F54540158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D14C-B9C2-474D-8792-B4F50EBC4D7B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A50292-F302-DF64-72FF-96190B820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581ADA-2C6F-28B0-C932-F9632FE2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3AFD2-778D-4D9E-AF85-F37D8A1CD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045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A805DC-D61D-D26A-9F21-7D0D3DE7B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F62BFA-B5E5-F78D-285F-F0568526E0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679F0B-2A78-9DF7-5AF2-51E218071C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03D14C-B9C2-474D-8792-B4F50EBC4D7B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EF5B6E-AB1A-E336-11D9-496D0C8BF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A18D96-F397-0AED-C9F8-C96B751DF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F3AFD2-778D-4D9E-AF85-F37D8A1CD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146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A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AF56431-3A88-C6AD-EB8A-156B608D2C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1" b="37302"/>
          <a:stretch/>
        </p:blipFill>
        <p:spPr bwMode="auto">
          <a:xfrm>
            <a:off x="2748" y="1"/>
            <a:ext cx="12189252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87D4D60-5413-1670-0498-B5A3251E4145}"/>
              </a:ext>
            </a:extLst>
          </p:cNvPr>
          <p:cNvSpPr/>
          <p:nvPr/>
        </p:nvSpPr>
        <p:spPr>
          <a:xfrm>
            <a:off x="429514" y="1103821"/>
            <a:ext cx="11330222" cy="1554119"/>
          </a:xfrm>
          <a:prstGeom prst="roundRect">
            <a:avLst/>
          </a:prstGeom>
          <a:solidFill>
            <a:srgbClr val="282A2D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24DBE0-7575-293A-3CDA-5822898AB4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8" y="1009112"/>
            <a:ext cx="12189252" cy="1648828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FEFDFF"/>
                </a:solidFill>
                <a:latin typeface="Eras Demi ITC" panose="020B0805030504020804" pitchFamily="34" charset="0"/>
              </a:rPr>
              <a:t>Integrated Chinook Broodstock:</a:t>
            </a:r>
            <a:br>
              <a:rPr lang="en-US" sz="5400" dirty="0">
                <a:solidFill>
                  <a:srgbClr val="FEFDFF"/>
                </a:solidFill>
                <a:latin typeface="Eras Demi ITC" panose="020B0805030504020804" pitchFamily="34" charset="0"/>
              </a:rPr>
            </a:br>
            <a:r>
              <a:rPr lang="en-US" sz="5400" dirty="0">
                <a:solidFill>
                  <a:srgbClr val="FEFDFF"/>
                </a:solidFill>
                <a:latin typeface="Eras Demi ITC" panose="020B0805030504020804" pitchFamily="34" charset="0"/>
              </a:rPr>
              <a:t>Past Efforts and Future Directions</a:t>
            </a:r>
            <a:endParaRPr lang="en-US" dirty="0">
              <a:solidFill>
                <a:srgbClr val="FEFDFF"/>
              </a:solidFill>
              <a:latin typeface="Eras Demi ITC" panose="020B08050305040208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8C2AD8E-FF95-DB41-64FC-6D92446299BC}"/>
              </a:ext>
            </a:extLst>
          </p:cNvPr>
          <p:cNvSpPr/>
          <p:nvPr/>
        </p:nvSpPr>
        <p:spPr>
          <a:xfrm>
            <a:off x="1757516" y="5782172"/>
            <a:ext cx="8674217" cy="755009"/>
          </a:xfrm>
          <a:prstGeom prst="roundRect">
            <a:avLst/>
          </a:prstGeom>
          <a:solidFill>
            <a:srgbClr val="282A2D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490B8A-9077-99D4-C698-E2A93824B6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2625" y="5848888"/>
            <a:ext cx="9144000" cy="739806"/>
          </a:xfrm>
        </p:spPr>
        <p:txBody>
          <a:bodyPr>
            <a:normAutofit fontScale="77500" lnSpcReduction="20000"/>
          </a:bodyPr>
          <a:lstStyle/>
          <a:p>
            <a:r>
              <a:rPr lang="en-US" sz="2800" dirty="0">
                <a:solidFill>
                  <a:srgbClr val="FEFDFF"/>
                </a:solidFill>
                <a:latin typeface="Eras Demi ITC" panose="020B0805030504020804" pitchFamily="34" charset="0"/>
              </a:rPr>
              <a:t>Darcy McCarrick, David </a:t>
            </a:r>
            <a:r>
              <a:rPr lang="en-US" sz="2800" dirty="0" err="1">
                <a:solidFill>
                  <a:srgbClr val="FEFDFF"/>
                </a:solidFill>
                <a:latin typeface="Eras Demi ITC" panose="020B0805030504020804" pitchFamily="34" charset="0"/>
              </a:rPr>
              <a:t>Venditti</a:t>
            </a:r>
            <a:r>
              <a:rPr lang="en-US" sz="2800" dirty="0">
                <a:solidFill>
                  <a:srgbClr val="FEFDFF"/>
                </a:solidFill>
                <a:latin typeface="Eras Demi ITC" panose="020B0805030504020804" pitchFamily="34" charset="0"/>
              </a:rPr>
              <a:t>, Craig Steele, Joshua McCormick </a:t>
            </a:r>
          </a:p>
          <a:p>
            <a:r>
              <a:rPr lang="en-US" sz="2800" dirty="0">
                <a:solidFill>
                  <a:srgbClr val="FEFDFF"/>
                </a:solidFill>
                <a:latin typeface="Eras Demi ITC" panose="020B0805030504020804" pitchFamily="34" charset="0"/>
              </a:rPr>
              <a:t>Idaho Department of Fish and Game</a:t>
            </a:r>
          </a:p>
        </p:txBody>
      </p:sp>
    </p:spTree>
    <p:extLst>
      <p:ext uri="{BB962C8B-B14F-4D97-AF65-F5344CB8AC3E}">
        <p14:creationId xmlns:p14="http://schemas.microsoft.com/office/powerpoint/2010/main" val="1319188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A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31E52-DB16-1E87-1B7F-2A6EEEDCF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FEFDFF"/>
                </a:solidFill>
                <a:latin typeface="Eras Demi ITC" panose="020B0805030504020804" pitchFamily="34" charset="0"/>
              </a:rPr>
              <a:t>Effect on Abundance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7096113-8016-DA2D-0538-7EBF165998AE}"/>
              </a:ext>
            </a:extLst>
          </p:cNvPr>
          <p:cNvCxnSpPr/>
          <p:nvPr/>
        </p:nvCxnSpPr>
        <p:spPr>
          <a:xfrm>
            <a:off x="959497" y="1346476"/>
            <a:ext cx="10265230" cy="0"/>
          </a:xfrm>
          <a:prstGeom prst="line">
            <a:avLst/>
          </a:prstGeom>
          <a:ln w="38100">
            <a:solidFill>
              <a:srgbClr val="AB7F9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Content Placeholder 9">
            <a:extLst>
              <a:ext uri="{FF2B5EF4-FFF2-40B4-BE49-F238E27FC236}">
                <a16:creationId xmlns:a16="http://schemas.microsoft.com/office/drawing/2014/main" id="{5572CAD2-E1EA-19B5-3145-31D92E9C1BB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3"/>
          <a:ext cx="10515600" cy="52189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68722FE0-5E81-DC15-AD09-60D4A7E9E3E7}"/>
              </a:ext>
            </a:extLst>
          </p:cNvPr>
          <p:cNvGrpSpPr/>
          <p:nvPr/>
        </p:nvGrpSpPr>
        <p:grpSpPr>
          <a:xfrm>
            <a:off x="2466363" y="1859179"/>
            <a:ext cx="8758364" cy="4132541"/>
            <a:chOff x="2466363" y="1859179"/>
            <a:chExt cx="8758364" cy="413254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E1DAD66-2E8D-C430-9E9C-C576A9903919}"/>
                </a:ext>
              </a:extLst>
            </p:cNvPr>
            <p:cNvSpPr/>
            <p:nvPr/>
          </p:nvSpPr>
          <p:spPr>
            <a:xfrm>
              <a:off x="2466363" y="1859179"/>
              <a:ext cx="8758364" cy="3685901"/>
            </a:xfrm>
            <a:prstGeom prst="rect">
              <a:avLst/>
            </a:prstGeom>
            <a:solidFill>
              <a:srgbClr val="282A2D"/>
            </a:solidFill>
            <a:ln>
              <a:solidFill>
                <a:srgbClr val="282A2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0C0723A-E120-AD79-D105-1503FCD1795F}"/>
                </a:ext>
              </a:extLst>
            </p:cNvPr>
            <p:cNvSpPr/>
            <p:nvPr/>
          </p:nvSpPr>
          <p:spPr>
            <a:xfrm>
              <a:off x="2734812" y="5696750"/>
              <a:ext cx="1895911" cy="294970"/>
            </a:xfrm>
            <a:prstGeom prst="rect">
              <a:avLst/>
            </a:prstGeom>
            <a:solidFill>
              <a:srgbClr val="282A2D"/>
            </a:solidFill>
            <a:ln>
              <a:solidFill>
                <a:srgbClr val="282A2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2583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A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31E52-DB16-1E87-1B7F-2A6EEEDCF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FEFDFF"/>
                </a:solidFill>
                <a:latin typeface="Eras Demi ITC" panose="020B0805030504020804" pitchFamily="34" charset="0"/>
              </a:rPr>
              <a:t>Effect on Abundance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7096113-8016-DA2D-0538-7EBF165998AE}"/>
              </a:ext>
            </a:extLst>
          </p:cNvPr>
          <p:cNvCxnSpPr/>
          <p:nvPr/>
        </p:nvCxnSpPr>
        <p:spPr>
          <a:xfrm>
            <a:off x="959497" y="1346476"/>
            <a:ext cx="10265230" cy="0"/>
          </a:xfrm>
          <a:prstGeom prst="line">
            <a:avLst/>
          </a:prstGeom>
          <a:ln w="38100">
            <a:solidFill>
              <a:srgbClr val="AB7F9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Content Placeholder 9">
            <a:extLst>
              <a:ext uri="{FF2B5EF4-FFF2-40B4-BE49-F238E27FC236}">
                <a16:creationId xmlns:a16="http://schemas.microsoft.com/office/drawing/2014/main" id="{5572CAD2-E1EA-19B5-3145-31D92E9C1B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396576"/>
              </p:ext>
            </p:extLst>
          </p:nvPr>
        </p:nvGraphicFramePr>
        <p:xfrm>
          <a:off x="838200" y="1825623"/>
          <a:ext cx="10515600" cy="52189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90897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A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31E52-DB16-1E87-1B7F-2A6EEEDCF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FEFDFF"/>
                </a:solidFill>
                <a:latin typeface="Eras Demi ITC" panose="020B0805030504020804" pitchFamily="34" charset="0"/>
              </a:rPr>
              <a:t>Effect on Abundance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7096113-8016-DA2D-0538-7EBF165998AE}"/>
              </a:ext>
            </a:extLst>
          </p:cNvPr>
          <p:cNvCxnSpPr/>
          <p:nvPr/>
        </p:nvCxnSpPr>
        <p:spPr>
          <a:xfrm>
            <a:off x="959497" y="1346476"/>
            <a:ext cx="10265230" cy="0"/>
          </a:xfrm>
          <a:prstGeom prst="line">
            <a:avLst/>
          </a:prstGeom>
          <a:ln w="38100">
            <a:solidFill>
              <a:srgbClr val="AB7F9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Content Placeholder 9">
            <a:extLst>
              <a:ext uri="{FF2B5EF4-FFF2-40B4-BE49-F238E27FC236}">
                <a16:creationId xmlns:a16="http://schemas.microsoft.com/office/drawing/2014/main" id="{5572CAD2-E1EA-19B5-3145-31D92E9C1B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8787220"/>
              </p:ext>
            </p:extLst>
          </p:nvPr>
        </p:nvGraphicFramePr>
        <p:xfrm>
          <a:off x="838200" y="1825623"/>
          <a:ext cx="10515600" cy="52189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53550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A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31E52-DB16-1E87-1B7F-2A6EEEDCF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FEFDFF"/>
                </a:solidFill>
                <a:latin typeface="Eras Demi ITC" panose="020B0805030504020804" pitchFamily="34" charset="0"/>
              </a:rPr>
              <a:t>Effect on Abundance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7096113-8016-DA2D-0538-7EBF165998AE}"/>
              </a:ext>
            </a:extLst>
          </p:cNvPr>
          <p:cNvCxnSpPr/>
          <p:nvPr/>
        </p:nvCxnSpPr>
        <p:spPr>
          <a:xfrm>
            <a:off x="959497" y="1346476"/>
            <a:ext cx="10265230" cy="0"/>
          </a:xfrm>
          <a:prstGeom prst="line">
            <a:avLst/>
          </a:prstGeom>
          <a:ln w="38100">
            <a:solidFill>
              <a:srgbClr val="AB7F9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Content Placeholder 9">
            <a:extLst>
              <a:ext uri="{FF2B5EF4-FFF2-40B4-BE49-F238E27FC236}">
                <a16:creationId xmlns:a16="http://schemas.microsoft.com/office/drawing/2014/main" id="{5572CAD2-E1EA-19B5-3145-31D92E9C1BB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3"/>
          <a:ext cx="10515600" cy="52189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143824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A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31E52-DB16-1E87-1B7F-2A6EEEDCF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FEFDFF"/>
                </a:solidFill>
                <a:latin typeface="Eras Demi ITC" panose="020B0805030504020804" pitchFamily="34" charset="0"/>
              </a:rPr>
              <a:t>Natural Abundance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7096113-8016-DA2D-0538-7EBF165998AE}"/>
              </a:ext>
            </a:extLst>
          </p:cNvPr>
          <p:cNvCxnSpPr/>
          <p:nvPr/>
        </p:nvCxnSpPr>
        <p:spPr>
          <a:xfrm>
            <a:off x="959497" y="1346476"/>
            <a:ext cx="10265230" cy="0"/>
          </a:xfrm>
          <a:prstGeom prst="line">
            <a:avLst/>
          </a:prstGeom>
          <a:ln w="38100">
            <a:solidFill>
              <a:srgbClr val="AB7F9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197317B-7813-85EA-6059-21580CEF81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3973008"/>
              </p:ext>
            </p:extLst>
          </p:nvPr>
        </p:nvGraphicFramePr>
        <p:xfrm>
          <a:off x="838200" y="1690688"/>
          <a:ext cx="10378751" cy="4447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066293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A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31E52-DB16-1E87-1B7F-2A6EEEDCF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FEFDFF"/>
                </a:solidFill>
                <a:latin typeface="Eras Demi ITC" panose="020B0805030504020804" pitchFamily="34" charset="0"/>
              </a:rPr>
              <a:t>A Shift in Focus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C9C90-EA8F-CD92-37E7-EE51B10DA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989E46"/>
              </a:buClr>
              <a:buFont typeface="Eras Demi ITC" panose="020B0805030504020804" pitchFamily="34" charset="0"/>
              <a:buChar char="»"/>
            </a:pPr>
            <a:r>
              <a:rPr lang="en-US" sz="3600" dirty="0">
                <a:solidFill>
                  <a:srgbClr val="FEFDFF"/>
                </a:solidFill>
                <a:latin typeface="Eras Demi ITC" panose="020B0805030504020804" pitchFamily="34" charset="0"/>
              </a:rPr>
              <a:t>Difficulty meeting current PNI goals</a:t>
            </a:r>
          </a:p>
          <a:p>
            <a:pPr>
              <a:buClr>
                <a:srgbClr val="989E46"/>
              </a:buClr>
              <a:buFont typeface="Eras Demi ITC" panose="020B0805030504020804" pitchFamily="34" charset="0"/>
              <a:buChar char="»"/>
            </a:pPr>
            <a:r>
              <a:rPr lang="en-US" sz="3600" dirty="0">
                <a:solidFill>
                  <a:srgbClr val="FEFDFF"/>
                </a:solidFill>
                <a:latin typeface="Eras Demi ITC" panose="020B0805030504020804" pitchFamily="34" charset="0"/>
              </a:rPr>
              <a:t>History of supplementation</a:t>
            </a:r>
          </a:p>
          <a:p>
            <a:pPr>
              <a:buClr>
                <a:srgbClr val="989E46"/>
              </a:buClr>
              <a:buFont typeface="Eras Demi ITC" panose="020B0805030504020804" pitchFamily="34" charset="0"/>
              <a:buChar char="»"/>
            </a:pPr>
            <a:r>
              <a:rPr lang="en-US" sz="3600" dirty="0">
                <a:solidFill>
                  <a:srgbClr val="FEFDFF"/>
                </a:solidFill>
                <a:latin typeface="Eras Demi ITC" panose="020B0805030504020804" pitchFamily="34" charset="0"/>
              </a:rPr>
              <a:t>Knowledge gaps</a:t>
            </a:r>
          </a:p>
          <a:p>
            <a:pPr>
              <a:buClr>
                <a:srgbClr val="989E46"/>
              </a:buClr>
              <a:buFont typeface="Eras Demi ITC" panose="020B0805030504020804" pitchFamily="34" charset="0"/>
              <a:buChar char="»"/>
            </a:pPr>
            <a:endParaRPr lang="en-US" sz="3600" dirty="0">
              <a:solidFill>
                <a:srgbClr val="FEFDFF"/>
              </a:solidFill>
              <a:latin typeface="Eras Demi ITC" panose="020B08050305040208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7096113-8016-DA2D-0538-7EBF165998AE}"/>
              </a:ext>
            </a:extLst>
          </p:cNvPr>
          <p:cNvCxnSpPr/>
          <p:nvPr/>
        </p:nvCxnSpPr>
        <p:spPr>
          <a:xfrm>
            <a:off x="959497" y="1346476"/>
            <a:ext cx="10265230" cy="0"/>
          </a:xfrm>
          <a:prstGeom prst="line">
            <a:avLst/>
          </a:prstGeom>
          <a:ln w="38100">
            <a:solidFill>
              <a:srgbClr val="AB7F9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017E37A-A9E4-B9E8-0FBD-69DF0F442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6276" y="3429000"/>
            <a:ext cx="5234711" cy="294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5774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A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31E52-DB16-1E87-1B7F-2A6EEEDCF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FEFDFF"/>
                </a:solidFill>
                <a:latin typeface="Eras Demi ITC" panose="020B0805030504020804" pitchFamily="34" charset="0"/>
              </a:rPr>
              <a:t>Risk Reduction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C9C90-EA8F-CD92-37E7-EE51B10DA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41440" cy="4351338"/>
          </a:xfrm>
        </p:spPr>
        <p:txBody>
          <a:bodyPr>
            <a:normAutofit lnSpcReduction="10000"/>
          </a:bodyPr>
          <a:lstStyle/>
          <a:p>
            <a:pPr>
              <a:buClr>
                <a:srgbClr val="989E46"/>
              </a:buClr>
              <a:buFont typeface="Eras Demi ITC" panose="020B0805030504020804" pitchFamily="34" charset="0"/>
              <a:buChar char="»"/>
            </a:pPr>
            <a:r>
              <a:rPr lang="en-US" sz="3600" dirty="0">
                <a:solidFill>
                  <a:srgbClr val="FEFDFF"/>
                </a:solidFill>
                <a:latin typeface="Eras Demi ITC" panose="020B0805030504020804" pitchFamily="34" charset="0"/>
              </a:rPr>
              <a:t>Natural environment be driver of fitness</a:t>
            </a:r>
          </a:p>
          <a:p>
            <a:pPr>
              <a:buClr>
                <a:srgbClr val="989E46"/>
              </a:buClr>
              <a:buFont typeface="Eras Demi ITC" panose="020B0805030504020804" pitchFamily="34" charset="0"/>
              <a:buChar char="»"/>
            </a:pPr>
            <a:endParaRPr lang="en-US" sz="3600" dirty="0">
              <a:solidFill>
                <a:srgbClr val="FEFDFF"/>
              </a:solidFill>
              <a:latin typeface="Eras Demi ITC" panose="020B0805030504020804" pitchFamily="34" charset="0"/>
            </a:endParaRPr>
          </a:p>
          <a:p>
            <a:pPr>
              <a:buClr>
                <a:srgbClr val="989E46"/>
              </a:buClr>
              <a:buFont typeface="Eras Demi ITC" panose="020B0805030504020804" pitchFamily="34" charset="0"/>
              <a:buChar char="»"/>
            </a:pPr>
            <a:r>
              <a:rPr lang="en-US" sz="3600" dirty="0">
                <a:solidFill>
                  <a:srgbClr val="FEFDFF"/>
                </a:solidFill>
                <a:latin typeface="Eras Demi ITC" panose="020B0805030504020804" pitchFamily="34" charset="0"/>
              </a:rPr>
              <a:t>Increase natural origin fish in hatchery</a:t>
            </a:r>
          </a:p>
          <a:p>
            <a:pPr>
              <a:buClr>
                <a:srgbClr val="989E46"/>
              </a:buClr>
              <a:buFont typeface="Eras Demi ITC" panose="020B0805030504020804" pitchFamily="34" charset="0"/>
              <a:buChar char="»"/>
            </a:pPr>
            <a:endParaRPr lang="en-US" sz="3600" dirty="0">
              <a:solidFill>
                <a:srgbClr val="FEFDFF"/>
              </a:solidFill>
              <a:latin typeface="Eras Demi ITC" panose="020B0805030504020804" pitchFamily="34" charset="0"/>
            </a:endParaRPr>
          </a:p>
          <a:p>
            <a:pPr>
              <a:buClr>
                <a:srgbClr val="989E46"/>
              </a:buClr>
              <a:buFont typeface="Eras Demi ITC" panose="020B0805030504020804" pitchFamily="34" charset="0"/>
              <a:buChar char="»"/>
            </a:pPr>
            <a:r>
              <a:rPr lang="en-US" sz="3600" dirty="0">
                <a:solidFill>
                  <a:srgbClr val="FEFDFF"/>
                </a:solidFill>
                <a:latin typeface="Eras Demi ITC" panose="020B0805030504020804" pitchFamily="34" charset="0"/>
              </a:rPr>
              <a:t>Decrease hatchery origin fish spawning naturally</a:t>
            </a:r>
          </a:p>
          <a:p>
            <a:pPr>
              <a:buClr>
                <a:srgbClr val="989E46"/>
              </a:buClr>
              <a:buFont typeface="Eras Demi ITC" panose="020B0805030504020804" pitchFamily="34" charset="0"/>
              <a:buChar char="»"/>
            </a:pPr>
            <a:endParaRPr lang="en-US" sz="3600" dirty="0">
              <a:solidFill>
                <a:srgbClr val="FEFDFF"/>
              </a:solidFill>
              <a:latin typeface="Eras Demi ITC" panose="020B08050305040208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7096113-8016-DA2D-0538-7EBF165998AE}"/>
              </a:ext>
            </a:extLst>
          </p:cNvPr>
          <p:cNvCxnSpPr/>
          <p:nvPr/>
        </p:nvCxnSpPr>
        <p:spPr>
          <a:xfrm>
            <a:off x="959497" y="1346476"/>
            <a:ext cx="10265230" cy="0"/>
          </a:xfrm>
          <a:prstGeom prst="line">
            <a:avLst/>
          </a:prstGeom>
          <a:ln w="38100">
            <a:solidFill>
              <a:srgbClr val="AB7F9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4EBA891F-0770-EA80-83CE-2C3A7B3E3B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04" t="5588" r="21380" b="7722"/>
          <a:stretch/>
        </p:blipFill>
        <p:spPr>
          <a:xfrm>
            <a:off x="7142527" y="1928963"/>
            <a:ext cx="4211273" cy="42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16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A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C9C90-EA8F-CD92-37E7-EE51B10DA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989E46"/>
              </a:buClr>
              <a:buFont typeface="Eras Demi ITC" panose="020B0805030504020804" pitchFamily="34" charset="0"/>
              <a:buChar char="»"/>
            </a:pPr>
            <a:r>
              <a:rPr lang="en-US" sz="3600" dirty="0">
                <a:solidFill>
                  <a:srgbClr val="FEFDFF"/>
                </a:solidFill>
                <a:latin typeface="Eras Demi ITC" panose="020B0805030504020804" pitchFamily="34" charset="0"/>
              </a:rPr>
              <a:t>Evaluate management actions in unified framework</a:t>
            </a:r>
          </a:p>
          <a:p>
            <a:pPr lvl="1">
              <a:buClr>
                <a:srgbClr val="989E46"/>
              </a:buClr>
              <a:buFont typeface="Eras Demi ITC" panose="020B0805030504020804" pitchFamily="34" charset="0"/>
              <a:buChar char="»"/>
            </a:pPr>
            <a:r>
              <a:rPr lang="en-US" sz="3200" dirty="0">
                <a:solidFill>
                  <a:srgbClr val="FEFDFF"/>
                </a:solidFill>
                <a:latin typeface="Eras Demi ITC" panose="020B0805030504020804" pitchFamily="34" charset="0"/>
              </a:rPr>
              <a:t>What management actions will optimize the fish that return?</a:t>
            </a:r>
          </a:p>
          <a:p>
            <a:pPr lvl="1">
              <a:buClr>
                <a:srgbClr val="989E46"/>
              </a:buClr>
              <a:buFont typeface="Eras Demi ITC" panose="020B0805030504020804" pitchFamily="34" charset="0"/>
              <a:buChar char="»"/>
            </a:pPr>
            <a:r>
              <a:rPr lang="en-US" sz="3200" dirty="0">
                <a:solidFill>
                  <a:srgbClr val="FEFDFF"/>
                </a:solidFill>
                <a:latin typeface="Eras Demi ITC" panose="020B0805030504020804" pitchFamily="34" charset="0"/>
              </a:rPr>
              <a:t>Proportionate Natural Influence</a:t>
            </a:r>
          </a:p>
          <a:p>
            <a:pPr lvl="1">
              <a:buClr>
                <a:srgbClr val="989E46"/>
              </a:buClr>
              <a:buFont typeface="Eras Demi ITC" panose="020B0805030504020804" pitchFamily="34" charset="0"/>
              <a:buChar char="»"/>
            </a:pPr>
            <a:endParaRPr lang="en-US" sz="3200" dirty="0">
              <a:solidFill>
                <a:srgbClr val="FEFDFF"/>
              </a:solidFill>
              <a:latin typeface="Eras Demi ITC" panose="020B0805030504020804" pitchFamily="34" charset="0"/>
            </a:endParaRPr>
          </a:p>
          <a:p>
            <a:pPr lvl="1">
              <a:buClr>
                <a:srgbClr val="989E46"/>
              </a:buClr>
              <a:buFont typeface="Eras Demi ITC" panose="020B0805030504020804" pitchFamily="34" charset="0"/>
              <a:buChar char="»"/>
            </a:pPr>
            <a:endParaRPr lang="en-US" sz="3200" dirty="0">
              <a:solidFill>
                <a:srgbClr val="FEFDFF"/>
              </a:solidFill>
              <a:latin typeface="Eras Demi ITC" panose="020B08050305040208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7096113-8016-DA2D-0538-7EBF165998AE}"/>
              </a:ext>
            </a:extLst>
          </p:cNvPr>
          <p:cNvCxnSpPr/>
          <p:nvPr/>
        </p:nvCxnSpPr>
        <p:spPr>
          <a:xfrm>
            <a:off x="959497" y="1346476"/>
            <a:ext cx="10265230" cy="0"/>
          </a:xfrm>
          <a:prstGeom prst="line">
            <a:avLst/>
          </a:prstGeom>
          <a:ln w="38100">
            <a:solidFill>
              <a:srgbClr val="AB7F9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FE31E52-DB16-1E87-1B7F-2A6EEEDCF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FEFDFF"/>
                </a:solidFill>
                <a:latin typeface="Eras Demi ITC" panose="020B0805030504020804" pitchFamily="34" charset="0"/>
              </a:rPr>
              <a:t>Population Model</a:t>
            </a:r>
          </a:p>
        </p:txBody>
      </p:sp>
    </p:spTree>
    <p:extLst>
      <p:ext uri="{BB962C8B-B14F-4D97-AF65-F5344CB8AC3E}">
        <p14:creationId xmlns:p14="http://schemas.microsoft.com/office/powerpoint/2010/main" val="28635426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A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C9C90-EA8F-CD92-37E7-EE51B10DA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989E46"/>
              </a:buClr>
              <a:buFont typeface="Eras Demi ITC" panose="020B0805030504020804" pitchFamily="34" charset="0"/>
              <a:buChar char="»"/>
            </a:pPr>
            <a:r>
              <a:rPr lang="en-US" sz="3600" dirty="0">
                <a:solidFill>
                  <a:srgbClr val="FEFDFF"/>
                </a:solidFill>
                <a:latin typeface="Eras Demi ITC" panose="020B0805030504020804" pitchFamily="34" charset="0"/>
              </a:rPr>
              <a:t>Effects of densities of natural and hatchery spawners</a:t>
            </a:r>
          </a:p>
          <a:p>
            <a:pPr>
              <a:buClr>
                <a:srgbClr val="989E46"/>
              </a:buClr>
              <a:buFont typeface="Eras Demi ITC" panose="020B0805030504020804" pitchFamily="34" charset="0"/>
              <a:buChar char="»"/>
            </a:pPr>
            <a:r>
              <a:rPr lang="en-US" sz="3600" dirty="0">
                <a:solidFill>
                  <a:srgbClr val="FEFDFF"/>
                </a:solidFill>
                <a:latin typeface="Eras Demi ITC" panose="020B0805030504020804" pitchFamily="34" charset="0"/>
              </a:rPr>
              <a:t>Optimum management strategies based on densities</a:t>
            </a:r>
          </a:p>
          <a:p>
            <a:pPr>
              <a:buClr>
                <a:srgbClr val="989E46"/>
              </a:buClr>
              <a:buFont typeface="Eras Demi ITC" panose="020B0805030504020804" pitchFamily="34" charset="0"/>
              <a:buChar char="»"/>
            </a:pPr>
            <a:r>
              <a:rPr lang="en-US" sz="3600" dirty="0">
                <a:solidFill>
                  <a:srgbClr val="FEFDFF"/>
                </a:solidFill>
                <a:latin typeface="Eras Demi ITC" panose="020B0805030504020804" pitchFamily="34" charset="0"/>
              </a:rPr>
              <a:t>Life-stage-specific survival</a:t>
            </a:r>
          </a:p>
          <a:p>
            <a:pPr>
              <a:buClr>
                <a:srgbClr val="989E46"/>
              </a:buClr>
              <a:buFont typeface="Eras Demi ITC" panose="020B0805030504020804" pitchFamily="34" charset="0"/>
              <a:buChar char="»"/>
            </a:pPr>
            <a:r>
              <a:rPr lang="en-US" sz="3600" dirty="0">
                <a:solidFill>
                  <a:srgbClr val="FEFDFF"/>
                </a:solidFill>
                <a:latin typeface="Eras Demi ITC" panose="020B0805030504020804" pitchFamily="34" charset="0"/>
              </a:rPr>
              <a:t>Demographic effects</a:t>
            </a:r>
          </a:p>
          <a:p>
            <a:pPr>
              <a:buClr>
                <a:srgbClr val="989E46"/>
              </a:buClr>
              <a:buFont typeface="Eras Demi ITC" panose="020B0805030504020804" pitchFamily="34" charset="0"/>
              <a:buChar char="»"/>
            </a:pPr>
            <a:r>
              <a:rPr lang="en-US" sz="3600" dirty="0">
                <a:solidFill>
                  <a:srgbClr val="FEFDFF"/>
                </a:solidFill>
                <a:latin typeface="Eras Demi ITC" panose="020B0805030504020804" pitchFamily="34" charset="0"/>
              </a:rPr>
              <a:t>Fishery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7096113-8016-DA2D-0538-7EBF165998AE}"/>
              </a:ext>
            </a:extLst>
          </p:cNvPr>
          <p:cNvCxnSpPr/>
          <p:nvPr/>
        </p:nvCxnSpPr>
        <p:spPr>
          <a:xfrm>
            <a:off x="959497" y="1346476"/>
            <a:ext cx="10265230" cy="0"/>
          </a:xfrm>
          <a:prstGeom prst="line">
            <a:avLst/>
          </a:prstGeom>
          <a:ln w="38100">
            <a:solidFill>
              <a:srgbClr val="AB7F9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FE31E52-DB16-1E87-1B7F-2A6EEEDCF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FEFDFF"/>
                </a:solidFill>
                <a:latin typeface="Eras Demi ITC" panose="020B0805030504020804" pitchFamily="34" charset="0"/>
              </a:rPr>
              <a:t>Population Model</a:t>
            </a:r>
          </a:p>
        </p:txBody>
      </p:sp>
    </p:spTree>
    <p:extLst>
      <p:ext uri="{BB962C8B-B14F-4D97-AF65-F5344CB8AC3E}">
        <p14:creationId xmlns:p14="http://schemas.microsoft.com/office/powerpoint/2010/main" val="3178643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A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7096113-8016-DA2D-0538-7EBF165998AE}"/>
              </a:ext>
            </a:extLst>
          </p:cNvPr>
          <p:cNvCxnSpPr/>
          <p:nvPr/>
        </p:nvCxnSpPr>
        <p:spPr>
          <a:xfrm>
            <a:off x="959497" y="1346476"/>
            <a:ext cx="10265230" cy="0"/>
          </a:xfrm>
          <a:prstGeom prst="line">
            <a:avLst/>
          </a:prstGeom>
          <a:ln w="38100">
            <a:solidFill>
              <a:srgbClr val="AB7F9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6">
            <a:extLst>
              <a:ext uri="{FF2B5EF4-FFF2-40B4-BE49-F238E27FC236}">
                <a16:creationId xmlns:a16="http://schemas.microsoft.com/office/drawing/2014/main" id="{A9AF1BD3-8927-1973-D5C3-1A3813C2A1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506255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FE31E52-DB16-1E87-1B7F-2A6EEEDCF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FEFDFF"/>
                </a:solidFill>
                <a:latin typeface="Eras Demi ITC" panose="020B0805030504020804" pitchFamily="34" charset="0"/>
              </a:rPr>
              <a:t>Fishery Evaluation</a:t>
            </a:r>
          </a:p>
        </p:txBody>
      </p:sp>
    </p:spTree>
    <p:extLst>
      <p:ext uri="{BB962C8B-B14F-4D97-AF65-F5344CB8AC3E}">
        <p14:creationId xmlns:p14="http://schemas.microsoft.com/office/powerpoint/2010/main" val="4130065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A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31E52-DB16-1E87-1B7F-2A6EEEDCF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FEFDFF"/>
                </a:solidFill>
                <a:latin typeface="Eras Demi ITC" panose="020B0805030504020804" pitchFamily="34" charset="0"/>
              </a:rPr>
              <a:t>Chinook Salmon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C9C90-EA8F-CD92-37E7-EE51B10DA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989E46"/>
              </a:buClr>
              <a:buFont typeface="Eras Demi ITC" panose="020B0805030504020804" pitchFamily="34" charset="0"/>
              <a:buChar char="»"/>
            </a:pPr>
            <a:r>
              <a:rPr lang="en-US" sz="3600" dirty="0">
                <a:solidFill>
                  <a:srgbClr val="FEFDFF"/>
                </a:solidFill>
                <a:latin typeface="Eras Demi ITC" panose="020B0805030504020804" pitchFamily="34" charset="0"/>
              </a:rPr>
              <a:t>Population declines</a:t>
            </a:r>
          </a:p>
          <a:p>
            <a:pPr lvl="1">
              <a:buClr>
                <a:srgbClr val="989E46"/>
              </a:buClr>
              <a:buFont typeface="Eras Demi ITC" panose="020B0805030504020804" pitchFamily="34" charset="0"/>
              <a:buChar char="»"/>
            </a:pPr>
            <a:r>
              <a:rPr lang="en-US" sz="3200" dirty="0">
                <a:solidFill>
                  <a:srgbClr val="FEFDFF"/>
                </a:solidFill>
                <a:latin typeface="Eras Demi ITC" panose="020B0805030504020804" pitchFamily="34" charset="0"/>
              </a:rPr>
              <a:t>Overexploitation, development, habitat loss</a:t>
            </a:r>
          </a:p>
          <a:p>
            <a:pPr lvl="1">
              <a:buClr>
                <a:srgbClr val="989E46"/>
              </a:buClr>
              <a:buFont typeface="Eras Demi ITC" panose="020B0805030504020804" pitchFamily="34" charset="0"/>
              <a:buChar char="»"/>
            </a:pPr>
            <a:r>
              <a:rPr lang="en-US" sz="3200" dirty="0">
                <a:solidFill>
                  <a:srgbClr val="FEFDFF"/>
                </a:solidFill>
                <a:latin typeface="Eras Demi ITC" panose="020B0805030504020804" pitchFamily="34" charset="0"/>
              </a:rPr>
              <a:t>Dams -&gt; loss of fisheries -&gt; mitigation hatcheries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7096113-8016-DA2D-0538-7EBF165998AE}"/>
              </a:ext>
            </a:extLst>
          </p:cNvPr>
          <p:cNvCxnSpPr/>
          <p:nvPr/>
        </p:nvCxnSpPr>
        <p:spPr>
          <a:xfrm>
            <a:off x="959497" y="1346476"/>
            <a:ext cx="10265230" cy="0"/>
          </a:xfrm>
          <a:prstGeom prst="line">
            <a:avLst/>
          </a:prstGeom>
          <a:ln w="38100">
            <a:solidFill>
              <a:srgbClr val="AB7F9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72517DEE-6B3B-FED2-F9E5-8C599B3695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9405" y="3703698"/>
            <a:ext cx="4552867" cy="255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04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A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7096113-8016-DA2D-0538-7EBF165998AE}"/>
              </a:ext>
            </a:extLst>
          </p:cNvPr>
          <p:cNvCxnSpPr/>
          <p:nvPr/>
        </p:nvCxnSpPr>
        <p:spPr>
          <a:xfrm>
            <a:off x="959497" y="1346476"/>
            <a:ext cx="10265230" cy="0"/>
          </a:xfrm>
          <a:prstGeom prst="line">
            <a:avLst/>
          </a:prstGeom>
          <a:ln w="38100">
            <a:solidFill>
              <a:srgbClr val="AB7F9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FE31E52-DB16-1E87-1B7F-2A6EEEDCF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FEFDFF"/>
                </a:solidFill>
                <a:latin typeface="Eras Demi ITC" panose="020B0805030504020804" pitchFamily="34" charset="0"/>
              </a:rPr>
              <a:t>Fishery Evaluation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8162202-1847-8DE5-86D9-A2B685E183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584485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005856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A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7096113-8016-DA2D-0538-7EBF165998AE}"/>
              </a:ext>
            </a:extLst>
          </p:cNvPr>
          <p:cNvCxnSpPr/>
          <p:nvPr/>
        </p:nvCxnSpPr>
        <p:spPr>
          <a:xfrm>
            <a:off x="959497" y="1346476"/>
            <a:ext cx="10265230" cy="0"/>
          </a:xfrm>
          <a:prstGeom prst="line">
            <a:avLst/>
          </a:prstGeom>
          <a:ln w="38100">
            <a:solidFill>
              <a:srgbClr val="AB7F9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FE31E52-DB16-1E87-1B7F-2A6EEEDCF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FEFDFF"/>
                </a:solidFill>
                <a:latin typeface="Eras Demi ITC" panose="020B0805030504020804" pitchFamily="34" charset="0"/>
              </a:rPr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C9C90-EA8F-CD92-37E7-EE51B10DA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68454" cy="4351338"/>
          </a:xfrm>
        </p:spPr>
        <p:txBody>
          <a:bodyPr>
            <a:normAutofit/>
          </a:bodyPr>
          <a:lstStyle/>
          <a:p>
            <a:pPr>
              <a:buClr>
                <a:srgbClr val="989E46"/>
              </a:buClr>
              <a:buFont typeface="Eras Demi ITC" panose="020B0805030504020804" pitchFamily="34" charset="0"/>
              <a:buChar char="»"/>
            </a:pPr>
            <a:r>
              <a:rPr lang="en-US" sz="3600" dirty="0">
                <a:solidFill>
                  <a:srgbClr val="FEFDFF"/>
                </a:solidFill>
                <a:latin typeface="Eras Demi ITC" panose="020B0805030504020804" pitchFamily="34" charset="0"/>
              </a:rPr>
              <a:t>Increase genetic sampling</a:t>
            </a:r>
          </a:p>
          <a:p>
            <a:pPr lvl="1">
              <a:buClr>
                <a:srgbClr val="989E46"/>
              </a:buClr>
              <a:buFont typeface="Eras Demi ITC" panose="020B0805030504020804" pitchFamily="34" charset="0"/>
              <a:buChar char="»"/>
            </a:pPr>
            <a:r>
              <a:rPr lang="en-US" sz="3200" dirty="0">
                <a:solidFill>
                  <a:srgbClr val="FEFDFF"/>
                </a:solidFill>
                <a:latin typeface="Eras Demi ITC" panose="020B0805030504020804" pitchFamily="34" charset="0"/>
              </a:rPr>
              <a:t>Screw traps, hatcheries, fishery</a:t>
            </a:r>
          </a:p>
          <a:p>
            <a:pPr>
              <a:buClr>
                <a:srgbClr val="989E46"/>
              </a:buClr>
              <a:buFont typeface="Eras Demi ITC" panose="020B0805030504020804" pitchFamily="34" charset="0"/>
              <a:buChar char="»"/>
            </a:pPr>
            <a:r>
              <a:rPr lang="en-US" sz="3600" dirty="0">
                <a:solidFill>
                  <a:srgbClr val="FEFDFF"/>
                </a:solidFill>
                <a:latin typeface="Eras Demi ITC" panose="020B0805030504020804" pitchFamily="34" charset="0"/>
              </a:rPr>
              <a:t>Juvenile sampling</a:t>
            </a:r>
          </a:p>
          <a:p>
            <a:pPr>
              <a:buClr>
                <a:srgbClr val="989E46"/>
              </a:buClr>
              <a:buFont typeface="Eras Demi ITC" panose="020B0805030504020804" pitchFamily="34" charset="0"/>
              <a:buChar char="»"/>
            </a:pPr>
            <a:r>
              <a:rPr lang="en-US" sz="3600" dirty="0">
                <a:solidFill>
                  <a:srgbClr val="FEFDFF"/>
                </a:solidFill>
                <a:latin typeface="Eras Demi ITC" panose="020B0805030504020804" pitchFamily="34" charset="0"/>
              </a:rPr>
              <a:t>Long-term data compilation</a:t>
            </a:r>
          </a:p>
          <a:p>
            <a:pPr>
              <a:buClr>
                <a:srgbClr val="989E46"/>
              </a:buClr>
              <a:buFont typeface="Eras Demi ITC" panose="020B0805030504020804" pitchFamily="34" charset="0"/>
              <a:buChar char="»"/>
            </a:pPr>
            <a:r>
              <a:rPr lang="en-US" sz="3600" dirty="0">
                <a:solidFill>
                  <a:srgbClr val="FEFDFF"/>
                </a:solidFill>
                <a:latin typeface="Eras Demi ITC" panose="020B0805030504020804" pitchFamily="34" charset="0"/>
              </a:rPr>
              <a:t>Reference streams</a:t>
            </a:r>
          </a:p>
          <a:p>
            <a:pPr>
              <a:buClr>
                <a:srgbClr val="989E46"/>
              </a:buClr>
              <a:buFont typeface="Eras Demi ITC" panose="020B0805030504020804" pitchFamily="34" charset="0"/>
              <a:buChar char="»"/>
            </a:pPr>
            <a:endParaRPr lang="en-US" sz="3600" dirty="0">
              <a:solidFill>
                <a:srgbClr val="FEFDFF"/>
              </a:solidFill>
              <a:latin typeface="Eras Demi ITC" panose="020B0805030504020804" pitchFamily="34" charset="0"/>
            </a:endParaRPr>
          </a:p>
          <a:p>
            <a:pPr>
              <a:buClr>
                <a:srgbClr val="989E46"/>
              </a:buClr>
              <a:buFont typeface="Eras Demi ITC" panose="020B0805030504020804" pitchFamily="34" charset="0"/>
              <a:buChar char="»"/>
            </a:pPr>
            <a:endParaRPr lang="en-US" sz="3600" dirty="0">
              <a:solidFill>
                <a:srgbClr val="FEFDFF"/>
              </a:solidFill>
              <a:latin typeface="Eras Demi ITC" panose="020B08050305040208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5253A5F-5D28-DEA3-FB5D-5A557E171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819" y="3324313"/>
            <a:ext cx="3803533" cy="2852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367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A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C9C90-EA8F-CD92-37E7-EE51B10DA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989E46"/>
              </a:buClr>
              <a:buFont typeface="Eras Demi ITC" panose="020B0805030504020804" pitchFamily="34" charset="0"/>
              <a:buChar char="»"/>
            </a:pPr>
            <a:r>
              <a:rPr lang="en-US" sz="3600" dirty="0">
                <a:solidFill>
                  <a:srgbClr val="FEFDFF"/>
                </a:solidFill>
                <a:latin typeface="Eras Demi ITC" panose="020B0805030504020804" pitchFamily="34" charset="0"/>
              </a:rPr>
              <a:t>IDFG Hatchery and Field Staff</a:t>
            </a:r>
          </a:p>
          <a:p>
            <a:pPr>
              <a:buClr>
                <a:srgbClr val="989E46"/>
              </a:buClr>
              <a:buFont typeface="Eras Demi ITC" panose="020B0805030504020804" pitchFamily="34" charset="0"/>
              <a:buChar char="»"/>
            </a:pPr>
            <a:r>
              <a:rPr lang="en-US" sz="3600" dirty="0">
                <a:solidFill>
                  <a:srgbClr val="FEFDFF"/>
                </a:solidFill>
                <a:latin typeface="Eras Demi ITC" panose="020B0805030504020804" pitchFamily="34" charset="0"/>
              </a:rPr>
              <a:t>Eagle Fish Genetics Lab</a:t>
            </a:r>
          </a:p>
          <a:p>
            <a:pPr>
              <a:buClr>
                <a:srgbClr val="989E46"/>
              </a:buClr>
              <a:buFont typeface="Eras Demi ITC" panose="020B0805030504020804" pitchFamily="34" charset="0"/>
              <a:buChar char="»"/>
            </a:pPr>
            <a:r>
              <a:rPr lang="en-US" sz="3600" dirty="0">
                <a:solidFill>
                  <a:srgbClr val="FEFDFF"/>
                </a:solidFill>
                <a:latin typeface="Eras Demi ITC" panose="020B0805030504020804" pitchFamily="34" charset="0"/>
              </a:rPr>
              <a:t>Nez Perce Tribe</a:t>
            </a:r>
          </a:p>
          <a:p>
            <a:pPr>
              <a:buClr>
                <a:srgbClr val="989E46"/>
              </a:buClr>
              <a:buFont typeface="Eras Demi ITC" panose="020B0805030504020804" pitchFamily="34" charset="0"/>
              <a:buChar char="»"/>
            </a:pPr>
            <a:r>
              <a:rPr lang="en-US" sz="3600" dirty="0">
                <a:solidFill>
                  <a:srgbClr val="FEFDFF"/>
                </a:solidFill>
                <a:latin typeface="Eras Demi ITC" panose="020B0805030504020804" pitchFamily="34" charset="0"/>
              </a:rPr>
              <a:t>Shoshone Bannock Tribe</a:t>
            </a:r>
          </a:p>
          <a:p>
            <a:pPr>
              <a:buClr>
                <a:srgbClr val="989E46"/>
              </a:buClr>
              <a:buFont typeface="Eras Demi ITC" panose="020B0805030504020804" pitchFamily="34" charset="0"/>
              <a:buChar char="»"/>
            </a:pPr>
            <a:r>
              <a:rPr lang="en-US" sz="3600" dirty="0">
                <a:solidFill>
                  <a:srgbClr val="FEFDFF"/>
                </a:solidFill>
                <a:latin typeface="Eras Demi ITC" panose="020B0805030504020804" pitchFamily="34" charset="0"/>
              </a:rPr>
              <a:t>LSRCP</a:t>
            </a:r>
          </a:p>
          <a:p>
            <a:pPr>
              <a:buClr>
                <a:srgbClr val="989E46"/>
              </a:buClr>
              <a:buFont typeface="Eras Demi ITC" panose="020B0805030504020804" pitchFamily="34" charset="0"/>
              <a:buChar char="»"/>
            </a:pPr>
            <a:r>
              <a:rPr lang="en-US" sz="3600" dirty="0">
                <a:solidFill>
                  <a:srgbClr val="FEFDFF"/>
                </a:solidFill>
                <a:latin typeface="Eras Demi ITC" panose="020B0805030504020804" pitchFamily="34" charset="0"/>
              </a:rPr>
              <a:t>Idaho Power</a:t>
            </a:r>
          </a:p>
          <a:p>
            <a:pPr>
              <a:buClr>
                <a:srgbClr val="989E46"/>
              </a:buClr>
              <a:buFont typeface="Eras Demi ITC" panose="020B0805030504020804" pitchFamily="34" charset="0"/>
              <a:buChar char="»"/>
            </a:pPr>
            <a:r>
              <a:rPr lang="en-US" sz="3600" dirty="0">
                <a:solidFill>
                  <a:srgbClr val="FEFDFF"/>
                </a:solidFill>
                <a:latin typeface="Eras Demi ITC" panose="020B0805030504020804" pitchFamily="34" charset="0"/>
              </a:rPr>
              <a:t>BPA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7096113-8016-DA2D-0538-7EBF165998AE}"/>
              </a:ext>
            </a:extLst>
          </p:cNvPr>
          <p:cNvCxnSpPr/>
          <p:nvPr/>
        </p:nvCxnSpPr>
        <p:spPr>
          <a:xfrm>
            <a:off x="959497" y="1346476"/>
            <a:ext cx="10265230" cy="0"/>
          </a:xfrm>
          <a:prstGeom prst="line">
            <a:avLst/>
          </a:prstGeom>
          <a:ln w="38100">
            <a:solidFill>
              <a:srgbClr val="AB7F9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FE31E52-DB16-1E87-1B7F-2A6EEEDCF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FEFDFF"/>
                </a:solidFill>
                <a:latin typeface="Eras Demi ITC" panose="020B0805030504020804" pitchFamily="34" charset="0"/>
              </a:rPr>
              <a:t>Acknowledgements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B01C4E-BAD0-56F6-2AA9-099CAAE1F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6740" y="2802323"/>
            <a:ext cx="4501196" cy="337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9244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A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D871D499-D2FB-D548-4B21-ABF2C1BE73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2685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A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7096113-8016-DA2D-0538-7EBF165998AE}"/>
              </a:ext>
            </a:extLst>
          </p:cNvPr>
          <p:cNvCxnSpPr/>
          <p:nvPr/>
        </p:nvCxnSpPr>
        <p:spPr>
          <a:xfrm>
            <a:off x="959497" y="1346476"/>
            <a:ext cx="10265230" cy="0"/>
          </a:xfrm>
          <a:prstGeom prst="line">
            <a:avLst/>
          </a:prstGeom>
          <a:ln w="38100">
            <a:solidFill>
              <a:srgbClr val="AB7F9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FE31E52-DB16-1E87-1B7F-2A6EEEDCF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FEFDFF"/>
                </a:solidFill>
                <a:latin typeface="Eras Demi ITC" panose="020B0805030504020804" pitchFamily="34" charset="0"/>
              </a:rPr>
              <a:t>Mitigation Hatcheries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C9C90-EA8F-CD92-37E7-EE51B10DA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989E46"/>
              </a:buClr>
              <a:buFont typeface="Eras Demi ITC" panose="020B0805030504020804" pitchFamily="34" charset="0"/>
              <a:buChar char="»"/>
            </a:pPr>
            <a:r>
              <a:rPr lang="en-US" sz="3600" dirty="0">
                <a:solidFill>
                  <a:srgbClr val="FEFDFF"/>
                </a:solidFill>
                <a:latin typeface="Eras Demi ITC" panose="020B0805030504020804" pitchFamily="34" charset="0"/>
              </a:rPr>
              <a:t>Hatchery production to provide fishing opportunities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62D6AE-99D5-7FB2-C053-16ED975E9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993" y="2735798"/>
            <a:ext cx="5009436" cy="375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548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A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31E52-DB16-1E87-1B7F-2A6EEEDCF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FEFDFF"/>
                </a:solidFill>
                <a:latin typeface="Eras Demi ITC" panose="020B0805030504020804" pitchFamily="34" charset="0"/>
              </a:rPr>
              <a:t>Chinook Salmon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C9C90-EA8F-CD92-37E7-EE51B10DA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989E46"/>
              </a:buClr>
              <a:buFont typeface="Eras Demi ITC" panose="020B0805030504020804" pitchFamily="34" charset="0"/>
              <a:buChar char="»"/>
            </a:pPr>
            <a:r>
              <a:rPr lang="en-US" sz="3600" dirty="0">
                <a:solidFill>
                  <a:srgbClr val="FEFDFF"/>
                </a:solidFill>
                <a:latin typeface="Eras Demi ITC" panose="020B0805030504020804" pitchFamily="34" charset="0"/>
              </a:rPr>
              <a:t>Hatchery/natural concerns</a:t>
            </a:r>
          </a:p>
          <a:p>
            <a:pPr lvl="1">
              <a:buClr>
                <a:srgbClr val="989E46"/>
              </a:buClr>
              <a:buFont typeface="Eras Demi ITC" panose="020B0805030504020804" pitchFamily="34" charset="0"/>
              <a:buChar char="»"/>
            </a:pPr>
            <a:r>
              <a:rPr lang="en-US" sz="3200" dirty="0">
                <a:solidFill>
                  <a:srgbClr val="FEFDFF"/>
                </a:solidFill>
                <a:latin typeface="Eras Demi ITC" panose="020B0805030504020804" pitchFamily="34" charset="0"/>
              </a:rPr>
              <a:t>Domestication</a:t>
            </a:r>
          </a:p>
          <a:p>
            <a:pPr lvl="1">
              <a:buClr>
                <a:srgbClr val="989E46"/>
              </a:buClr>
              <a:buFont typeface="Eras Demi ITC" panose="020B0805030504020804" pitchFamily="34" charset="0"/>
              <a:buChar char="»"/>
            </a:pPr>
            <a:r>
              <a:rPr lang="en-US" sz="3200" dirty="0">
                <a:solidFill>
                  <a:srgbClr val="FEFDFF"/>
                </a:solidFill>
                <a:latin typeface="Eras Demi ITC" panose="020B0805030504020804" pitchFamily="34" charset="0"/>
              </a:rPr>
              <a:t>Gene flow</a:t>
            </a:r>
          </a:p>
          <a:p>
            <a:pPr lvl="1">
              <a:buClr>
                <a:srgbClr val="989E46"/>
              </a:buClr>
              <a:buFont typeface="Eras Demi ITC" panose="020B0805030504020804" pitchFamily="34" charset="0"/>
              <a:buChar char="»"/>
            </a:pPr>
            <a:r>
              <a:rPr lang="en-US" sz="3200" dirty="0">
                <a:solidFill>
                  <a:srgbClr val="FEFDFF"/>
                </a:solidFill>
                <a:latin typeface="Eras Demi ITC" panose="020B0805030504020804" pitchFamily="34" charset="0"/>
              </a:rPr>
              <a:t>Reduced fitness</a:t>
            </a:r>
          </a:p>
          <a:p>
            <a:pPr lvl="1">
              <a:buClr>
                <a:srgbClr val="989E46"/>
              </a:buClr>
              <a:buFont typeface="Eras Demi ITC" panose="020B0805030504020804" pitchFamily="34" charset="0"/>
              <a:buChar char="»"/>
            </a:pPr>
            <a:endParaRPr lang="en-US" sz="3200" dirty="0">
              <a:solidFill>
                <a:srgbClr val="FEFDFF"/>
              </a:solidFill>
              <a:latin typeface="Eras Demi ITC" panose="020B0805030504020804" pitchFamily="34" charset="0"/>
            </a:endParaRPr>
          </a:p>
          <a:p>
            <a:pPr>
              <a:buClr>
                <a:srgbClr val="989E46"/>
              </a:buClr>
              <a:buFont typeface="Eras Demi ITC" panose="020B0805030504020804" pitchFamily="34" charset="0"/>
              <a:buChar char="»"/>
            </a:pPr>
            <a:r>
              <a:rPr lang="en-US" sz="3600" dirty="0">
                <a:solidFill>
                  <a:srgbClr val="FEFDFF"/>
                </a:solidFill>
                <a:latin typeface="Eras Demi ITC" panose="020B0805030504020804" pitchFamily="34" charset="0"/>
              </a:rPr>
              <a:t>Supplementation</a:t>
            </a:r>
          </a:p>
          <a:p>
            <a:pPr lvl="1">
              <a:buClr>
                <a:srgbClr val="989E46"/>
              </a:buClr>
              <a:buFont typeface="Eras Demi ITC" panose="020B0805030504020804" pitchFamily="34" charset="0"/>
              <a:buChar char="»"/>
            </a:pPr>
            <a:r>
              <a:rPr lang="en-US" sz="3200" dirty="0">
                <a:solidFill>
                  <a:srgbClr val="FEFDFF"/>
                </a:solidFill>
                <a:latin typeface="Eras Demi ITC" panose="020B0805030504020804" pitchFamily="34" charset="0"/>
              </a:rPr>
              <a:t>Abundance boost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7096113-8016-DA2D-0538-7EBF165998AE}"/>
              </a:ext>
            </a:extLst>
          </p:cNvPr>
          <p:cNvCxnSpPr/>
          <p:nvPr/>
        </p:nvCxnSpPr>
        <p:spPr>
          <a:xfrm>
            <a:off x="959497" y="1346476"/>
            <a:ext cx="10265230" cy="0"/>
          </a:xfrm>
          <a:prstGeom prst="line">
            <a:avLst/>
          </a:prstGeom>
          <a:ln w="38100">
            <a:solidFill>
              <a:srgbClr val="AB7F9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A1318212-3A41-07F1-F5F7-9E1233D67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4150" y="2580807"/>
            <a:ext cx="4734094" cy="354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85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A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7096113-8016-DA2D-0538-7EBF165998AE}"/>
              </a:ext>
            </a:extLst>
          </p:cNvPr>
          <p:cNvCxnSpPr/>
          <p:nvPr/>
        </p:nvCxnSpPr>
        <p:spPr>
          <a:xfrm>
            <a:off x="959497" y="1346476"/>
            <a:ext cx="10265230" cy="0"/>
          </a:xfrm>
          <a:prstGeom prst="line">
            <a:avLst/>
          </a:prstGeom>
          <a:ln w="38100">
            <a:solidFill>
              <a:srgbClr val="AB7F9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FE31E52-DB16-1E87-1B7F-2A6EEEDCF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FEFDFF"/>
                </a:solidFill>
                <a:latin typeface="Eras Demi ITC" panose="020B0805030504020804" pitchFamily="34" charset="0"/>
              </a:rPr>
              <a:t>Integrated Hatchery Programs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C9C90-EA8F-CD92-37E7-EE51B10DA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54486" cy="4351338"/>
          </a:xfrm>
        </p:spPr>
        <p:txBody>
          <a:bodyPr>
            <a:normAutofit/>
          </a:bodyPr>
          <a:lstStyle/>
          <a:p>
            <a:pPr>
              <a:buClr>
                <a:srgbClr val="989E46"/>
              </a:buClr>
              <a:buFont typeface="Eras Demi ITC" panose="020B0805030504020804" pitchFamily="34" charset="0"/>
              <a:buChar char="»"/>
            </a:pPr>
            <a:r>
              <a:rPr lang="en-US" sz="3600" dirty="0">
                <a:solidFill>
                  <a:srgbClr val="FEFDFF"/>
                </a:solidFill>
                <a:latin typeface="Eras Demi ITC" panose="020B0805030504020804" pitchFamily="34" charset="0"/>
              </a:rPr>
              <a:t>Bring natural fish into the hatchery</a:t>
            </a:r>
          </a:p>
          <a:p>
            <a:pPr lvl="1">
              <a:buClr>
                <a:srgbClr val="989E46"/>
              </a:buClr>
              <a:buFont typeface="Eras Demi ITC" panose="020B0805030504020804" pitchFamily="34" charset="0"/>
              <a:buChar char="»"/>
            </a:pPr>
            <a:r>
              <a:rPr lang="en-US" sz="3200" dirty="0">
                <a:solidFill>
                  <a:srgbClr val="FEFDFF"/>
                </a:solidFill>
                <a:latin typeface="Eras Demi ITC" panose="020B0805030504020804" pitchFamily="34" charset="0"/>
              </a:rPr>
              <a:t>Increase genetic similarities</a:t>
            </a:r>
          </a:p>
          <a:p>
            <a:pPr lvl="1">
              <a:buClr>
                <a:srgbClr val="989E46"/>
              </a:buClr>
              <a:buFont typeface="Eras Demi ITC" panose="020B0805030504020804" pitchFamily="34" charset="0"/>
              <a:buChar char="»"/>
            </a:pPr>
            <a:r>
              <a:rPr lang="en-US" sz="3200" dirty="0">
                <a:solidFill>
                  <a:srgbClr val="FEFDFF"/>
                </a:solidFill>
                <a:latin typeface="Eras Demi ITC" panose="020B0805030504020804" pitchFamily="34" charset="0"/>
              </a:rPr>
              <a:t>Potentially increase survival in wild</a:t>
            </a:r>
          </a:p>
          <a:p>
            <a:pPr lvl="1">
              <a:buClr>
                <a:srgbClr val="989E46"/>
              </a:buClr>
              <a:buFont typeface="Eras Demi ITC" panose="020B0805030504020804" pitchFamily="34" charset="0"/>
              <a:buChar char="»"/>
            </a:pPr>
            <a:endParaRPr lang="en-US" sz="3200" dirty="0">
              <a:solidFill>
                <a:srgbClr val="FEFDFF"/>
              </a:solidFill>
              <a:latin typeface="Eras Demi ITC" panose="020B0805030504020804" pitchFamily="34" charset="0"/>
            </a:endParaRPr>
          </a:p>
          <a:p>
            <a:pPr>
              <a:buClr>
                <a:srgbClr val="989E46"/>
              </a:buClr>
              <a:buFont typeface="Eras Demi ITC" panose="020B0805030504020804" pitchFamily="34" charset="0"/>
              <a:buChar char="»"/>
            </a:pPr>
            <a:r>
              <a:rPr lang="en-US" sz="3600" dirty="0">
                <a:solidFill>
                  <a:srgbClr val="FEFDFF"/>
                </a:solidFill>
                <a:latin typeface="Eras Demi ITC" panose="020B0805030504020804" pitchFamily="34" charset="0"/>
              </a:rPr>
              <a:t>Supplementation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6D2068-ECC9-87E5-D97D-D8160B177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7" y="2507751"/>
            <a:ext cx="4411824" cy="330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93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A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7096113-8016-DA2D-0538-7EBF165998AE}"/>
              </a:ext>
            </a:extLst>
          </p:cNvPr>
          <p:cNvCxnSpPr/>
          <p:nvPr/>
        </p:nvCxnSpPr>
        <p:spPr>
          <a:xfrm>
            <a:off x="959497" y="1346476"/>
            <a:ext cx="10265230" cy="0"/>
          </a:xfrm>
          <a:prstGeom prst="line">
            <a:avLst/>
          </a:prstGeom>
          <a:ln w="38100">
            <a:solidFill>
              <a:srgbClr val="AB7F9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FE31E52-DB16-1E87-1B7F-2A6EEEDCF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FEFDFF"/>
                </a:solidFill>
                <a:latin typeface="Eras Demi ITC" panose="020B0805030504020804" pitchFamily="34" charset="0"/>
              </a:rPr>
              <a:t>Integrated Hatchery Programs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C9C90-EA8F-CD92-37E7-EE51B10DA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989E46"/>
              </a:buClr>
              <a:buFont typeface="Eras Demi ITC" panose="020B0805030504020804" pitchFamily="34" charset="0"/>
              <a:buChar char="»"/>
            </a:pPr>
            <a:r>
              <a:rPr lang="en-US" sz="3600" dirty="0">
                <a:solidFill>
                  <a:srgbClr val="FEFDFF"/>
                </a:solidFill>
                <a:latin typeface="Eras Demi ITC" panose="020B0805030504020804" pitchFamily="34" charset="0"/>
              </a:rPr>
              <a:t>Concerns with bringing natural origin fish into the hatchery</a:t>
            </a:r>
          </a:p>
          <a:p>
            <a:pPr lvl="1">
              <a:buClr>
                <a:srgbClr val="989E46"/>
              </a:buClr>
              <a:buFont typeface="Eras Demi ITC" panose="020B0805030504020804" pitchFamily="34" charset="0"/>
              <a:buChar char="»"/>
            </a:pPr>
            <a:r>
              <a:rPr lang="en-US" sz="3200" dirty="0">
                <a:solidFill>
                  <a:srgbClr val="FEFDFF"/>
                </a:solidFill>
                <a:latin typeface="Eras Demi ITC" panose="020B0805030504020804" pitchFamily="34" charset="0"/>
              </a:rPr>
              <a:t>Reduced productivity of natural population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021B4A-C012-E855-D6FB-C40974EC3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2973" y="3668648"/>
            <a:ext cx="3926054" cy="294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45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A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7096113-8016-DA2D-0538-7EBF165998AE}"/>
              </a:ext>
            </a:extLst>
          </p:cNvPr>
          <p:cNvCxnSpPr/>
          <p:nvPr/>
        </p:nvCxnSpPr>
        <p:spPr>
          <a:xfrm>
            <a:off x="959497" y="1346476"/>
            <a:ext cx="10265230" cy="0"/>
          </a:xfrm>
          <a:prstGeom prst="line">
            <a:avLst/>
          </a:prstGeom>
          <a:ln w="38100">
            <a:solidFill>
              <a:srgbClr val="AB7F9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FE31E52-DB16-1E87-1B7F-2A6EEEDCF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FEFDFF"/>
                </a:solidFill>
                <a:latin typeface="Eras Demi ITC" panose="020B0805030504020804" pitchFamily="34" charset="0"/>
              </a:rPr>
              <a:t>Integrated Broodstock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C9C90-EA8F-CD92-37E7-EE51B10DA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989E46"/>
              </a:buClr>
              <a:buFont typeface="Eras Demi ITC" panose="020B0805030504020804" pitchFamily="34" charset="0"/>
              <a:buChar char="»"/>
            </a:pPr>
            <a:r>
              <a:rPr lang="en-US" sz="3600" dirty="0">
                <a:solidFill>
                  <a:srgbClr val="FEFDFF"/>
                </a:solidFill>
                <a:latin typeface="Eras Demi ITC" panose="020B0805030504020804" pitchFamily="34" charset="0"/>
              </a:rPr>
              <a:t>Reduce risk to the wild population</a:t>
            </a:r>
          </a:p>
          <a:p>
            <a:pPr>
              <a:buClr>
                <a:srgbClr val="989E46"/>
              </a:buClr>
              <a:buFont typeface="Eras Demi ITC" panose="020B0805030504020804" pitchFamily="34" charset="0"/>
              <a:buChar char="»"/>
            </a:pPr>
            <a:r>
              <a:rPr lang="en-US" sz="3600" dirty="0">
                <a:solidFill>
                  <a:srgbClr val="FEFDFF"/>
                </a:solidFill>
                <a:latin typeface="Eras Demi ITC" panose="020B0805030504020804" pitchFamily="34" charset="0"/>
              </a:rPr>
              <a:t>Supplementation</a:t>
            </a:r>
            <a:endParaRPr lang="en-US" sz="3200" dirty="0">
              <a:solidFill>
                <a:srgbClr val="FEFDFF"/>
              </a:solidFill>
              <a:latin typeface="Eras Demi ITC" panose="020B08050305040208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7EBF0B-3D6A-F523-BD61-176E12BFA5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" r="478" b="21470"/>
          <a:stretch/>
        </p:blipFill>
        <p:spPr>
          <a:xfrm>
            <a:off x="5828128" y="3045203"/>
            <a:ext cx="5607010" cy="3341286"/>
          </a:xfrm>
          <a:prstGeom prst="rect">
            <a:avLst/>
          </a:prstGeom>
          <a:noFill/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81520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A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31E52-DB16-1E87-1B7F-2A6EEEDCF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FEFDFF"/>
                </a:solidFill>
                <a:latin typeface="Eras Demi ITC" panose="020B0805030504020804" pitchFamily="34" charset="0"/>
              </a:rPr>
              <a:t>Salmon Basin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7096113-8016-DA2D-0538-7EBF165998AE}"/>
              </a:ext>
            </a:extLst>
          </p:cNvPr>
          <p:cNvCxnSpPr/>
          <p:nvPr/>
        </p:nvCxnSpPr>
        <p:spPr>
          <a:xfrm>
            <a:off x="959497" y="1346476"/>
            <a:ext cx="10265230" cy="0"/>
          </a:xfrm>
          <a:prstGeom prst="line">
            <a:avLst/>
          </a:prstGeom>
          <a:ln w="38100">
            <a:solidFill>
              <a:srgbClr val="AB7F9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91127300-50DC-3A7E-4E58-B95F690E7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126" y="1334278"/>
            <a:ext cx="3727206" cy="51794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5B0BC6-C762-F604-AC01-C6BF15F57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8587" y="2117542"/>
            <a:ext cx="5292436" cy="39693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BECE8B-6E18-FAD7-A91D-70E4548BB4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798" t="14798"/>
          <a:stretch/>
        </p:blipFill>
        <p:spPr>
          <a:xfrm>
            <a:off x="5639692" y="2057472"/>
            <a:ext cx="5585035" cy="41887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109246-DA59-20B0-4E7C-5EA8A2AA78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616" t="8411" b="8411"/>
          <a:stretch/>
        </p:blipFill>
        <p:spPr>
          <a:xfrm>
            <a:off x="5639692" y="2057472"/>
            <a:ext cx="5585035" cy="4188776"/>
          </a:xfrm>
          <a:prstGeom prst="rect">
            <a:avLst/>
          </a:prstGeom>
        </p:spPr>
      </p:pic>
      <p:sp>
        <p:nvSpPr>
          <p:cNvPr id="9" name="Star: 5 Points 8">
            <a:extLst>
              <a:ext uri="{FF2B5EF4-FFF2-40B4-BE49-F238E27FC236}">
                <a16:creationId xmlns:a16="http://schemas.microsoft.com/office/drawing/2014/main" id="{628E34C4-044F-A8FA-A79F-A6B9CF654676}"/>
              </a:ext>
            </a:extLst>
          </p:cNvPr>
          <p:cNvSpPr/>
          <p:nvPr/>
        </p:nvSpPr>
        <p:spPr>
          <a:xfrm>
            <a:off x="1914400" y="4255932"/>
            <a:ext cx="211492" cy="211492"/>
          </a:xfrm>
          <a:prstGeom prst="star5">
            <a:avLst/>
          </a:prstGeom>
          <a:solidFill>
            <a:srgbClr val="F0AC95"/>
          </a:solidFill>
          <a:ln>
            <a:solidFill>
              <a:srgbClr val="F0AC95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DEBBD9B1-103A-9D53-9F97-C5B5C82571EF}"/>
              </a:ext>
            </a:extLst>
          </p:cNvPr>
          <p:cNvSpPr/>
          <p:nvPr/>
        </p:nvSpPr>
        <p:spPr>
          <a:xfrm>
            <a:off x="2392100" y="4783391"/>
            <a:ext cx="211492" cy="211492"/>
          </a:xfrm>
          <a:prstGeom prst="star5">
            <a:avLst/>
          </a:prstGeom>
          <a:solidFill>
            <a:srgbClr val="F0AC95"/>
          </a:solidFill>
          <a:ln>
            <a:solidFill>
              <a:srgbClr val="F0AC95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021EF78D-DE79-F1D1-5B91-E230D00E901F}"/>
              </a:ext>
            </a:extLst>
          </p:cNvPr>
          <p:cNvSpPr/>
          <p:nvPr/>
        </p:nvSpPr>
        <p:spPr>
          <a:xfrm>
            <a:off x="2916166" y="4417172"/>
            <a:ext cx="211492" cy="211492"/>
          </a:xfrm>
          <a:prstGeom prst="star5">
            <a:avLst/>
          </a:prstGeom>
          <a:solidFill>
            <a:srgbClr val="F0AC95"/>
          </a:solidFill>
          <a:ln>
            <a:solidFill>
              <a:srgbClr val="F0AC95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34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A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7096113-8016-DA2D-0538-7EBF165998AE}"/>
              </a:ext>
            </a:extLst>
          </p:cNvPr>
          <p:cNvCxnSpPr/>
          <p:nvPr/>
        </p:nvCxnSpPr>
        <p:spPr>
          <a:xfrm>
            <a:off x="959497" y="1346476"/>
            <a:ext cx="10265230" cy="0"/>
          </a:xfrm>
          <a:prstGeom prst="line">
            <a:avLst/>
          </a:prstGeom>
          <a:ln w="38100">
            <a:solidFill>
              <a:srgbClr val="AB7F9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FE31E52-DB16-1E87-1B7F-2A6EEEDCF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FEFDFF"/>
                </a:solidFill>
                <a:latin typeface="Eras Demi ITC" panose="020B0805030504020804" pitchFamily="34" charset="0"/>
              </a:rPr>
              <a:t>Focus on Supplementation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F20CE05E-23AB-B83C-FE00-1904E93AC9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0993928"/>
              </p:ext>
            </p:extLst>
          </p:nvPr>
        </p:nvGraphicFramePr>
        <p:xfrm>
          <a:off x="838200" y="1614196"/>
          <a:ext cx="10515600" cy="48052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854875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1600</TotalTime>
  <Words>295</Words>
  <Application>Microsoft Office PowerPoint</Application>
  <PresentationFormat>Widescreen</PresentationFormat>
  <Paragraphs>89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Aptos</vt:lpstr>
      <vt:lpstr>Aptos Display</vt:lpstr>
      <vt:lpstr>Arial</vt:lpstr>
      <vt:lpstr>Eras Demi ITC</vt:lpstr>
      <vt:lpstr>Office Theme</vt:lpstr>
      <vt:lpstr>Integrated Chinook Broodstock: Past Efforts and Future Directions</vt:lpstr>
      <vt:lpstr>Chinook Salmon</vt:lpstr>
      <vt:lpstr>Mitigation Hatcheries</vt:lpstr>
      <vt:lpstr>Chinook Salmon</vt:lpstr>
      <vt:lpstr>Integrated Hatchery Programs</vt:lpstr>
      <vt:lpstr>Integrated Hatchery Programs</vt:lpstr>
      <vt:lpstr>Integrated Broodstock</vt:lpstr>
      <vt:lpstr>Salmon Basin</vt:lpstr>
      <vt:lpstr>Focus on Supplementation</vt:lpstr>
      <vt:lpstr>Effect on Abundance</vt:lpstr>
      <vt:lpstr>Effect on Abundance</vt:lpstr>
      <vt:lpstr>Effect on Abundance</vt:lpstr>
      <vt:lpstr>Effect on Abundance</vt:lpstr>
      <vt:lpstr>Natural Abundance</vt:lpstr>
      <vt:lpstr>A Shift in Focus</vt:lpstr>
      <vt:lpstr>Risk Reduction</vt:lpstr>
      <vt:lpstr>Population Model</vt:lpstr>
      <vt:lpstr>Population Model</vt:lpstr>
      <vt:lpstr>Fishery Evaluation</vt:lpstr>
      <vt:lpstr>Fishery Evaluation</vt:lpstr>
      <vt:lpstr>Next Steps</vt:lpstr>
      <vt:lpstr>Acknowledgements</vt:lpstr>
      <vt:lpstr>PowerPoint Presentation</vt:lpstr>
    </vt:vector>
  </TitlesOfParts>
  <Company>Idaho Department of Fish and Game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Integrated Chinook Broodstock</dc:title>
  <dc:creator>McCarrick,Darcy</dc:creator>
  <cp:lastModifiedBy>McCarrick,Darcy</cp:lastModifiedBy>
  <cp:revision>34</cp:revision>
  <dcterms:created xsi:type="dcterms:W3CDTF">2024-03-29T14:31:57Z</dcterms:created>
  <dcterms:modified xsi:type="dcterms:W3CDTF">2024-05-08T04:14:05Z</dcterms:modified>
</cp:coreProperties>
</file>