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71" r:id="rId6"/>
    <p:sldId id="273" r:id="rId7"/>
    <p:sldId id="274" r:id="rId8"/>
    <p:sldId id="275" r:id="rId9"/>
    <p:sldId id="282" r:id="rId10"/>
    <p:sldId id="276" r:id="rId11"/>
    <p:sldId id="287" r:id="rId12"/>
    <p:sldId id="277" r:id="rId13"/>
    <p:sldId id="285" r:id="rId14"/>
    <p:sldId id="278" r:id="rId15"/>
    <p:sldId id="286" r:id="rId16"/>
    <p:sldId id="281" r:id="rId17"/>
    <p:sldId id="280" r:id="rId18"/>
    <p:sldId id="269" r:id="rId19"/>
    <p:sldId id="284" r:id="rId20"/>
    <p:sldId id="266" r:id="rId21"/>
    <p:sldId id="279" r:id="rId22"/>
    <p:sldId id="265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3F721-1D34-408E-9C2C-EE3EF9F8D763}" v="418" dt="2024-05-06T23:02:15.235"/>
    <p1510:client id="{4DEA8350-2DA9-4B8F-A8CB-2F25346C1D57}" v="28" dt="2024-05-06T21:54:15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357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194F9-B627-4F4F-AB00-0CD7BA28BFF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9C3342-9401-4916-B030-E6E71B8394F2}" type="pres">
      <dgm:prSet presAssocID="{D45194F9-B627-4F4F-AB00-0CD7BA28BFF1}" presName="diagram" presStyleCnt="0">
        <dgm:presLayoutVars>
          <dgm:dir/>
          <dgm:resizeHandles val="exact"/>
        </dgm:presLayoutVars>
      </dgm:prSet>
      <dgm:spPr/>
    </dgm:pt>
  </dgm:ptLst>
  <dgm:cxnLst>
    <dgm:cxn modelId="{F703A6D5-3CEA-403A-BB74-CF0335DD512A}" type="presOf" srcId="{D45194F9-B627-4F4F-AB00-0CD7BA28BFF1}" destId="{509C3342-9401-4916-B030-E6E71B8394F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194F9-B627-4F4F-AB00-0CD7BA28BFF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9C3342-9401-4916-B030-E6E71B8394F2}" type="pres">
      <dgm:prSet presAssocID="{D45194F9-B627-4F4F-AB00-0CD7BA28BFF1}" presName="diagram" presStyleCnt="0">
        <dgm:presLayoutVars>
          <dgm:dir/>
          <dgm:resizeHandles val="exact"/>
        </dgm:presLayoutVars>
      </dgm:prSet>
      <dgm:spPr/>
    </dgm:pt>
  </dgm:ptLst>
  <dgm:cxnLst>
    <dgm:cxn modelId="{F703A6D5-3CEA-403A-BB74-CF0335DD512A}" type="presOf" srcId="{D45194F9-B627-4F4F-AB00-0CD7BA28BFF1}" destId="{509C3342-9401-4916-B030-E6E71B8394F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248D-B1A4-481A-871A-8B883A590A1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2FA9D-2FF1-48AE-85BD-274D74788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Early-189.3, late-196.3, big canyon 196.7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7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Early-189.3, late-196.3, big canyon 196.7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3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Early-78.1,late-82.2,BC- 80.9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Early-78.1,late-82.2,BC- 80.9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8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EARLY-1.09, LATE-1.05, BC- 1.03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2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EARLY-1.09, LATE-1.05, BC- 1.03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1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2020: BC 65%, early 37%, late 35%</a:t>
            </a:r>
          </a:p>
          <a:p>
            <a:r>
              <a:rPr lang="en-US" dirty="0"/>
              <a:t>2021: BC 97%, early 39%, late 25%</a:t>
            </a:r>
          </a:p>
          <a:p>
            <a:r>
              <a:rPr lang="en-US" dirty="0"/>
              <a:t>WALH rkm63; BCANF rkm18. 45rkm diff., better water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2FA9D-2FF1-48AE-85BD-274D747880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5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52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8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03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19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7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81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6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4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2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0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5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3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3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2665016-3D99-46AF-A896-E739482A95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273E276-0BB8-4156-943D-82D70C941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24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8D621-F38B-5E36-050C-95EEBD06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4" y="4815444"/>
            <a:ext cx="11571211" cy="1530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7CCBC-8C0E-0968-9EE8-6DC6F4B98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1480456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Wallowa Stock Steelhead</a:t>
            </a:r>
            <a:b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</a:br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</a:effectLst>
              </a:rPr>
              <a:t>Novel Rearing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14E2D-C8C2-E8E5-F05E-A60082F90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1" y="4563240"/>
            <a:ext cx="8676222" cy="19050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Mike Greiner, Justin Herold, Keenan Schmidt and Joseph </a:t>
            </a:r>
            <a:r>
              <a:rPr lang="en-US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Feldhaus</a:t>
            </a:r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2024 LSRCP Annual Meeting </a:t>
            </a: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May 8,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C9B1F-F569-2525-6EA8-DEE002FB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09" y="2054889"/>
            <a:ext cx="5345723" cy="30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3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1C14384-7A18-D2BB-3395-DFADD143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8" b="19991"/>
          <a:stretch/>
        </p:blipFill>
        <p:spPr>
          <a:xfrm>
            <a:off x="1040297" y="566410"/>
            <a:ext cx="10111409" cy="57340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3790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A33DDDC-C5F1-6CAA-5C6F-53BFD8BDA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81" y="39756"/>
            <a:ext cx="6347033" cy="67665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62793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3B97931-DDBF-63B6-3887-A90BE363A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" r="408" b="967"/>
          <a:stretch/>
        </p:blipFill>
        <p:spPr>
          <a:xfrm>
            <a:off x="931926" y="112642"/>
            <a:ext cx="10286039" cy="66790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616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25854B-2B25-3C11-5C56-FD4B7AD5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 anchor="t">
            <a:normAutofit/>
          </a:bodyPr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LGD travel days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59C24E4-BFE4-34F0-3A58-E96568A8A1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6CA1663-CFBD-1367-DF41-965254690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496" y="1610782"/>
            <a:ext cx="9177130" cy="377773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622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25854B-2B25-3C11-5C56-FD4B7AD5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 anchor="t">
            <a:normAutofit/>
          </a:bodyPr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LGD arrival date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59C24E4-BFE4-34F0-3A58-E96568A8A1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09327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7F4588A1-EFD2-8ADE-0C0D-FC02F5243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235" y="1424610"/>
            <a:ext cx="9118532" cy="402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68283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15702-5450-7E22-40CF-7F39D5AF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91153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B8220-C335-BD66-984F-233A6C89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Annual survival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A5B8D-E7B7-23B5-38A0-01E21D34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64" y="89660"/>
            <a:ext cx="3702987" cy="103988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6A45A-E832-FD6D-8089-5805D64F8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72" y="1202635"/>
            <a:ext cx="10189029" cy="54864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29ED00-3E61-A401-1E77-4532612C4340}"/>
              </a:ext>
            </a:extLst>
          </p:cNvPr>
          <p:cNvSpPr/>
          <p:nvPr/>
        </p:nvSpPr>
        <p:spPr>
          <a:xfrm>
            <a:off x="9621078" y="2345635"/>
            <a:ext cx="1563757" cy="410154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837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39BF-1EAA-2482-51F0-54D931C3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Survival BY20-22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B936CC4-A3A4-1DEC-691B-3EB60DA90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12265" b="50000"/>
          <a:stretch/>
        </p:blipFill>
        <p:spPr>
          <a:xfrm>
            <a:off x="15255" y="1613029"/>
            <a:ext cx="12161520" cy="35999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030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39BF-1EAA-2482-51F0-54D931C3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06764"/>
          </a:xfrm>
        </p:spPr>
        <p:txBody>
          <a:bodyPr/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SAR</a:t>
            </a:r>
          </a:p>
        </p:txBody>
      </p:sp>
      <p:pic>
        <p:nvPicPr>
          <p:cNvPr id="5" name="Content Placeholder 4" descr="A graph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3F2FA47F-87B3-414F-13F2-114E2B159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32" y="1603514"/>
            <a:ext cx="9167694" cy="4968940"/>
          </a:xfr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9867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25854B-2B25-3C11-5C56-FD4B7AD5B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tAKEAWAY</a:t>
            </a:r>
            <a:endParaRPr lang="en-US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0CFDAB-A3F7-5760-E493-10BD9666A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414" y="2078182"/>
            <a:ext cx="5921996" cy="3124201"/>
          </a:xfrm>
        </p:spPr>
        <p:txBody>
          <a:bodyPr/>
          <a:lstStyle/>
          <a:p>
            <a:r>
              <a:rPr lang="en-US" dirty="0"/>
              <a:t>Different feed rates/ growth profiles</a:t>
            </a:r>
          </a:p>
          <a:p>
            <a:r>
              <a:rPr lang="en-US" dirty="0"/>
              <a:t>Nov Transfer smaller</a:t>
            </a:r>
          </a:p>
          <a:p>
            <a:r>
              <a:rPr lang="en-US" dirty="0"/>
              <a:t>Longer travel time/ earliest arrival at LGD</a:t>
            </a:r>
          </a:p>
          <a:p>
            <a:r>
              <a:rPr lang="en-US" dirty="0"/>
              <a:t>Similar survival &amp; SARs </a:t>
            </a:r>
          </a:p>
          <a:p>
            <a:r>
              <a:rPr lang="en-US" dirty="0"/>
              <a:t>Big Canyon SARs?</a:t>
            </a:r>
          </a:p>
        </p:txBody>
      </p:sp>
    </p:spTree>
    <p:extLst>
      <p:ext uri="{BB962C8B-B14F-4D97-AF65-F5344CB8AC3E}">
        <p14:creationId xmlns:p14="http://schemas.microsoft.com/office/powerpoint/2010/main" val="29367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D134-D26C-04CD-C401-94787533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800,000 hatchery summer steelhead released Annually at 5 fish/lb.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282CB-0BC9-FCD0-B367-896F3CA83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Trapping, spawning, incubation: Wallowa</a:t>
            </a: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Hatching &amp; rearing: Irrigon </a:t>
            </a: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Acclimation: Wallowa &amp; Big Canyon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30198-F55C-60E2-A4B0-42D3ADE5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230" y="2206870"/>
            <a:ext cx="5240650" cy="3937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26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25854B-2B25-3C11-5C56-FD4B7AD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29982-DC40-99AF-6BC6-B52F4210F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421" y="1228947"/>
            <a:ext cx="7550870" cy="55037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9059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D134-D26C-04CD-C401-947875338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 novel approach to rearing and acclimation Began with by20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282CB-0BC9-FCD0-B367-896F3CA8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73" y="4333434"/>
            <a:ext cx="5088627" cy="19050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Necessitated by space, water issues</a:t>
            </a: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3 months early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B634CA-0C02-4204-BF21-AFD076884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208925"/>
              </p:ext>
            </p:extLst>
          </p:nvPr>
        </p:nvGraphicFramePr>
        <p:xfrm>
          <a:off x="1729898" y="2048052"/>
          <a:ext cx="8732203" cy="17526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89443">
                  <a:extLst>
                    <a:ext uri="{9D8B030D-6E8A-4147-A177-3AD203B41FA5}">
                      <a16:colId xmlns:a16="http://schemas.microsoft.com/office/drawing/2014/main" val="111175147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46852794"/>
                    </a:ext>
                  </a:extLst>
                </a:gridCol>
                <a:gridCol w="1713230">
                  <a:extLst>
                    <a:ext uri="{9D8B030D-6E8A-4147-A177-3AD203B41FA5}">
                      <a16:colId xmlns:a16="http://schemas.microsoft.com/office/drawing/2014/main" val="103240459"/>
                    </a:ext>
                  </a:extLst>
                </a:gridCol>
                <a:gridCol w="1878330">
                  <a:extLst>
                    <a:ext uri="{9D8B030D-6E8A-4147-A177-3AD203B41FA5}">
                      <a16:colId xmlns:a16="http://schemas.microsoft.com/office/drawing/2014/main" val="39110677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3655072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Release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at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Smolts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871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/>
                        <a:t>Wallowa- early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/>
                        <a:t>15-17 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/>
                        <a:t>1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/>
                        <a:t>4.5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/>
                        <a:t>400,000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73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Wallowa- 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5-6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16-26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2-3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004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Big Canyon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16-17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8-11 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3694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186DA6E-5C30-475E-529E-4033EDB8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490" y="3881209"/>
            <a:ext cx="3855535" cy="29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D134-D26C-04CD-C401-94787533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48888"/>
          </a:xfrm>
        </p:spPr>
        <p:txBody>
          <a:bodyPr anchor="t"/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Differential Rearing &amp; Acclimation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282CB-0BC9-FCD0-B367-896F3CA8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214" y="1598141"/>
            <a:ext cx="3426056" cy="4136502"/>
          </a:xfrm>
        </p:spPr>
        <p:txBody>
          <a:bodyPr anchor="t"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Irrigon- well water   10.5-13.9 </a:t>
            </a:r>
            <a:r>
              <a:rPr lang="en-US" baseline="300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°</a:t>
            </a:r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</a:t>
            </a: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Wallowa- surface water 0-11.9 °C</a:t>
            </a:r>
          </a:p>
        </p:txBody>
      </p:sp>
      <p:pic>
        <p:nvPicPr>
          <p:cNvPr id="7" name="Picture 6" descr="A person holding a blue container&#10;&#10;Description automatically generated">
            <a:extLst>
              <a:ext uri="{FF2B5EF4-FFF2-40B4-BE49-F238E27FC236}">
                <a16:creationId xmlns:a16="http://schemas.microsoft.com/office/drawing/2014/main" id="{E4915D23-F25F-60C4-DF07-1F07859AD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3810" y="2222666"/>
            <a:ext cx="5161807" cy="38713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0627C-5778-1CC7-6967-237696F4E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55" y="1579980"/>
            <a:ext cx="3095560" cy="515926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1C206-90E0-B27F-22D7-C8DB64CE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572" y="3648808"/>
            <a:ext cx="4120585" cy="309043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821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D134-D26C-04CD-C401-94787533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48888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Effects on Growth, Juvenile survival, adult returns?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282CB-0BC9-FCD0-B367-896F3CA8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725" y="2159364"/>
            <a:ext cx="9529948" cy="4136502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Pre-release growth metrics</a:t>
            </a: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Post-release survival, arrival timing</a:t>
            </a:r>
          </a:p>
          <a:p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en-US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Adult returns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458806-FBDF-A638-6B09-D04EFFDF9906}"/>
              </a:ext>
            </a:extLst>
          </p:cNvPr>
          <p:cNvGrpSpPr/>
          <p:nvPr/>
        </p:nvGrpSpPr>
        <p:grpSpPr>
          <a:xfrm>
            <a:off x="6859477" y="1236550"/>
            <a:ext cx="4206605" cy="5610180"/>
            <a:chOff x="6859477" y="1230494"/>
            <a:chExt cx="4206605" cy="56101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817E5B-967A-9EB8-2E82-9CD3D5697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1218"/>
            <a:stretch/>
          </p:blipFill>
          <p:spPr>
            <a:xfrm>
              <a:off x="6859477" y="4347941"/>
              <a:ext cx="4206605" cy="24927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909920-9B48-8D2D-290F-E48A6BB3E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0814" y="1230494"/>
              <a:ext cx="4156598" cy="311744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95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4C1E67-D324-3D19-AB34-11998A48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Growth &amp; Feed Rates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9491D-780E-607E-0658-0F92440C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43" y="1593945"/>
            <a:ext cx="5480325" cy="36576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44DA9-72C5-4FA6-E058-F08B721D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912" y="1593945"/>
            <a:ext cx="5499069" cy="367011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6716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roject&#10;&#10;Description automatically generated with medium confidence">
            <a:extLst>
              <a:ext uri="{FF2B5EF4-FFF2-40B4-BE49-F238E27FC236}">
                <a16:creationId xmlns:a16="http://schemas.microsoft.com/office/drawing/2014/main" id="{5F5864C4-C13F-97AF-7F8E-A7085F1D9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705139"/>
            <a:ext cx="12161520" cy="543410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431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different types of fork length&#10;&#10;Description automatically generated with medium confidence">
            <a:extLst>
              <a:ext uri="{FF2B5EF4-FFF2-40B4-BE49-F238E27FC236}">
                <a16:creationId xmlns:a16="http://schemas.microsoft.com/office/drawing/2014/main" id="{BB23F77E-B452-27F4-F075-65F25917E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9" y="99390"/>
            <a:ext cx="10298901" cy="665441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5075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F24D51F-80CF-6BBA-C429-C08C35416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15" y="39756"/>
            <a:ext cx="6996623" cy="67665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1671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94CD9CAC958C47B15A5BF01F82D37E" ma:contentTypeVersion="16" ma:contentTypeDescription="Create a new document." ma:contentTypeScope="" ma:versionID="4635f6502bcd0a8b4b0469619a085cc8">
  <xsd:schema xmlns:xsd="http://www.w3.org/2001/XMLSchema" xmlns:xs="http://www.w3.org/2001/XMLSchema" xmlns:p="http://schemas.microsoft.com/office/2006/metadata/properties" xmlns:ns2="74805f02-c7f2-4441-8878-47f6fdae4c53" xmlns:ns3="cb6378cb-31b2-403a-afcd-a76331bc671c" targetNamespace="http://schemas.microsoft.com/office/2006/metadata/properties" ma:root="true" ma:fieldsID="3ccf2fd2e26355df1b07eab273ce14b6" ns2:_="" ns3:_="">
    <xsd:import namespace="74805f02-c7f2-4441-8878-47f6fdae4c53"/>
    <xsd:import namespace="cb6378cb-31b2-403a-afcd-a76331bc6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Datean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05f02-c7f2-4441-8878-47f6fdae4c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bc13bb2-4050-4808-9050-3ebd68b2d7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andtime" ma:index="23" nillable="true" ma:displayName="Date and time" ma:format="DateOnly" ma:internalName="Dateand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378cb-31b2-403a-afcd-a76331bc671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7023dd7-4b46-4f8f-9752-70038fe7f8ce}" ma:internalName="TaxCatchAll" ma:showField="CatchAllData" ma:web="cb6378cb-31b2-403a-afcd-a76331bc6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74805f02-c7f2-4441-8878-47f6fdae4c53" xsi:nil="true"/>
    <TaxCatchAll xmlns="cb6378cb-31b2-403a-afcd-a76331bc671c" xsi:nil="true"/>
    <lcf76f155ced4ddcb4097134ff3c332f xmlns="74805f02-c7f2-4441-8878-47f6fdae4c5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E019EE-C6B0-4622-A90D-65CA7FA91A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05f02-c7f2-4441-8878-47f6fdae4c53"/>
    <ds:schemaRef ds:uri="cb6378cb-31b2-403a-afcd-a76331bc6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9121FC-E363-4A24-9426-9717314334BB}">
  <ds:schemaRefs>
    <ds:schemaRef ds:uri="http://schemas.microsoft.com/office/2006/metadata/properties"/>
    <ds:schemaRef ds:uri="http://schemas.microsoft.com/office/infopath/2007/PartnerControls"/>
    <ds:schemaRef ds:uri="74805f02-c7f2-4441-8878-47f6fdae4c53"/>
    <ds:schemaRef ds:uri="cb6378cb-31b2-403a-afcd-a76331bc671c"/>
  </ds:schemaRefs>
</ds:datastoreItem>
</file>

<file path=customXml/itemProps3.xml><?xml version="1.0" encoding="utf-8"?>
<ds:datastoreItem xmlns:ds="http://schemas.openxmlformats.org/officeDocument/2006/customXml" ds:itemID="{3D48F4B2-097C-4CFE-8AA5-E560B164DA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5264</TotalTime>
  <Words>270</Words>
  <Application>Microsoft Office PowerPoint</Application>
  <PresentationFormat>Widescreen</PresentationFormat>
  <Paragraphs>73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Mesh</vt:lpstr>
      <vt:lpstr>Wallowa Stock Steelhead Novel Rearing Evaluation</vt:lpstr>
      <vt:lpstr>800,000 hatchery summer steelhead released Annually at 5 fish/lb.</vt:lpstr>
      <vt:lpstr>A novel approach to rearing and acclimation Began with by20</vt:lpstr>
      <vt:lpstr>Differential Rearing &amp; Acclimation</vt:lpstr>
      <vt:lpstr>Effects on Growth, Juvenile survival, adult returns?</vt:lpstr>
      <vt:lpstr>Growth &amp; Feed 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LGD travel days</vt:lpstr>
      <vt:lpstr>LGD arrival date</vt:lpstr>
      <vt:lpstr>PowerPoint Presentation</vt:lpstr>
      <vt:lpstr>Annual survival</vt:lpstr>
      <vt:lpstr>Survival BY20-22</vt:lpstr>
      <vt:lpstr>SAR</vt:lpstr>
      <vt:lpstr>tAKEAWAY</vt:lpstr>
      <vt:lpstr>Questions</vt:lpstr>
    </vt:vector>
  </TitlesOfParts>
  <Company>Oregon Department of Fish and Wildlife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November Transfer Summary</dc:title>
  <dc:creator>GREINER Michael J * ODFW</dc:creator>
  <cp:lastModifiedBy>GREINER Michael J * ODFW</cp:lastModifiedBy>
  <cp:revision>5</cp:revision>
  <dcterms:created xsi:type="dcterms:W3CDTF">2024-03-13T20:44:22Z</dcterms:created>
  <dcterms:modified xsi:type="dcterms:W3CDTF">2024-05-08T14:17:45Z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2024-03-13T21:27:30Z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a24a3737-7928-47f8-af16-d81be1e47f2a</vt:lpwstr>
  </property>
  <property fmtid="{D5CDD505-2E9C-101B-9397-08002B2CF9AE}" pid="8" name="MSIP_Label_09b73270-2993-4076-be47-9c78f42a1e84_ContentBits">
    <vt:lpwstr>0</vt:lpwstr>
  </property>
  <property fmtid="{D5CDD505-2E9C-101B-9397-08002B2CF9AE}" pid="9" name="ContentTypeId">
    <vt:lpwstr>0x0101004A94CD9CAC958C47B15A5BF01F82D37E</vt:lpwstr>
  </property>
  <property fmtid="{D5CDD505-2E9C-101B-9397-08002B2CF9AE}" pid="10" name="MediaServiceImageTags">
    <vt:lpwstr/>
  </property>
</Properties>
</file>