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954" r:id="rId2"/>
  </p:sldMasterIdLst>
  <p:notesMasterIdLst>
    <p:notesMasterId r:id="rId23"/>
  </p:notesMasterIdLst>
  <p:handoutMasterIdLst>
    <p:handoutMasterId r:id="rId24"/>
  </p:handoutMasterIdLst>
  <p:sldIdLst>
    <p:sldId id="377" r:id="rId3"/>
    <p:sldId id="462" r:id="rId4"/>
    <p:sldId id="463" r:id="rId5"/>
    <p:sldId id="438" r:id="rId6"/>
    <p:sldId id="453" r:id="rId7"/>
    <p:sldId id="458" r:id="rId8"/>
    <p:sldId id="422" r:id="rId9"/>
    <p:sldId id="467" r:id="rId10"/>
    <p:sldId id="468" r:id="rId11"/>
    <p:sldId id="822" r:id="rId12"/>
    <p:sldId id="823" r:id="rId13"/>
    <p:sldId id="464" r:id="rId14"/>
    <p:sldId id="465" r:id="rId15"/>
    <p:sldId id="466" r:id="rId16"/>
    <p:sldId id="405" r:id="rId17"/>
    <p:sldId id="820" r:id="rId18"/>
    <p:sldId id="819" r:id="rId19"/>
    <p:sldId id="816" r:id="rId20"/>
    <p:sldId id="821" r:id="rId21"/>
    <p:sldId id="411" r:id="rId22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FF33"/>
    <a:srgbClr val="4F81BD"/>
    <a:srgbClr val="33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81" autoAdjust="0"/>
    <p:restoredTop sz="82339" autoAdjust="0"/>
  </p:normalViewPr>
  <p:slideViewPr>
    <p:cSldViewPr>
      <p:cViewPr varScale="1">
        <p:scale>
          <a:sx n="94" d="100"/>
          <a:sy n="94" d="100"/>
        </p:scale>
        <p:origin x="148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060" y="-10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LSRCP Steelhead Returns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Steelhead!$B$1</c:f>
              <c:strCache>
                <c:ptCount val="1"/>
                <c:pt idx="0">
                  <c:v>Project Area Returns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Steelhead!$A$2:$A$20</c:f>
              <c:strCache>
                <c:ptCount val="19"/>
                <c:pt idx="0">
                  <c:v>2002-03</c:v>
                </c:pt>
                <c:pt idx="1">
                  <c:v>2003-04</c:v>
                </c:pt>
                <c:pt idx="2">
                  <c:v>2004-05</c:v>
                </c:pt>
                <c:pt idx="3">
                  <c:v>2005-06</c:v>
                </c:pt>
                <c:pt idx="4">
                  <c:v>2006-07</c:v>
                </c:pt>
                <c:pt idx="5">
                  <c:v>2007-08</c:v>
                </c:pt>
                <c:pt idx="6">
                  <c:v>2008-09</c:v>
                </c:pt>
                <c:pt idx="7">
                  <c:v>2009-10</c:v>
                </c:pt>
                <c:pt idx="8">
                  <c:v>2010-11</c:v>
                </c:pt>
                <c:pt idx="9">
                  <c:v>2011-12</c:v>
                </c:pt>
                <c:pt idx="10">
                  <c:v>2012-13</c:v>
                </c:pt>
                <c:pt idx="11">
                  <c:v>2013-14</c:v>
                </c:pt>
                <c:pt idx="12">
                  <c:v>2014-15</c:v>
                </c:pt>
                <c:pt idx="13">
                  <c:v>2015-16</c:v>
                </c:pt>
                <c:pt idx="14">
                  <c:v>2016-17</c:v>
                </c:pt>
                <c:pt idx="15">
                  <c:v>2017-18</c:v>
                </c:pt>
                <c:pt idx="16">
                  <c:v>2018-19</c:v>
                </c:pt>
                <c:pt idx="17">
                  <c:v>2019-20</c:v>
                </c:pt>
                <c:pt idx="18">
                  <c:v>2020-21</c:v>
                </c:pt>
              </c:strCache>
            </c:strRef>
          </c:cat>
          <c:val>
            <c:numRef>
              <c:f>Steelhead!$B$2:$B$20</c:f>
              <c:numCache>
                <c:formatCode>General</c:formatCode>
                <c:ptCount val="19"/>
                <c:pt idx="0">
                  <c:v>44522</c:v>
                </c:pt>
                <c:pt idx="1">
                  <c:v>77160</c:v>
                </c:pt>
                <c:pt idx="2">
                  <c:v>63030</c:v>
                </c:pt>
                <c:pt idx="3">
                  <c:v>71836</c:v>
                </c:pt>
                <c:pt idx="4">
                  <c:v>70996</c:v>
                </c:pt>
                <c:pt idx="5">
                  <c:v>78599</c:v>
                </c:pt>
                <c:pt idx="6">
                  <c:v>78822</c:v>
                </c:pt>
                <c:pt idx="7">
                  <c:v>136950</c:v>
                </c:pt>
                <c:pt idx="8">
                  <c:v>69537</c:v>
                </c:pt>
                <c:pt idx="9">
                  <c:v>76671</c:v>
                </c:pt>
                <c:pt idx="10">
                  <c:v>61928</c:v>
                </c:pt>
                <c:pt idx="11">
                  <c:v>31212</c:v>
                </c:pt>
                <c:pt idx="12">
                  <c:v>31946</c:v>
                </c:pt>
                <c:pt idx="13">
                  <c:v>47647</c:v>
                </c:pt>
                <c:pt idx="14">
                  <c:v>33181</c:v>
                </c:pt>
                <c:pt idx="15">
                  <c:v>22208</c:v>
                </c:pt>
                <c:pt idx="16">
                  <c:v>17400</c:v>
                </c:pt>
                <c:pt idx="17">
                  <c:v>9771</c:v>
                </c:pt>
                <c:pt idx="18">
                  <c:v>17986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3C-4676-BC34-6D3182DCE28C}"/>
            </c:ext>
          </c:extLst>
        </c:ser>
        <c:ser>
          <c:idx val="1"/>
          <c:order val="1"/>
          <c:tx>
            <c:strRef>
              <c:f>Steelhead!$D$1</c:f>
              <c:strCache>
                <c:ptCount val="1"/>
                <c:pt idx="0">
                  <c:v>Project Area Goal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Steelhead!$A$2:$A$20</c:f>
              <c:strCache>
                <c:ptCount val="19"/>
                <c:pt idx="0">
                  <c:v>2002-03</c:v>
                </c:pt>
                <c:pt idx="1">
                  <c:v>2003-04</c:v>
                </c:pt>
                <c:pt idx="2">
                  <c:v>2004-05</c:v>
                </c:pt>
                <c:pt idx="3">
                  <c:v>2005-06</c:v>
                </c:pt>
                <c:pt idx="4">
                  <c:v>2006-07</c:v>
                </c:pt>
                <c:pt idx="5">
                  <c:v>2007-08</c:v>
                </c:pt>
                <c:pt idx="6">
                  <c:v>2008-09</c:v>
                </c:pt>
                <c:pt idx="7">
                  <c:v>2009-10</c:v>
                </c:pt>
                <c:pt idx="8">
                  <c:v>2010-11</c:v>
                </c:pt>
                <c:pt idx="9">
                  <c:v>2011-12</c:v>
                </c:pt>
                <c:pt idx="10">
                  <c:v>2012-13</c:v>
                </c:pt>
                <c:pt idx="11">
                  <c:v>2013-14</c:v>
                </c:pt>
                <c:pt idx="12">
                  <c:v>2014-15</c:v>
                </c:pt>
                <c:pt idx="13">
                  <c:v>2015-16</c:v>
                </c:pt>
                <c:pt idx="14">
                  <c:v>2016-17</c:v>
                </c:pt>
                <c:pt idx="15">
                  <c:v>2017-18</c:v>
                </c:pt>
                <c:pt idx="16">
                  <c:v>2018-19</c:v>
                </c:pt>
                <c:pt idx="17">
                  <c:v>2019-20</c:v>
                </c:pt>
                <c:pt idx="18">
                  <c:v>2020-21</c:v>
                </c:pt>
              </c:strCache>
            </c:strRef>
          </c:cat>
          <c:val>
            <c:numRef>
              <c:f>Steelhead!$D$2:$D$20</c:f>
              <c:numCache>
                <c:formatCode>General</c:formatCode>
                <c:ptCount val="19"/>
                <c:pt idx="0">
                  <c:v>55100</c:v>
                </c:pt>
                <c:pt idx="1">
                  <c:v>55100</c:v>
                </c:pt>
                <c:pt idx="2">
                  <c:v>55100</c:v>
                </c:pt>
                <c:pt idx="3">
                  <c:v>55100</c:v>
                </c:pt>
                <c:pt idx="4">
                  <c:v>55100</c:v>
                </c:pt>
                <c:pt idx="5">
                  <c:v>55100</c:v>
                </c:pt>
                <c:pt idx="6">
                  <c:v>55100</c:v>
                </c:pt>
                <c:pt idx="7">
                  <c:v>55100</c:v>
                </c:pt>
                <c:pt idx="8">
                  <c:v>55100</c:v>
                </c:pt>
                <c:pt idx="9">
                  <c:v>55100</c:v>
                </c:pt>
                <c:pt idx="10">
                  <c:v>55100</c:v>
                </c:pt>
                <c:pt idx="11">
                  <c:v>55100</c:v>
                </c:pt>
                <c:pt idx="12">
                  <c:v>55100</c:v>
                </c:pt>
                <c:pt idx="13">
                  <c:v>55100</c:v>
                </c:pt>
                <c:pt idx="14">
                  <c:v>55100</c:v>
                </c:pt>
                <c:pt idx="15">
                  <c:v>55100</c:v>
                </c:pt>
                <c:pt idx="16">
                  <c:v>55100</c:v>
                </c:pt>
                <c:pt idx="17">
                  <c:v>55100</c:v>
                </c:pt>
                <c:pt idx="18">
                  <c:v>55100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63C-4676-BC34-6D3182DCE2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3661056"/>
        <c:axId val="443654784"/>
      </c:lineChart>
      <c:catAx>
        <c:axId val="44366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654784"/>
        <c:crosses val="autoZero"/>
        <c:auto val="1"/>
        <c:lblAlgn val="ctr"/>
        <c:lblOffset val="100"/>
        <c:noMultiLvlLbl val="0"/>
      </c:catAx>
      <c:valAx>
        <c:axId val="443654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Adult Returns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661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 sz="1600" baseline="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D372917F-4DE0-484C-9600-DB303082EDC9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386C48C4-1112-43AD-9611-122B5435E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28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3522" cy="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9578" y="0"/>
            <a:ext cx="3053522" cy="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87388"/>
            <a:ext cx="4679950" cy="3509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6057" y="4425638"/>
            <a:ext cx="5190987" cy="419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1275"/>
            <a:ext cx="3053522" cy="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9578" y="8851275"/>
            <a:ext cx="3053522" cy="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8983418-BE23-4C7A-BBD6-7F5FA6673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45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4064" indent="-286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4715" indent="-228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2600" indent="-228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0486" indent="-228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8372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6258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34144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92029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fld id="{05900DB9-FDFD-4AC6-9C53-C24471BA5EDB}" type="slidenum">
              <a:rPr lang="en-US" altLang="en-US" smtClean="0"/>
              <a:pPr eaLnBrk="1" hangingPunct="1">
                <a:spcBef>
                  <a:spcPct val="2000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983418-BE23-4C7A-BBD6-7F5FA6673B4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18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numbered tables and figures are from the Draft LSRCP 2018 Biennial Report (Version February 2020). </a:t>
            </a:r>
          </a:p>
          <a:p>
            <a:endParaRPr lang="en-US" dirty="0"/>
          </a:p>
          <a:p>
            <a:endParaRPr lang="en-US" baseline="0" dirty="0"/>
          </a:p>
          <a:p>
            <a:r>
              <a:rPr lang="en-US" baseline="0" dirty="0"/>
              <a:t>The Clearwater and Salmon River breakdown of spring/summer Chinook and steelhead reflected where the committee thought salmon/steelhead production was coming from.  As the table caption states, the committee was specific to say that these areas should not be used as specific indicator of release sites (</a:t>
            </a:r>
            <a:r>
              <a:rPr lang="en-US" baseline="0" dirty="0" err="1"/>
              <a:t>ie</a:t>
            </a:r>
            <a:r>
              <a:rPr lang="en-US" baseline="0" dirty="0"/>
              <a:t>. There’s flexibility).  </a:t>
            </a:r>
          </a:p>
          <a:p>
            <a:endParaRPr lang="en-US" baseline="0" dirty="0"/>
          </a:p>
          <a:p>
            <a:r>
              <a:rPr lang="en-US" baseline="0" dirty="0"/>
              <a:t>The Hells Canyon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80270-5D85-425C-8CBF-4100059A5D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28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983418-BE23-4C7A-BBD6-7F5FA6673B4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11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to total production of LSRCP and performance as a metric of meeting the goal</a:t>
            </a:r>
          </a:p>
          <a:p>
            <a:endParaRPr lang="en-US" dirty="0"/>
          </a:p>
          <a:p>
            <a:r>
              <a:rPr lang="en-US" dirty="0"/>
              <a:t>Started program with 6.74 M with expected survival of 0.87% = 58,700</a:t>
            </a:r>
          </a:p>
          <a:p>
            <a:endParaRPr lang="en-US" dirty="0"/>
          </a:p>
          <a:p>
            <a:r>
              <a:rPr lang="en-US" dirty="0"/>
              <a:t>Current program is 10.4 M with measured survival of 0.42% = 43,783 adults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983418-BE23-4C7A-BBD6-7F5FA6673B4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86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983418-BE23-4C7A-BBD6-7F5FA6673B4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07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983418-BE23-4C7A-BBD6-7F5FA6673B4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90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2954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567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E2DCF-8E5D-464E-9ED8-E0D42CEDC450}" type="datetime1">
              <a:rPr lang="en-US"/>
              <a:pPr>
                <a:defRPr/>
              </a:pPr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FF333-3D40-48A8-929D-C0EF5DB40E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48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90F23-A815-4FA0-BAA0-650DCEF0EECA}" type="datetime1">
              <a:rPr lang="en-US"/>
              <a:pPr>
                <a:defRPr/>
              </a:pPr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DF17F-57DA-41BB-BA1F-8F925A7718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678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>
            <a:noAutofit/>
          </a:bodyPr>
          <a:lstStyle>
            <a:lvl1pPr>
              <a:defRPr sz="2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2954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11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20C98-1C0C-4FF5-9929-B9759D94EF36}" type="datetime1">
              <a:rPr lang="en-US"/>
              <a:pPr>
                <a:defRPr/>
              </a:pPr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89385-C472-47F6-AA11-EF1D0DD2EE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056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59876-352B-4A19-A090-EE50B0E27952}" type="datetime1">
              <a:rPr lang="en-US"/>
              <a:pPr>
                <a:defRPr/>
              </a:pPr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AB064-21C3-4B68-B7E7-3A53CA65A2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388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99601-FC1C-4694-B4BA-EE58C34DEFD0}" type="datetime1">
              <a:rPr lang="en-US"/>
              <a:pPr>
                <a:defRPr/>
              </a:pPr>
              <a:t>4/27/2023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0081A-EEB5-4F12-8ADA-25F08C491F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595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D8281-5773-45E0-8B95-C9AB08C562F0}" type="datetime1">
              <a:rPr lang="en-US"/>
              <a:pPr>
                <a:defRPr/>
              </a:pPr>
              <a:t>4/27/2023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9B9BC-9880-4C87-9B56-4CAE68E6C6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643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CAF87-2022-48FB-82BE-D8953DD15559}" type="datetime1">
              <a:rPr lang="en-US"/>
              <a:pPr>
                <a:defRPr/>
              </a:pPr>
              <a:t>4/27/2023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0364C-7249-4D4E-8980-D5441468CF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272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E86CE-0C46-473C-9A4A-A0B41FEC4577}" type="datetime1">
              <a:rPr lang="en-US"/>
              <a:pPr>
                <a:defRPr/>
              </a:pPr>
              <a:t>4/27/2023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7C7CD-0726-4E8F-9264-D0BC46591D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465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1D2C-20C5-47FC-B510-783461C17C50}" type="datetime1">
              <a:rPr lang="en-US"/>
              <a:pPr>
                <a:defRPr/>
              </a:pPr>
              <a:t>4/27/2023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329FB-235A-4E0C-A1D5-D5D46E6B9F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62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20C98-1C0C-4FF5-9929-B9759D94EF36}" type="datetime1">
              <a:rPr lang="en-US"/>
              <a:pPr>
                <a:defRPr/>
              </a:pPr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89385-C472-47F6-AA11-EF1D0DD2EE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47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8FB8D-097A-4282-8212-801D7B5CF3F4}" type="datetime1">
              <a:rPr lang="en-US"/>
              <a:pPr>
                <a:defRPr/>
              </a:pPr>
              <a:t>4/27/2023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4CC36-7999-4932-9580-92CE9A5E91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416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E2DCF-8E5D-464E-9ED8-E0D42CEDC450}" type="datetime1">
              <a:rPr lang="en-US"/>
              <a:pPr>
                <a:defRPr/>
              </a:pPr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FF333-3D40-48A8-929D-C0EF5DB40E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029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90F23-A815-4FA0-BAA0-650DCEF0EECA}" type="datetime1">
              <a:rPr lang="en-US"/>
              <a:pPr>
                <a:defRPr/>
              </a:pPr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DF17F-57DA-41BB-BA1F-8F925A7718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348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59876-352B-4A19-A090-EE50B0E27952}" type="datetime1">
              <a:rPr lang="en-US"/>
              <a:pPr>
                <a:defRPr/>
              </a:pPr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AB064-21C3-4B68-B7E7-3A53CA65A2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61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99601-FC1C-4694-B4BA-EE58C34DEFD0}" type="datetime1">
              <a:rPr lang="en-US"/>
              <a:pPr>
                <a:defRPr/>
              </a:pPr>
              <a:t>4/27/2023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0081A-EEB5-4F12-8ADA-25F08C491F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043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D8281-5773-45E0-8B95-C9AB08C562F0}" type="datetime1">
              <a:rPr lang="en-US"/>
              <a:pPr>
                <a:defRPr/>
              </a:pPr>
              <a:t>4/27/2023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9B9BC-9880-4C87-9B56-4CAE68E6C6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63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CAF87-2022-48FB-82BE-D8953DD15559}" type="datetime1">
              <a:rPr lang="en-US"/>
              <a:pPr>
                <a:defRPr/>
              </a:pPr>
              <a:t>4/27/2023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0364C-7249-4D4E-8980-D5441468CF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8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E86CE-0C46-473C-9A4A-A0B41FEC4577}" type="datetime1">
              <a:rPr lang="en-US"/>
              <a:pPr>
                <a:defRPr/>
              </a:pPr>
              <a:t>4/27/2023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7C7CD-0726-4E8F-9264-D0BC46591D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850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1D2C-20C5-47FC-B510-783461C17C50}" type="datetime1">
              <a:rPr lang="en-US"/>
              <a:pPr>
                <a:defRPr/>
              </a:pPr>
              <a:t>4/27/2023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329FB-235A-4E0C-A1D5-D5D46E6B9F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87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8FB8D-097A-4282-8212-801D7B5CF3F4}" type="datetime1">
              <a:rPr lang="en-US"/>
              <a:pPr>
                <a:defRPr/>
              </a:pPr>
              <a:t>4/27/2023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4CC36-7999-4932-9580-92CE9A5E91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6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9525" y="6553200"/>
            <a:ext cx="9144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338888"/>
            <a:ext cx="914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019800"/>
            <a:ext cx="91440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5562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496F48C-90D8-4FD7-A73E-F6E668721860}" type="datetime1">
              <a:rPr lang="en-US"/>
              <a:pPr>
                <a:defRPr/>
              </a:pPr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562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72200" y="5562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7532C3E-5ECD-4DBD-AAA2-9ED8B4303B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4" name="Picture 2" descr="N:\Tools\FWSLogo\DOI_ArcGIS_CMYK.e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3" descr="N:\Tools\FWSLogo\logo2005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6053138"/>
            <a:ext cx="66992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Rectangle 11"/>
          <p:cNvSpPr>
            <a:spLocks noChangeArrowheads="1"/>
          </p:cNvSpPr>
          <p:nvPr/>
        </p:nvSpPr>
        <p:spPr bwMode="auto">
          <a:xfrm>
            <a:off x="5562600" y="6553200"/>
            <a:ext cx="335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</a:rPr>
              <a:t>Conserving America’s Fisheries</a:t>
            </a:r>
          </a:p>
        </p:txBody>
      </p:sp>
      <p:sp>
        <p:nvSpPr>
          <p:cNvPr id="1037" name="Rectangle 12"/>
          <p:cNvSpPr>
            <a:spLocks noChangeArrowheads="1"/>
          </p:cNvSpPr>
          <p:nvPr/>
        </p:nvSpPr>
        <p:spPr bwMode="auto">
          <a:xfrm>
            <a:off x="792163" y="6005513"/>
            <a:ext cx="3800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white"/>
                </a:solidFill>
              </a:rPr>
              <a:t>U.S. Fish and Wildlife Service</a:t>
            </a:r>
          </a:p>
        </p:txBody>
      </p:sp>
      <p:sp>
        <p:nvSpPr>
          <p:cNvPr id="1038" name="Rectangle 13"/>
          <p:cNvSpPr>
            <a:spLocks noChangeArrowheads="1"/>
          </p:cNvSpPr>
          <p:nvPr/>
        </p:nvSpPr>
        <p:spPr bwMode="auto">
          <a:xfrm>
            <a:off x="792163" y="6307138"/>
            <a:ext cx="4541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</a:rPr>
              <a:t>Lower Snake River Compensation Plan Office</a:t>
            </a:r>
          </a:p>
        </p:txBody>
      </p:sp>
      <p:pic>
        <p:nvPicPr>
          <p:cNvPr id="1039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13" y="6362700"/>
            <a:ext cx="9953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9525" y="6553200"/>
            <a:ext cx="9144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338888"/>
            <a:ext cx="914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019800"/>
            <a:ext cx="91440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2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55626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496F48C-90D8-4FD7-A73E-F6E668721860}" type="datetime1">
              <a:rPr lang="en-US"/>
              <a:pPr>
                <a:defRPr/>
              </a:pPr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56260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72200" y="55626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7532C3E-5ECD-4DBD-AAA2-9ED8B4303B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4" name="Picture 2" descr="N:\Tools\FWSLogo\DOI_ArcGIS_CMYK.e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3" descr="N:\Tools\FWSLogo\logo2005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6" y="6053138"/>
            <a:ext cx="66992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Rectangle 11"/>
          <p:cNvSpPr>
            <a:spLocks noChangeArrowheads="1"/>
          </p:cNvSpPr>
          <p:nvPr/>
        </p:nvSpPr>
        <p:spPr bwMode="auto">
          <a:xfrm>
            <a:off x="5562600" y="6553200"/>
            <a:ext cx="33528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350" dirty="0">
                <a:solidFill>
                  <a:prstClr val="black"/>
                </a:solidFill>
              </a:rPr>
              <a:t>Conserving America’s Fisheries</a:t>
            </a:r>
          </a:p>
        </p:txBody>
      </p:sp>
      <p:sp>
        <p:nvSpPr>
          <p:cNvPr id="1037" name="Rectangle 12"/>
          <p:cNvSpPr>
            <a:spLocks noChangeArrowheads="1"/>
          </p:cNvSpPr>
          <p:nvPr/>
        </p:nvSpPr>
        <p:spPr bwMode="auto">
          <a:xfrm>
            <a:off x="792164" y="6005513"/>
            <a:ext cx="380047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350" dirty="0">
                <a:solidFill>
                  <a:prstClr val="white"/>
                </a:solidFill>
              </a:rPr>
              <a:t>U.S. Fish and Wildlife Service</a:t>
            </a:r>
          </a:p>
        </p:txBody>
      </p:sp>
      <p:sp>
        <p:nvSpPr>
          <p:cNvPr id="1038" name="Rectangle 13"/>
          <p:cNvSpPr>
            <a:spLocks noChangeArrowheads="1"/>
          </p:cNvSpPr>
          <p:nvPr/>
        </p:nvSpPr>
        <p:spPr bwMode="auto">
          <a:xfrm>
            <a:off x="792164" y="6307139"/>
            <a:ext cx="454183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350" dirty="0">
                <a:solidFill>
                  <a:prstClr val="black"/>
                </a:solidFill>
              </a:rPr>
              <a:t>Lower Snake River Compensation Plan Office</a:t>
            </a:r>
          </a:p>
        </p:txBody>
      </p:sp>
      <p:pic>
        <p:nvPicPr>
          <p:cNvPr id="1039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14" y="6362702"/>
            <a:ext cx="9953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400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package" Target="../embeddings/Microsoft_Excel_Worksheet3.xlsx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Excel_Worksheet4.xlsx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442" y="3780578"/>
            <a:ext cx="2595940" cy="10279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02095"/>
            <a:ext cx="3345842" cy="1922170"/>
          </a:xfrm>
          <a:prstGeom prst="rect">
            <a:avLst/>
          </a:prstGeom>
          <a:effectLst/>
        </p:spPr>
      </p:pic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-152400" y="14748"/>
            <a:ext cx="9448800" cy="914400"/>
          </a:xfrm>
        </p:spPr>
        <p:txBody>
          <a:bodyPr/>
          <a:lstStyle/>
          <a:p>
            <a:pPr eaLnBrk="1" hangingPunct="1"/>
            <a:r>
              <a:rPr lang="en-US" altLang="en-US" dirty="0"/>
              <a:t>LSRCP Spring/Summer Chinook</a:t>
            </a:r>
            <a:br>
              <a:rPr lang="en-US" altLang="en-US" dirty="0"/>
            </a:br>
            <a:r>
              <a:rPr lang="en-US" altLang="en-US" dirty="0"/>
              <a:t>Monitoring and Evaluation Update and </a:t>
            </a:r>
            <a:r>
              <a:rPr lang="en-US" altLang="en-US" dirty="0" err="1"/>
              <a:t>Priorties</a:t>
            </a:r>
            <a:endParaRPr lang="en-US" altLang="en-US" dirty="0"/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287818" y="5454074"/>
            <a:ext cx="8381999" cy="6096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 Rod Engle USFWS-LSRCP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7" y="1066800"/>
            <a:ext cx="6209493" cy="2713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382" y="3200683"/>
            <a:ext cx="1947326" cy="10668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427" y="4163065"/>
            <a:ext cx="2531390" cy="12910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2"/>
            <a:ext cx="8229600" cy="411163"/>
          </a:xfrm>
        </p:spPr>
        <p:txBody>
          <a:bodyPr/>
          <a:lstStyle/>
          <a:p>
            <a:r>
              <a:rPr lang="en-US" sz="4400" dirty="0"/>
              <a:t>Performance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EF0B7F-1C6A-D407-CA6E-A966B6E1546A}"/>
              </a:ext>
            </a:extLst>
          </p:cNvPr>
          <p:cNvSpPr/>
          <p:nvPr/>
        </p:nvSpPr>
        <p:spPr>
          <a:xfrm>
            <a:off x="133350" y="2667000"/>
            <a:ext cx="8534400" cy="2286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622DCFF-2726-CB37-D1A3-2C56438386E8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762000"/>
          <a:ext cx="8191500" cy="2867025"/>
        </p:xfrm>
        <a:graphic>
          <a:graphicData uri="http://schemas.openxmlformats.org/drawingml/2006/table">
            <a:tbl>
              <a:tblPr/>
              <a:tblGrid>
                <a:gridCol w="1498019">
                  <a:extLst>
                    <a:ext uri="{9D8B030D-6E8A-4147-A177-3AD203B41FA5}">
                      <a16:colId xmlns:a16="http://schemas.microsoft.com/office/drawing/2014/main" val="4013370709"/>
                    </a:ext>
                  </a:extLst>
                </a:gridCol>
                <a:gridCol w="1094951">
                  <a:extLst>
                    <a:ext uri="{9D8B030D-6E8A-4147-A177-3AD203B41FA5}">
                      <a16:colId xmlns:a16="http://schemas.microsoft.com/office/drawing/2014/main" val="3471777657"/>
                    </a:ext>
                  </a:extLst>
                </a:gridCol>
                <a:gridCol w="1447239">
                  <a:extLst>
                    <a:ext uri="{9D8B030D-6E8A-4147-A177-3AD203B41FA5}">
                      <a16:colId xmlns:a16="http://schemas.microsoft.com/office/drawing/2014/main" val="142900717"/>
                    </a:ext>
                  </a:extLst>
                </a:gridCol>
                <a:gridCol w="888656">
                  <a:extLst>
                    <a:ext uri="{9D8B030D-6E8A-4147-A177-3AD203B41FA5}">
                      <a16:colId xmlns:a16="http://schemas.microsoft.com/office/drawing/2014/main" val="2759979518"/>
                    </a:ext>
                  </a:extLst>
                </a:gridCol>
                <a:gridCol w="710924">
                  <a:extLst>
                    <a:ext uri="{9D8B030D-6E8A-4147-A177-3AD203B41FA5}">
                      <a16:colId xmlns:a16="http://schemas.microsoft.com/office/drawing/2014/main" val="3517593421"/>
                    </a:ext>
                  </a:extLst>
                </a:gridCol>
                <a:gridCol w="774400">
                  <a:extLst>
                    <a:ext uri="{9D8B030D-6E8A-4147-A177-3AD203B41FA5}">
                      <a16:colId xmlns:a16="http://schemas.microsoft.com/office/drawing/2014/main" val="4202057196"/>
                    </a:ext>
                  </a:extLst>
                </a:gridCol>
                <a:gridCol w="710924">
                  <a:extLst>
                    <a:ext uri="{9D8B030D-6E8A-4147-A177-3AD203B41FA5}">
                      <a16:colId xmlns:a16="http://schemas.microsoft.com/office/drawing/2014/main" val="3617514893"/>
                    </a:ext>
                  </a:extLst>
                </a:gridCol>
                <a:gridCol w="1066387">
                  <a:extLst>
                    <a:ext uri="{9D8B030D-6E8A-4147-A177-3AD203B41FA5}">
                      <a16:colId xmlns:a16="http://schemas.microsoft.com/office/drawing/2014/main" val="2516491048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Facility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Production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BY07-16 Mean SAR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Expected adults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Basin Adult Goal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Balance Needed on in-place/in-kind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0787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Clearwater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Clearwater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Fork Clearwater*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709,000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0.24%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1,709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9,867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24728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Clearwater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Clearwater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Clear Creek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720,000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0.50%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3,564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25669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Clearwater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Clearwater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Lower Selway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400,000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0.43%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1,724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6758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Clearwater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Clearwater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River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1,280,000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0.26%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3,328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42969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Clearwater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Clearwater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Lochsa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640,000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0.26%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1,664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2,033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42835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Clearwater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Dworshak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Fork Clearwater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1,650,000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0.57%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9,405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9,135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24326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Clearwater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Dworshak/NPTH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Lapwai*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180,000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0.57%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1,026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7157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Basin 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5,579,000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22,420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21,035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1,385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6094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5940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2"/>
            <a:ext cx="8229600" cy="411163"/>
          </a:xfrm>
        </p:spPr>
        <p:txBody>
          <a:bodyPr/>
          <a:lstStyle/>
          <a:p>
            <a:r>
              <a:rPr lang="en-US" sz="4400" dirty="0"/>
              <a:t>Performance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088E59-74F4-8D3B-77AF-25E8C5AE36E2}"/>
              </a:ext>
            </a:extLst>
          </p:cNvPr>
          <p:cNvSpPr txBox="1"/>
          <p:nvPr/>
        </p:nvSpPr>
        <p:spPr>
          <a:xfrm>
            <a:off x="990600" y="43434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Are we doing what we can to make this better?</a:t>
            </a:r>
          </a:p>
          <a:p>
            <a:endParaRPr lang="en-US" sz="2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1DD471A-772C-7C25-4430-E7D5A1BC4A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252893"/>
              </p:ext>
            </p:extLst>
          </p:nvPr>
        </p:nvGraphicFramePr>
        <p:xfrm>
          <a:off x="762000" y="926068"/>
          <a:ext cx="7086598" cy="2647952"/>
        </p:xfrm>
        <a:graphic>
          <a:graphicData uri="http://schemas.openxmlformats.org/drawingml/2006/table">
            <a:tbl>
              <a:tblPr/>
              <a:tblGrid>
                <a:gridCol w="1219623">
                  <a:extLst>
                    <a:ext uri="{9D8B030D-6E8A-4147-A177-3AD203B41FA5}">
                      <a16:colId xmlns:a16="http://schemas.microsoft.com/office/drawing/2014/main" val="32644751"/>
                    </a:ext>
                  </a:extLst>
                </a:gridCol>
                <a:gridCol w="1814680">
                  <a:extLst>
                    <a:ext uri="{9D8B030D-6E8A-4147-A177-3AD203B41FA5}">
                      <a16:colId xmlns:a16="http://schemas.microsoft.com/office/drawing/2014/main" val="1166214844"/>
                    </a:ext>
                  </a:extLst>
                </a:gridCol>
                <a:gridCol w="1219623">
                  <a:extLst>
                    <a:ext uri="{9D8B030D-6E8A-4147-A177-3AD203B41FA5}">
                      <a16:colId xmlns:a16="http://schemas.microsoft.com/office/drawing/2014/main" val="3682905033"/>
                    </a:ext>
                  </a:extLst>
                </a:gridCol>
                <a:gridCol w="944224">
                  <a:extLst>
                    <a:ext uri="{9D8B030D-6E8A-4147-A177-3AD203B41FA5}">
                      <a16:colId xmlns:a16="http://schemas.microsoft.com/office/drawing/2014/main" val="4030897081"/>
                    </a:ext>
                  </a:extLst>
                </a:gridCol>
                <a:gridCol w="944224">
                  <a:extLst>
                    <a:ext uri="{9D8B030D-6E8A-4147-A177-3AD203B41FA5}">
                      <a16:colId xmlns:a16="http://schemas.microsoft.com/office/drawing/2014/main" val="4146032562"/>
                    </a:ext>
                  </a:extLst>
                </a:gridCol>
                <a:gridCol w="944224">
                  <a:extLst>
                    <a:ext uri="{9D8B030D-6E8A-4147-A177-3AD203B41FA5}">
                      <a16:colId xmlns:a16="http://schemas.microsoft.com/office/drawing/2014/main" val="2578102478"/>
                    </a:ext>
                  </a:extLst>
                </a:gridCol>
              </a:tblGrid>
              <a:tr h="1134836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Juvenile Production Release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BY-07-16 SAR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Expected Adults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6112888"/>
                  </a:ext>
                </a:extLst>
              </a:tr>
              <a:tr h="37827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 Quo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Lochsa (Summer)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640,000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1,664 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2784377"/>
                  </a:ext>
                </a:extLst>
              </a:tr>
              <a:tr h="37827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Alternative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Fork (Spring)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640,000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3,648 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       1,984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3733674"/>
                  </a:ext>
                </a:extLst>
              </a:tr>
              <a:tr h="37827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Alternative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Lochsa (Spring*)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640,000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2,758 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       1,094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7011824"/>
                  </a:ext>
                </a:extLst>
              </a:tr>
              <a:tr h="378279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962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223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0480E-87B6-79E4-05EC-5683B8D80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RM&amp;E Prioritization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EAA24-8990-6445-14BA-7A7B91E6F0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1" y="762000"/>
            <a:ext cx="8645524" cy="5257800"/>
          </a:xfrm>
        </p:spPr>
        <p:txBody>
          <a:bodyPr/>
          <a:lstStyle/>
          <a:p>
            <a:r>
              <a:rPr lang="en-US" dirty="0"/>
              <a:t>Objective: Identify research needs for the program and prioritize the top 10 research needs and costs to address shortfalls in meeting adult mitigation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Solicited ideas, concepts and projects, have initial list (40), need further revision/development and prioritization. 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2EF7F64-21FC-3AAF-2A25-7D47F1C6890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65936804"/>
              </p:ext>
            </p:extLst>
          </p:nvPr>
        </p:nvGraphicFramePr>
        <p:xfrm>
          <a:off x="1828800" y="2204800"/>
          <a:ext cx="5099050" cy="2372200"/>
        </p:xfrm>
        <a:graphic>
          <a:graphicData uri="http://schemas.openxmlformats.org/drawingml/2006/table">
            <a:tbl>
              <a:tblPr/>
              <a:tblGrid>
                <a:gridCol w="993927">
                  <a:extLst>
                    <a:ext uri="{9D8B030D-6E8A-4147-A177-3AD203B41FA5}">
                      <a16:colId xmlns:a16="http://schemas.microsoft.com/office/drawing/2014/main" val="1634415013"/>
                    </a:ext>
                  </a:extLst>
                </a:gridCol>
                <a:gridCol w="1673073">
                  <a:extLst>
                    <a:ext uri="{9D8B030D-6E8A-4147-A177-3AD203B41FA5}">
                      <a16:colId xmlns:a16="http://schemas.microsoft.com/office/drawing/2014/main" val="821790710"/>
                    </a:ext>
                  </a:extLst>
                </a:gridCol>
                <a:gridCol w="2432050">
                  <a:extLst>
                    <a:ext uri="{9D8B030D-6E8A-4147-A177-3AD203B41FA5}">
                      <a16:colId xmlns:a16="http://schemas.microsoft.com/office/drawing/2014/main" val="1157463894"/>
                    </a:ext>
                  </a:extLst>
                </a:gridCol>
              </a:tblGrid>
              <a:tr h="296525">
                <a:tc>
                  <a:txBody>
                    <a:bodyPr/>
                    <a:lstStyle/>
                    <a:p>
                      <a:pPr algn="ctr" fontAlgn="b"/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Alternate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6327350"/>
                  </a:ext>
                </a:extLst>
              </a:tr>
              <a:tr h="296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IDFG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Brian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 Sullivan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5732669"/>
                  </a:ext>
                </a:extLst>
              </a:tr>
              <a:tr h="296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ODFW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Joseph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Feldhaus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Ian Tattam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9312549"/>
                  </a:ext>
                </a:extLst>
              </a:tr>
              <a:tr h="296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NPT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Bill Young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Jason Vogel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2531609"/>
                  </a:ext>
                </a:extLst>
              </a:tr>
              <a:tr h="296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CTUIR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Shippentower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 Naylor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6479"/>
                  </a:ext>
                </a:extLst>
              </a:tr>
              <a:tr h="296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WDFW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 Bumgarner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1284504"/>
                  </a:ext>
                </a:extLst>
              </a:tr>
              <a:tr h="296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Lytle Denny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Sammy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Matsaw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48919"/>
                  </a:ext>
                </a:extLst>
              </a:tr>
              <a:tr h="296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LSRCP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Rod Engle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Nathan Wiese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003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010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7111-FB31-3891-71B7-B72D93A11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RM&amp;E Prioritization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C1660-E48B-46D9-7178-8B0E32C4DB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35563"/>
          </a:xfrm>
        </p:spPr>
        <p:txBody>
          <a:bodyPr/>
          <a:lstStyle/>
          <a:p>
            <a:r>
              <a:rPr lang="en-US" dirty="0"/>
              <a:t>Reviewing and comparing growth profiles across programs</a:t>
            </a:r>
          </a:p>
          <a:p>
            <a:r>
              <a:rPr lang="en-US" dirty="0"/>
              <a:t>Thiamine injections and egg/juvenile survival evaluations</a:t>
            </a:r>
          </a:p>
          <a:p>
            <a:r>
              <a:rPr lang="en-US" dirty="0"/>
              <a:t>Marking/tagging review</a:t>
            </a:r>
          </a:p>
          <a:p>
            <a:r>
              <a:rPr lang="en-US" dirty="0"/>
              <a:t>Climate change vulnerability assessments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B25F2-32FF-174E-5285-67D68EBD7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5800" y="944564"/>
            <a:ext cx="4648200" cy="5181600"/>
          </a:xfrm>
        </p:spPr>
        <p:txBody>
          <a:bodyPr/>
          <a:lstStyle/>
          <a:p>
            <a:r>
              <a:rPr lang="en-US" dirty="0"/>
              <a:t>Upper Grand Ronde Aggregated Projects</a:t>
            </a:r>
          </a:p>
          <a:p>
            <a:pPr lvl="1"/>
            <a:r>
              <a:rPr lang="en-US" dirty="0"/>
              <a:t>Carcass additions, </a:t>
            </a:r>
            <a:r>
              <a:rPr lang="en-US" dirty="0" err="1"/>
              <a:t>subyearling</a:t>
            </a:r>
            <a:r>
              <a:rPr lang="en-US" dirty="0"/>
              <a:t> releases, alternative brood, mortality investigations</a:t>
            </a:r>
          </a:p>
          <a:p>
            <a:r>
              <a:rPr lang="en-US" dirty="0"/>
              <a:t>Yankee Fork</a:t>
            </a:r>
          </a:p>
          <a:p>
            <a:pPr lvl="1"/>
            <a:r>
              <a:rPr lang="en-US" dirty="0"/>
              <a:t>Genetic analyses needed for existing work and egg box efficacy. </a:t>
            </a:r>
          </a:p>
          <a:p>
            <a:pPr marL="0" indent="0">
              <a:buNone/>
            </a:pPr>
            <a:r>
              <a:rPr lang="en-US" i="1" dirty="0"/>
              <a:t>Mechanism – internal/external engagement</a:t>
            </a:r>
          </a:p>
        </p:txBody>
      </p:sp>
    </p:spTree>
    <p:extLst>
      <p:ext uri="{BB962C8B-B14F-4D97-AF65-F5344CB8AC3E}">
        <p14:creationId xmlns:p14="http://schemas.microsoft.com/office/powerpoint/2010/main" val="4005317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75437-0F7D-F1F0-537E-49DD8AABF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Prioritization List - Needs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501EFD3-F7D6-F959-BFFE-E3C2CA22A2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91772"/>
              </p:ext>
            </p:extLst>
          </p:nvPr>
        </p:nvGraphicFramePr>
        <p:xfrm>
          <a:off x="457200" y="1219200"/>
          <a:ext cx="8191500" cy="1678305"/>
        </p:xfrm>
        <a:graphic>
          <a:graphicData uri="http://schemas.openxmlformats.org/drawingml/2006/table">
            <a:tbl>
              <a:tblPr/>
              <a:tblGrid>
                <a:gridCol w="1495425">
                  <a:extLst>
                    <a:ext uri="{9D8B030D-6E8A-4147-A177-3AD203B41FA5}">
                      <a16:colId xmlns:a16="http://schemas.microsoft.com/office/drawing/2014/main" val="3214046017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70546769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4056682367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87865706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1073391175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835309344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362454407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25517890"/>
                    </a:ext>
                  </a:extLst>
                </a:gridCol>
              </a:tblGrid>
              <a:tr h="190500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LSRCP Spring/Summer Chinook Program Performance for ISRP Reviews - In Place/In Kind Mitigation Performance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4101137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Facility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Production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BY07-16 Mean SAR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Expected adults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Basin Adult Goal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Balance Needed on in-place/in-kind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63742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Upper Salmon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McCall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Fork Salmon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1,000,000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0.50%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5,000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8,000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49416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Upper Salmon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Sawtooth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Sawtooth Weir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1,700,000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6,000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19,445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47042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Upper Salmon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Sawtooth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Yankee Fork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69324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Basin 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3,000,000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11,000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27,445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(16,445)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84085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F9D3FF9-7E92-35B9-B230-98CCF03DD14E}"/>
              </a:ext>
            </a:extLst>
          </p:cNvPr>
          <p:cNvSpPr txBox="1"/>
          <p:nvPr/>
        </p:nvSpPr>
        <p:spPr>
          <a:xfrm>
            <a:off x="990600" y="3733800"/>
            <a:ext cx="784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How do we improve what we have now?... For planning into the future?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47221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/>
        </p:nvGraphicFramePr>
        <p:xfrm>
          <a:off x="533400" y="0"/>
          <a:ext cx="8077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028" y="360690"/>
            <a:ext cx="2307771" cy="1087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DCEED9-2A59-5819-4283-5FC3BA2DC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955" y="1235604"/>
            <a:ext cx="2780645" cy="1309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644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25E960E-1F4A-BB21-B1A0-FCFCF83A6C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76200"/>
          <a:ext cx="8181975" cy="562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181753" imgH="5629216" progId="Excel.Sheet.12">
                  <p:embed/>
                </p:oleObj>
              </mc:Choice>
              <mc:Fallback>
                <p:oleObj name="Worksheet" r:id="rId2" imgW="8181753" imgH="5629216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E25E960E-1F4A-BB21-B1A0-FCFCF83A6C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8600" y="76200"/>
                        <a:ext cx="8181975" cy="562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7D12E9A-FAA0-3952-B597-BE338E6D8B56}"/>
              </a:ext>
            </a:extLst>
          </p:cNvPr>
          <p:cNvSpPr/>
          <p:nvPr/>
        </p:nvSpPr>
        <p:spPr>
          <a:xfrm>
            <a:off x="0" y="3048000"/>
            <a:ext cx="9144000" cy="2895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0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AD67A95-2168-4EE3-8A73-0B0B68E954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603" y="152400"/>
          <a:ext cx="8518793" cy="5795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972300" imgH="4743686" progId="Excel.Sheet.12">
                  <p:embed/>
                </p:oleObj>
              </mc:Choice>
              <mc:Fallback>
                <p:oleObj name="Worksheet" r:id="rId2" imgW="6972300" imgH="4743686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FAD67A95-2168-4EE3-8A73-0B0B68E954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2603" y="152400"/>
                        <a:ext cx="8518793" cy="57955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2">
            <a:extLst>
              <a:ext uri="{FF2B5EF4-FFF2-40B4-BE49-F238E27FC236}">
                <a16:creationId xmlns:a16="http://schemas.microsoft.com/office/drawing/2014/main" id="{D8C76467-A015-4C3C-A61D-88890E8FD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86" y="4267200"/>
            <a:ext cx="1016369" cy="478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42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D03B23-3684-1E13-F688-EA037E9B5176}"/>
              </a:ext>
            </a:extLst>
          </p:cNvPr>
          <p:cNvSpPr txBox="1"/>
          <p:nvPr/>
        </p:nvSpPr>
        <p:spPr>
          <a:xfrm>
            <a:off x="190500" y="990600"/>
            <a:ext cx="8953500" cy="4695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Agreement on the following….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Discontinuing backfilling of USAL B programs with DNFH B stock.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future brood shortages occur with the USAL B returns for Yankee Fork, production will be made up with backfilling shortfalls with A stock and releases at existing A stock release sites (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Sawtooth weir).  These will be coordinated through the Tuesday coordination calls and the AOP process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Little Salmon program release of 217,000 B-steelhead to A-steelhead.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Shift of 87,000 B-production from Yankee Fork to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Pahsimeroi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Hatchery.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following will be the prioritization of USAL-B smolt production groups</a:t>
            </a:r>
          </a:p>
          <a:p>
            <a:pPr marL="1257300" lvl="2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428,000 production at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Pahsimeroi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Hatchery</a:t>
            </a:r>
          </a:p>
          <a:p>
            <a:pPr marL="1257300" lvl="2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440,000 production of USAL B at Yankee Fork.</a:t>
            </a:r>
          </a:p>
          <a:p>
            <a:pPr marL="1257300" lvl="2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available and funded, egg box production of USAL B in Yankee Fork.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overall marking of USAL B should remain the same but there will be an increase in the number of coded wire tags from 341,000 to 428,000.  Releases at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Pahsimeroi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Fish Hatchery will be entirely coded wire tagged and unclipped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changes and actions will be additionally coordinated by LSRCP, IDFG and SBT with NOAA-Fisheries for ESA permitting compliance.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174324-E0E0-8A92-382A-5B8852E5C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</a:t>
            </a:r>
          </a:p>
        </p:txBody>
      </p:sp>
    </p:spTree>
    <p:extLst>
      <p:ext uri="{BB962C8B-B14F-4D97-AF65-F5344CB8AC3E}">
        <p14:creationId xmlns:p14="http://schemas.microsoft.com/office/powerpoint/2010/main" val="2657037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D2EB0-07A8-D7DA-DF3E-1084A1504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Efforts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CF5F1-7A0B-37E8-2732-124C32CBF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Fall Chinook </a:t>
            </a:r>
          </a:p>
          <a:p>
            <a:pPr lvl="1"/>
            <a:r>
              <a:rPr lang="en-US" dirty="0"/>
              <a:t>Implementation of yearling to </a:t>
            </a:r>
            <a:r>
              <a:rPr lang="en-US" dirty="0" err="1"/>
              <a:t>subyearling</a:t>
            </a:r>
            <a:r>
              <a:rPr lang="en-US" dirty="0"/>
              <a:t> conversion</a:t>
            </a:r>
          </a:p>
          <a:p>
            <a:pPr lvl="1"/>
            <a:r>
              <a:rPr lang="en-US" dirty="0"/>
              <a:t>Proposed action to NOAA-Fisheries</a:t>
            </a:r>
          </a:p>
          <a:p>
            <a:r>
              <a:rPr lang="en-US" dirty="0"/>
              <a:t>Reciprocal Study Discussion</a:t>
            </a:r>
          </a:p>
          <a:p>
            <a:pPr lvl="1"/>
            <a:r>
              <a:rPr lang="en-US" dirty="0"/>
              <a:t>Steelhead in NE Oregon, SE Washington</a:t>
            </a:r>
          </a:p>
          <a:p>
            <a:pPr lvl="1"/>
            <a:r>
              <a:rPr lang="en-US" dirty="0"/>
              <a:t>Spring/Summer Chinook in NE Oregon</a:t>
            </a:r>
          </a:p>
          <a:p>
            <a:r>
              <a:rPr lang="en-US" dirty="0"/>
              <a:t>Annual Report FY 2019-2021</a:t>
            </a:r>
          </a:p>
          <a:p>
            <a:r>
              <a:rPr lang="en-US" dirty="0"/>
              <a:t>Structured Decision Making Course</a:t>
            </a:r>
          </a:p>
          <a:p>
            <a:r>
              <a:rPr lang="en-US" dirty="0"/>
              <a:t>Budget Discussion and Statements of 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611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2C1C1-C615-B484-1907-2A23032AD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M&amp;E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7EBA6-DE4A-A130-DFE5-AC2112A316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944564"/>
            <a:ext cx="4343400" cy="5181600"/>
          </a:xfrm>
        </p:spPr>
        <p:txBody>
          <a:bodyPr/>
          <a:lstStyle/>
          <a:p>
            <a:r>
              <a:rPr lang="en-US" dirty="0"/>
              <a:t>ISRP review highlights</a:t>
            </a:r>
          </a:p>
          <a:p>
            <a:r>
              <a:rPr lang="en-US" dirty="0"/>
              <a:t>Current performance and programmatic changes for improvement</a:t>
            </a:r>
          </a:p>
          <a:p>
            <a:pPr lvl="1"/>
            <a:r>
              <a:rPr lang="en-US" dirty="0"/>
              <a:t>AOP discussions on performance from ISRP</a:t>
            </a:r>
          </a:p>
          <a:p>
            <a:r>
              <a:rPr lang="en-US" dirty="0"/>
              <a:t>M&amp;E Priority Project List</a:t>
            </a:r>
          </a:p>
          <a:p>
            <a:r>
              <a:rPr lang="en-US" dirty="0"/>
              <a:t>Future items</a:t>
            </a:r>
          </a:p>
          <a:p>
            <a:endParaRPr lang="en-US" dirty="0"/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23FBCE1D-1BAC-6593-F6B9-58AB0C0BE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38200"/>
            <a:ext cx="374628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909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637454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72200" y="5715000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Reporting not complete for 2021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66800" y="228600"/>
          <a:ext cx="7539474" cy="561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12.0 Graph" r:id="rId3" imgW="6696301" imgH="4991087" progId="SigmaPlotGraphicObject.11">
                  <p:embed/>
                </p:oleObj>
              </mc:Choice>
              <mc:Fallback>
                <p:oleObj name="SPW 12.0 Graph" r:id="rId3" imgW="6696301" imgH="4991087" progId="SigmaPlotGraphicObject.11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800" y="228600"/>
                        <a:ext cx="7539474" cy="561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9C40DE0-DEAC-4F00-B8FD-B07B3B2F4FE7}"/>
              </a:ext>
            </a:extLst>
          </p:cNvPr>
          <p:cNvCxnSpPr>
            <a:cxnSpLocks/>
          </p:cNvCxnSpPr>
          <p:nvPr/>
        </p:nvCxnSpPr>
        <p:spPr>
          <a:xfrm flipV="1">
            <a:off x="5410200" y="2133600"/>
            <a:ext cx="0" cy="312420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5C41986-6687-41CA-BE06-B38AA29A4BA3}"/>
              </a:ext>
            </a:extLst>
          </p:cNvPr>
          <p:cNvSpPr txBox="1"/>
          <p:nvPr/>
        </p:nvSpPr>
        <p:spPr>
          <a:xfrm>
            <a:off x="4800602" y="1590897"/>
            <a:ext cx="1219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 ISRP Review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F1C59AF-730B-A76D-F59F-BC8DB52E8920}"/>
              </a:ext>
            </a:extLst>
          </p:cNvPr>
          <p:cNvCxnSpPr>
            <a:cxnSpLocks/>
          </p:cNvCxnSpPr>
          <p:nvPr/>
        </p:nvCxnSpPr>
        <p:spPr>
          <a:xfrm flipV="1">
            <a:off x="7086600" y="2133600"/>
            <a:ext cx="0" cy="312420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B5EA361-8206-23FA-C58B-9B0C929C85B8}"/>
              </a:ext>
            </a:extLst>
          </p:cNvPr>
          <p:cNvSpPr txBox="1"/>
          <p:nvPr/>
        </p:nvSpPr>
        <p:spPr>
          <a:xfrm>
            <a:off x="6380482" y="1600200"/>
            <a:ext cx="1219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ISRP Review</a:t>
            </a:r>
          </a:p>
        </p:txBody>
      </p:sp>
    </p:spTree>
    <p:extLst>
      <p:ext uri="{BB962C8B-B14F-4D97-AF65-F5344CB8AC3E}">
        <p14:creationId xmlns:p14="http://schemas.microsoft.com/office/powerpoint/2010/main" val="301418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00076" y="1621630"/>
          <a:ext cx="7743826" cy="3406070"/>
        </p:xfrm>
        <a:graphic>
          <a:graphicData uri="http://schemas.openxmlformats.org/drawingml/2006/table">
            <a:tbl>
              <a:tblPr firstRow="1" firstCol="1" bandRow="1"/>
              <a:tblGrid>
                <a:gridCol w="1799780">
                  <a:extLst>
                    <a:ext uri="{9D8B030D-6E8A-4147-A177-3AD203B41FA5}">
                      <a16:colId xmlns:a16="http://schemas.microsoft.com/office/drawing/2014/main" val="1205665324"/>
                    </a:ext>
                  </a:extLst>
                </a:gridCol>
                <a:gridCol w="814808">
                  <a:extLst>
                    <a:ext uri="{9D8B030D-6E8A-4147-A177-3AD203B41FA5}">
                      <a16:colId xmlns:a16="http://schemas.microsoft.com/office/drawing/2014/main" val="2224971636"/>
                    </a:ext>
                  </a:extLst>
                </a:gridCol>
                <a:gridCol w="814808">
                  <a:extLst>
                    <a:ext uri="{9D8B030D-6E8A-4147-A177-3AD203B41FA5}">
                      <a16:colId xmlns:a16="http://schemas.microsoft.com/office/drawing/2014/main" val="3905306484"/>
                    </a:ext>
                  </a:extLst>
                </a:gridCol>
                <a:gridCol w="894938">
                  <a:extLst>
                    <a:ext uri="{9D8B030D-6E8A-4147-A177-3AD203B41FA5}">
                      <a16:colId xmlns:a16="http://schemas.microsoft.com/office/drawing/2014/main" val="1280883282"/>
                    </a:ext>
                  </a:extLst>
                </a:gridCol>
                <a:gridCol w="814808">
                  <a:extLst>
                    <a:ext uri="{9D8B030D-6E8A-4147-A177-3AD203B41FA5}">
                      <a16:colId xmlns:a16="http://schemas.microsoft.com/office/drawing/2014/main" val="2690582784"/>
                    </a:ext>
                  </a:extLst>
                </a:gridCol>
                <a:gridCol w="894938">
                  <a:extLst>
                    <a:ext uri="{9D8B030D-6E8A-4147-A177-3AD203B41FA5}">
                      <a16:colId xmlns:a16="http://schemas.microsoft.com/office/drawing/2014/main" val="3698357071"/>
                    </a:ext>
                  </a:extLst>
                </a:gridCol>
                <a:gridCol w="814808">
                  <a:extLst>
                    <a:ext uri="{9D8B030D-6E8A-4147-A177-3AD203B41FA5}">
                      <a16:colId xmlns:a16="http://schemas.microsoft.com/office/drawing/2014/main" val="1282601895"/>
                    </a:ext>
                  </a:extLst>
                </a:gridCol>
                <a:gridCol w="894938">
                  <a:extLst>
                    <a:ext uri="{9D8B030D-6E8A-4147-A177-3AD203B41FA5}">
                      <a16:colId xmlns:a16="http://schemas.microsoft.com/office/drawing/2014/main" val="2613427712"/>
                    </a:ext>
                  </a:extLst>
                </a:gridCol>
              </a:tblGrid>
              <a:tr h="2126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Washington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Oregon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Idaho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950180"/>
                  </a:ext>
                </a:extLst>
              </a:tr>
              <a:tr h="6378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Area or Basin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Spring Chinook salmon 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Fall Chinook salmon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Steelhead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Spring Chinook salmon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Steelhead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Spring-Summer Chinook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Steelhead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706160"/>
                  </a:ext>
                </a:extLst>
              </a:tr>
              <a:tr h="2126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Snake River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7387951"/>
                  </a:ext>
                </a:extLst>
              </a:tr>
              <a:tr h="2126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Below Lewiston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5,000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4583432"/>
                  </a:ext>
                </a:extLst>
              </a:tr>
              <a:tr h="2165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Lewiston – Hells Canyon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9,728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2,208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0778550"/>
                  </a:ext>
                </a:extLst>
              </a:tr>
              <a:tr h="2126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Hells Canyon Dam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3,648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1,368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1,200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1,368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1714315"/>
                  </a:ext>
                </a:extLst>
              </a:tr>
              <a:tr h="2126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Tucannon River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1,152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1,632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449803"/>
                  </a:ext>
                </a:extLst>
              </a:tr>
              <a:tr h="2126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Clearwater River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288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20,736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679281"/>
                  </a:ext>
                </a:extLst>
              </a:tr>
              <a:tr h="2126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Asotin Creek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816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0146777"/>
                  </a:ext>
                </a:extLst>
              </a:tr>
              <a:tr h="2126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Grande Ronde River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5,856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7,632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8210532"/>
                  </a:ext>
                </a:extLst>
              </a:tr>
              <a:tr h="2126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Salmon River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46,656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16,896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256133"/>
                  </a:ext>
                </a:extLst>
              </a:tr>
              <a:tr h="2126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Imnaha River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3,216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1,920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2939897"/>
                  </a:ext>
                </a:extLst>
              </a:tr>
              <a:tr h="2126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Small Tributaries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264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288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264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893327"/>
                  </a:ext>
                </a:extLst>
              </a:tr>
              <a:tr h="2126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1,152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18,512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4,656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9,072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11,184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48,432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39,264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1631724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00063" y="1020034"/>
            <a:ext cx="8115300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hangingPunct="0"/>
            <a:r>
              <a:rPr lang="en-US" alt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 3.  Allocation of compensation (adults) by State as suggested by Columbia Basin Fisheries Technical Committee (reproduced from WDFW 1974).  This allocation was not to be used as a specific indicator of release sites.  </a:t>
            </a:r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2199" y="1828802"/>
            <a:ext cx="609601" cy="3198898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E13993-852C-4F4D-A7EA-95CF6877140A}"/>
              </a:ext>
            </a:extLst>
          </p:cNvPr>
          <p:cNvSpPr/>
          <p:nvPr/>
        </p:nvSpPr>
        <p:spPr>
          <a:xfrm>
            <a:off x="4876800" y="1828802"/>
            <a:ext cx="685800" cy="3226972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90A115-4DEB-4155-824C-1F19D5469765}"/>
              </a:ext>
            </a:extLst>
          </p:cNvPr>
          <p:cNvSpPr/>
          <p:nvPr/>
        </p:nvSpPr>
        <p:spPr>
          <a:xfrm>
            <a:off x="6582277" y="1828801"/>
            <a:ext cx="666247" cy="3226972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F06D73-580A-4DE3-91D1-EFC45476FA5C}"/>
              </a:ext>
            </a:extLst>
          </p:cNvPr>
          <p:cNvSpPr txBox="1"/>
          <p:nvPr/>
        </p:nvSpPr>
        <p:spPr>
          <a:xfrm>
            <a:off x="6096000" y="5245915"/>
            <a:ext cx="1905000" cy="65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07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3505200" cy="4953000"/>
          </a:xfrm>
        </p:spPr>
        <p:txBody>
          <a:bodyPr/>
          <a:lstStyle/>
          <a:p>
            <a:r>
              <a:rPr lang="en-US" sz="2000" dirty="0"/>
              <a:t>Large shift in production from Salmon to Clearwater basin.</a:t>
            </a:r>
          </a:p>
          <a:p>
            <a:pPr lvl="1"/>
            <a:r>
              <a:rPr lang="en-US" sz="2000" dirty="0"/>
              <a:t>Why?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Further refinements of programs to achieve cooperator desires, ESA.</a:t>
            </a:r>
          </a:p>
          <a:p>
            <a:pPr lvl="1"/>
            <a:r>
              <a:rPr lang="en-US" sz="1600" dirty="0"/>
              <a:t>Fishing, flexibility.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Since last review (2010), approximately 2.815 M smolt production has been added to address goals.</a:t>
            </a:r>
          </a:p>
          <a:p>
            <a:endParaRPr lang="en-US" sz="2000" dirty="0"/>
          </a:p>
          <a:p>
            <a:r>
              <a:rPr lang="en-US" sz="2000" i="1" u="sng" dirty="0"/>
              <a:t>Clearwater Pipeline would increase additional 3.0 M to existing infrastructure. </a:t>
            </a:r>
          </a:p>
          <a:p>
            <a:endParaRPr lang="en-US" sz="20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661335"/>
              </p:ext>
            </p:extLst>
          </p:nvPr>
        </p:nvGraphicFramePr>
        <p:xfrm>
          <a:off x="3712152" y="228600"/>
          <a:ext cx="5438775" cy="572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438872" imgH="5724595" progId="Excel.Sheet.12">
                  <p:embed/>
                </p:oleObj>
              </mc:Choice>
              <mc:Fallback>
                <p:oleObj name="Worksheet" r:id="rId3" imgW="5438872" imgH="572459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12152" y="228600"/>
                        <a:ext cx="5438775" cy="572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347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91299"/>
            <a:ext cx="8229600" cy="631742"/>
          </a:xfrm>
        </p:spPr>
        <p:txBody>
          <a:bodyPr/>
          <a:lstStyle/>
          <a:p>
            <a:r>
              <a:rPr lang="en-US" dirty="0"/>
              <a:t>Performance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6A77DC6-61AA-0BC0-43B0-0F1FA1AF9A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96324"/>
              </p:ext>
            </p:extLst>
          </p:nvPr>
        </p:nvGraphicFramePr>
        <p:xfrm>
          <a:off x="659606" y="457200"/>
          <a:ext cx="7950994" cy="5562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181753" imgH="5724662" progId="Excel.Sheet.12">
                  <p:embed/>
                </p:oleObj>
              </mc:Choice>
              <mc:Fallback>
                <p:oleObj name="Worksheet" r:id="rId2" imgW="8181753" imgH="572466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59606" y="457200"/>
                        <a:ext cx="7950994" cy="55629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7565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CB92F652-8D35-46D7-818C-1615401515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326368"/>
              </p:ext>
            </p:extLst>
          </p:nvPr>
        </p:nvGraphicFramePr>
        <p:xfrm>
          <a:off x="31098" y="1265143"/>
          <a:ext cx="7212664" cy="3102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248561" imgH="2562145" progId="Excel.Sheet.12">
                  <p:embed/>
                </p:oleObj>
              </mc:Choice>
              <mc:Fallback>
                <p:oleObj name="Worksheet" r:id="rId3" imgW="6248561" imgH="256214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098" y="1265143"/>
                        <a:ext cx="7212664" cy="31029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ight Arrow 3"/>
          <p:cNvSpPr/>
          <p:nvPr/>
        </p:nvSpPr>
        <p:spPr>
          <a:xfrm>
            <a:off x="2743202" y="4625703"/>
            <a:ext cx="4419598" cy="2627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5" name="Right Arrow 4"/>
          <p:cNvSpPr/>
          <p:nvPr/>
        </p:nvSpPr>
        <p:spPr>
          <a:xfrm rot="16200000">
            <a:off x="6195573" y="2781297"/>
            <a:ext cx="2590800" cy="2286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7" name="TextBox 6"/>
          <p:cNvSpPr txBox="1"/>
          <p:nvPr/>
        </p:nvSpPr>
        <p:spPr>
          <a:xfrm>
            <a:off x="523875" y="455280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Increasing Costs ($)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00" y="4922136"/>
            <a:ext cx="504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Increased Brood Need (and Reduced Fisheries)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05727" y="1277033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Increased Performance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103648"/>
            <a:ext cx="8229600" cy="792163"/>
          </a:xfrm>
        </p:spPr>
        <p:txBody>
          <a:bodyPr/>
          <a:lstStyle/>
          <a:p>
            <a:r>
              <a:rPr lang="en-US" dirty="0"/>
              <a:t>Spring/Summer Chinook Example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533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543801" y="1923364"/>
            <a:ext cx="171538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Low Densities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Better release 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Good homing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Releases that are ready-to-migrate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Better in-river survival, hydrosystem survival.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Smolt programs over parr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Endemic or localized stock</a:t>
            </a:r>
          </a:p>
          <a:p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209800" y="21336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0.87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E4C1C3-1900-4FBD-9142-6B6B1A641C44}"/>
              </a:ext>
            </a:extLst>
          </p:cNvPr>
          <p:cNvSpPr txBox="1"/>
          <p:nvPr/>
        </p:nvSpPr>
        <p:spPr>
          <a:xfrm>
            <a:off x="6200442" y="3197423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0.42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33748E-652F-485F-9392-621E40815E0A}"/>
              </a:ext>
            </a:extLst>
          </p:cNvPr>
          <p:cNvSpPr txBox="1"/>
          <p:nvPr/>
        </p:nvSpPr>
        <p:spPr>
          <a:xfrm>
            <a:off x="1176338" y="5341873"/>
            <a:ext cx="73580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Started program with 6.74 M with expected survival of 0.87% = 58,700</a:t>
            </a:r>
          </a:p>
          <a:p>
            <a:r>
              <a:rPr lang="en-US" sz="1400" dirty="0"/>
              <a:t>Current program is 10.4 M with measured, mean survival of 0.42% (BY07-16) = 43,783</a:t>
            </a:r>
          </a:p>
        </p:txBody>
      </p:sp>
    </p:spTree>
    <p:extLst>
      <p:ext uri="{BB962C8B-B14F-4D97-AF65-F5344CB8AC3E}">
        <p14:creationId xmlns:p14="http://schemas.microsoft.com/office/powerpoint/2010/main" val="82618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  <p:bldP spid="9" grpId="0"/>
      <p:bldP spid="18" grpId="0"/>
      <p:bldP spid="18" grpId="1"/>
      <p:bldP spid="12" grpId="0"/>
      <p:bldP spid="16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2"/>
            <a:ext cx="8229600" cy="411163"/>
          </a:xfrm>
        </p:spPr>
        <p:txBody>
          <a:bodyPr/>
          <a:lstStyle/>
          <a:p>
            <a:r>
              <a:rPr lang="en-US" sz="4400" dirty="0"/>
              <a:t>Performance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EF0B7F-1C6A-D407-CA6E-A966B6E1546A}"/>
              </a:ext>
            </a:extLst>
          </p:cNvPr>
          <p:cNvSpPr/>
          <p:nvPr/>
        </p:nvSpPr>
        <p:spPr>
          <a:xfrm>
            <a:off x="152400" y="2362200"/>
            <a:ext cx="8534400" cy="2286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622DCFF-2726-CB37-D1A3-2C56438386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309896"/>
              </p:ext>
            </p:extLst>
          </p:nvPr>
        </p:nvGraphicFramePr>
        <p:xfrm>
          <a:off x="304800" y="762000"/>
          <a:ext cx="8191500" cy="2867025"/>
        </p:xfrm>
        <a:graphic>
          <a:graphicData uri="http://schemas.openxmlformats.org/drawingml/2006/table">
            <a:tbl>
              <a:tblPr/>
              <a:tblGrid>
                <a:gridCol w="1498019">
                  <a:extLst>
                    <a:ext uri="{9D8B030D-6E8A-4147-A177-3AD203B41FA5}">
                      <a16:colId xmlns:a16="http://schemas.microsoft.com/office/drawing/2014/main" val="4013370709"/>
                    </a:ext>
                  </a:extLst>
                </a:gridCol>
                <a:gridCol w="1094951">
                  <a:extLst>
                    <a:ext uri="{9D8B030D-6E8A-4147-A177-3AD203B41FA5}">
                      <a16:colId xmlns:a16="http://schemas.microsoft.com/office/drawing/2014/main" val="3471777657"/>
                    </a:ext>
                  </a:extLst>
                </a:gridCol>
                <a:gridCol w="1447239">
                  <a:extLst>
                    <a:ext uri="{9D8B030D-6E8A-4147-A177-3AD203B41FA5}">
                      <a16:colId xmlns:a16="http://schemas.microsoft.com/office/drawing/2014/main" val="142900717"/>
                    </a:ext>
                  </a:extLst>
                </a:gridCol>
                <a:gridCol w="888656">
                  <a:extLst>
                    <a:ext uri="{9D8B030D-6E8A-4147-A177-3AD203B41FA5}">
                      <a16:colId xmlns:a16="http://schemas.microsoft.com/office/drawing/2014/main" val="2759979518"/>
                    </a:ext>
                  </a:extLst>
                </a:gridCol>
                <a:gridCol w="710924">
                  <a:extLst>
                    <a:ext uri="{9D8B030D-6E8A-4147-A177-3AD203B41FA5}">
                      <a16:colId xmlns:a16="http://schemas.microsoft.com/office/drawing/2014/main" val="3517593421"/>
                    </a:ext>
                  </a:extLst>
                </a:gridCol>
                <a:gridCol w="774400">
                  <a:extLst>
                    <a:ext uri="{9D8B030D-6E8A-4147-A177-3AD203B41FA5}">
                      <a16:colId xmlns:a16="http://schemas.microsoft.com/office/drawing/2014/main" val="4202057196"/>
                    </a:ext>
                  </a:extLst>
                </a:gridCol>
                <a:gridCol w="710924">
                  <a:extLst>
                    <a:ext uri="{9D8B030D-6E8A-4147-A177-3AD203B41FA5}">
                      <a16:colId xmlns:a16="http://schemas.microsoft.com/office/drawing/2014/main" val="3617514893"/>
                    </a:ext>
                  </a:extLst>
                </a:gridCol>
                <a:gridCol w="1066387">
                  <a:extLst>
                    <a:ext uri="{9D8B030D-6E8A-4147-A177-3AD203B41FA5}">
                      <a16:colId xmlns:a16="http://schemas.microsoft.com/office/drawing/2014/main" val="2516491048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Facility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Production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BY07-16 Mean SAR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Expected adults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Basin Adult Goal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Balance Needed on in-place/in-kind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0787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Clearwater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Clearwater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Fork Clearwater*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709,000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0.24%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1,709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9,867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24728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Clearwater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Clearwater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Clear Creek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720,000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0.50%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3,564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25669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Clearwater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Clearwater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Lower Selway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400,000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0.43%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1,724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6758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Clearwater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Clearwater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River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1,280,000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0.26%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3,328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42969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Clearwater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Clearwater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Lochsa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640,000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0.26%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1,664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2,033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42835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Clearwater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Dworshak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Fork Clearwater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1,650,000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0.57%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9,405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9,135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24326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Clearwater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Dworshak/NPTH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Lapwai*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180,000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0.57%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1,026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7157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Basin 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5,579,000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22,420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21,035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1,385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6094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073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2"/>
            <a:ext cx="8229600" cy="411163"/>
          </a:xfrm>
        </p:spPr>
        <p:txBody>
          <a:bodyPr/>
          <a:lstStyle/>
          <a:p>
            <a:r>
              <a:rPr lang="en-US" sz="4400" dirty="0"/>
              <a:t>Performance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BE40B04-2D0D-7E67-6C59-BE67487920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675577"/>
              </p:ext>
            </p:extLst>
          </p:nvPr>
        </p:nvGraphicFramePr>
        <p:xfrm>
          <a:off x="685800" y="838200"/>
          <a:ext cx="6934201" cy="2922707"/>
        </p:xfrm>
        <a:graphic>
          <a:graphicData uri="http://schemas.openxmlformats.org/drawingml/2006/table">
            <a:tbl>
              <a:tblPr/>
              <a:tblGrid>
                <a:gridCol w="1088290">
                  <a:extLst>
                    <a:ext uri="{9D8B030D-6E8A-4147-A177-3AD203B41FA5}">
                      <a16:colId xmlns:a16="http://schemas.microsoft.com/office/drawing/2014/main" val="3023174616"/>
                    </a:ext>
                  </a:extLst>
                </a:gridCol>
                <a:gridCol w="1000726">
                  <a:extLst>
                    <a:ext uri="{9D8B030D-6E8A-4147-A177-3AD203B41FA5}">
                      <a16:colId xmlns:a16="http://schemas.microsoft.com/office/drawing/2014/main" val="2187067749"/>
                    </a:ext>
                  </a:extLst>
                </a:gridCol>
                <a:gridCol w="1667878">
                  <a:extLst>
                    <a:ext uri="{9D8B030D-6E8A-4147-A177-3AD203B41FA5}">
                      <a16:colId xmlns:a16="http://schemas.microsoft.com/office/drawing/2014/main" val="1355544098"/>
                    </a:ext>
                  </a:extLst>
                </a:gridCol>
                <a:gridCol w="1200872">
                  <a:extLst>
                    <a:ext uri="{9D8B030D-6E8A-4147-A177-3AD203B41FA5}">
                      <a16:colId xmlns:a16="http://schemas.microsoft.com/office/drawing/2014/main" val="3305541567"/>
                    </a:ext>
                  </a:extLst>
                </a:gridCol>
                <a:gridCol w="1138326">
                  <a:extLst>
                    <a:ext uri="{9D8B030D-6E8A-4147-A177-3AD203B41FA5}">
                      <a16:colId xmlns:a16="http://schemas.microsoft.com/office/drawing/2014/main" val="3941677100"/>
                    </a:ext>
                  </a:extLst>
                </a:gridCol>
                <a:gridCol w="838109">
                  <a:extLst>
                    <a:ext uri="{9D8B030D-6E8A-4147-A177-3AD203B41FA5}">
                      <a16:colId xmlns:a16="http://schemas.microsoft.com/office/drawing/2014/main" val="367152313"/>
                    </a:ext>
                  </a:extLst>
                </a:gridCol>
              </a:tblGrid>
              <a:tr h="40913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Juvenile Production Release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BY-07-16 SAR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Expected Adults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75548"/>
                  </a:ext>
                </a:extLst>
              </a:tr>
              <a:tr h="22604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Clear Creek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720,000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3,564 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7524302"/>
                  </a:ext>
                </a:extLst>
              </a:tr>
              <a:tr h="2260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 Quo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River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1,280,000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3,328 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0390701"/>
                  </a:ext>
                </a:extLst>
              </a:tr>
              <a:tr h="226042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2,000,000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6,892 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8150662"/>
                  </a:ext>
                </a:extLst>
              </a:tr>
              <a:tr h="226042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648063"/>
                  </a:ext>
                </a:extLst>
              </a:tr>
              <a:tr h="2260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Alternative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Clear Creek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1,000,000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4,950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7284964"/>
                  </a:ext>
                </a:extLst>
              </a:tr>
              <a:tr h="226042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River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1,000,000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2,600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854025"/>
                  </a:ext>
                </a:extLst>
              </a:tr>
              <a:tr h="226042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2,000,000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7,550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           658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4574791"/>
                  </a:ext>
                </a:extLst>
              </a:tr>
              <a:tr h="226042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5047165"/>
                  </a:ext>
                </a:extLst>
              </a:tr>
              <a:tr h="2260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Alternative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Clear Creek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1,400,000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6,930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9766146"/>
                  </a:ext>
                </a:extLst>
              </a:tr>
              <a:tr h="22604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River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600,000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1,560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0348823"/>
                  </a:ext>
                </a:extLst>
              </a:tr>
              <a:tr h="22604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2,000,000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8,490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        1,598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142418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6088E59-74F4-8D3B-77AF-25E8C5AE36E2}"/>
              </a:ext>
            </a:extLst>
          </p:cNvPr>
          <p:cNvSpPr txBox="1"/>
          <p:nvPr/>
        </p:nvSpPr>
        <p:spPr>
          <a:xfrm>
            <a:off x="762000" y="44958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What can we do to make this better?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What are we doing to make the current situation improve?</a:t>
            </a:r>
          </a:p>
        </p:txBody>
      </p:sp>
    </p:spTree>
    <p:extLst>
      <p:ext uri="{BB962C8B-B14F-4D97-AF65-F5344CB8AC3E}">
        <p14:creationId xmlns:p14="http://schemas.microsoft.com/office/powerpoint/2010/main" val="807052912"/>
      </p:ext>
    </p:extLst>
  </p:cSld>
  <p:clrMapOvr>
    <a:masterClrMapping/>
  </p:clrMapOvr>
</p:sld>
</file>

<file path=ppt/theme/theme1.xml><?xml version="1.0" encoding="utf-8"?>
<a:theme xmlns:a="http://schemas.openxmlformats.org/drawingml/2006/main" name="CRFPO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RFPO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25894</TotalTime>
  <Words>1375</Words>
  <Application>Microsoft Office PowerPoint</Application>
  <PresentationFormat>On-screen Show (4:3)</PresentationFormat>
  <Paragraphs>456</Paragraphs>
  <Slides>20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Times New Roman</vt:lpstr>
      <vt:lpstr>CRFPO Powerpoint Template</vt:lpstr>
      <vt:lpstr>1_CRFPO Powerpoint Template</vt:lpstr>
      <vt:lpstr>Worksheet</vt:lpstr>
      <vt:lpstr>Microsoft Excel Worksheet</vt:lpstr>
      <vt:lpstr>SPW 12.0 Graph</vt:lpstr>
      <vt:lpstr>LSRCP Spring/Summer Chinook Monitoring and Evaluation Update and Priorties</vt:lpstr>
      <vt:lpstr>M&amp;E Update</vt:lpstr>
      <vt:lpstr>PowerPoint Presentation</vt:lpstr>
      <vt:lpstr>PowerPoint Presentation</vt:lpstr>
      <vt:lpstr>PowerPoint Presentation</vt:lpstr>
      <vt:lpstr>Performance</vt:lpstr>
      <vt:lpstr>Spring/Summer Chinook Example</vt:lpstr>
      <vt:lpstr>Performance</vt:lpstr>
      <vt:lpstr>Performance</vt:lpstr>
      <vt:lpstr>Performance</vt:lpstr>
      <vt:lpstr>Performance</vt:lpstr>
      <vt:lpstr>RM&amp;E Prioritization List</vt:lpstr>
      <vt:lpstr>RM&amp;E Prioritization List</vt:lpstr>
      <vt:lpstr>Prioritization List - Needs</vt:lpstr>
      <vt:lpstr>PowerPoint Presentation</vt:lpstr>
      <vt:lpstr>PowerPoint Presentation</vt:lpstr>
      <vt:lpstr>PowerPoint Presentation</vt:lpstr>
      <vt:lpstr>Outcome</vt:lpstr>
      <vt:lpstr>Future Efforts</vt:lpstr>
      <vt:lpstr>Questions?</vt:lpstr>
    </vt:vector>
  </TitlesOfParts>
  <Company>Oregon Department of Fish and Wildlife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Engle, Rod</dc:creator>
  <cp:lastModifiedBy>Engle, Rod</cp:lastModifiedBy>
  <cp:revision>627</cp:revision>
  <cp:lastPrinted>2017-03-27T15:57:18Z</cp:lastPrinted>
  <dcterms:created xsi:type="dcterms:W3CDTF">2002-09-11T17:10:06Z</dcterms:created>
  <dcterms:modified xsi:type="dcterms:W3CDTF">2023-04-27T15:07:23Z</dcterms:modified>
</cp:coreProperties>
</file>