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82" r:id="rId5"/>
    <p:sldId id="259" r:id="rId6"/>
    <p:sldId id="265" r:id="rId7"/>
    <p:sldId id="260" r:id="rId8"/>
    <p:sldId id="283" r:id="rId9"/>
    <p:sldId id="284" r:id="rId10"/>
    <p:sldId id="295" r:id="rId11"/>
    <p:sldId id="297" r:id="rId12"/>
    <p:sldId id="285" r:id="rId13"/>
    <p:sldId id="289" r:id="rId14"/>
    <p:sldId id="286" r:id="rId15"/>
    <p:sldId id="290" r:id="rId16"/>
    <p:sldId id="268" r:id="rId17"/>
    <p:sldId id="291" r:id="rId18"/>
    <p:sldId id="292" r:id="rId19"/>
    <p:sldId id="293" r:id="rId20"/>
    <p:sldId id="298" r:id="rId21"/>
    <p:sldId id="300" r:id="rId22"/>
    <p:sldId id="299" r:id="rId23"/>
    <p:sldId id="294" r:id="rId24"/>
    <p:sldId id="29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CDF"/>
    <a:srgbClr val="1E7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C22047-690B-45A3-978A-3A270BE6CFB9}" v="1" dt="2024-05-06T18:05:56.395"/>
    <p1510:client id="{C5D463EA-2FC7-465F-A2F9-C88BD0449ABA}" v="17" dt="2024-05-06T17:40:13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78537" autoAdjust="0"/>
  </p:normalViewPr>
  <p:slideViewPr>
    <p:cSldViewPr snapToGrid="0">
      <p:cViewPr varScale="1">
        <p:scale>
          <a:sx n="82" d="100"/>
          <a:sy n="82" d="100"/>
        </p:scale>
        <p:origin x="15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237772685_tp_box_2" providerId="OAuth2" clId="{24F3297D-3762-434D-B8C6-F6AF16D07146}"/>
    <pc:docChg chg="custSel delSld modSld">
      <pc:chgData name="" userId="237772685_tp_box_2" providerId="OAuth2" clId="{24F3297D-3762-434D-B8C6-F6AF16D07146}" dt="2024-05-03T18:34:14.568" v="82" actId="2696"/>
      <pc:docMkLst>
        <pc:docMk/>
      </pc:docMkLst>
      <pc:sldChg chg="del">
        <pc:chgData name="" userId="237772685_tp_box_2" providerId="OAuth2" clId="{24F3297D-3762-434D-B8C6-F6AF16D07146}" dt="2024-05-03T18:34:14.568" v="82" actId="2696"/>
        <pc:sldMkLst>
          <pc:docMk/>
          <pc:sldMk cId="945575387" sldId="266"/>
        </pc:sldMkLst>
      </pc:sldChg>
      <pc:sldChg chg="modSp mod">
        <pc:chgData name="" userId="237772685_tp_box_2" providerId="OAuth2" clId="{24F3297D-3762-434D-B8C6-F6AF16D07146}" dt="2024-05-03T18:13:02.101" v="81" actId="13926"/>
        <pc:sldMkLst>
          <pc:docMk/>
          <pc:sldMk cId="2976583089" sldId="293"/>
        </pc:sldMkLst>
        <pc:spChg chg="mod">
          <ac:chgData name="" userId="237772685_tp_box_2" providerId="OAuth2" clId="{24F3297D-3762-434D-B8C6-F6AF16D07146}" dt="2024-05-03T18:13:02.101" v="81" actId="13926"/>
          <ac:spMkLst>
            <pc:docMk/>
            <pc:sldMk cId="2976583089" sldId="293"/>
            <ac:spMk id="10" creationId="{E65FA63A-AC3D-718B-DD8B-4D0750CFAC46}"/>
          </ac:spMkLst>
        </pc:spChg>
      </pc:sldChg>
    </pc:docChg>
  </pc:docChgLst>
  <pc:docChgLst>
    <pc:chgData userId="237772685_tp_box_2" providerId="OAuth2" clId="{C5D463EA-2FC7-465F-A2F9-C88BD0449ABA}"/>
    <pc:docChg chg="custSel modSld sldOrd">
      <pc:chgData name="" userId="237772685_tp_box_2" providerId="OAuth2" clId="{C5D463EA-2FC7-465F-A2F9-C88BD0449ABA}" dt="2024-05-06T17:40:13.286" v="31" actId="20578"/>
      <pc:docMkLst>
        <pc:docMk/>
      </pc:docMkLst>
      <pc:sldChg chg="modNotesTx">
        <pc:chgData name="" userId="237772685_tp_box_2" providerId="OAuth2" clId="{C5D463EA-2FC7-465F-A2F9-C88BD0449ABA}" dt="2024-05-06T15:53:45.390" v="0" actId="313"/>
        <pc:sldMkLst>
          <pc:docMk/>
          <pc:sldMk cId="321198704" sldId="265"/>
        </pc:sldMkLst>
      </pc:sldChg>
      <pc:sldChg chg="addSp delSp modSp mod modNotesTx">
        <pc:chgData name="" userId="237772685_tp_box_2" providerId="OAuth2" clId="{C5D463EA-2FC7-465F-A2F9-C88BD0449ABA}" dt="2024-05-06T17:27:59.197" v="26" actId="1076"/>
        <pc:sldMkLst>
          <pc:docMk/>
          <pc:sldMk cId="1693488341" sldId="285"/>
        </pc:sldMkLst>
        <pc:spChg chg="add del mod">
          <ac:chgData name="" userId="237772685_tp_box_2" providerId="OAuth2" clId="{C5D463EA-2FC7-465F-A2F9-C88BD0449ABA}" dt="2024-05-06T17:25:45.450" v="17" actId="478"/>
          <ac:spMkLst>
            <pc:docMk/>
            <pc:sldMk cId="1693488341" sldId="285"/>
            <ac:spMk id="4" creationId="{B312ECBD-9E54-6F81-306D-4DDEF62B1019}"/>
          </ac:spMkLst>
        </pc:spChg>
        <pc:picChg chg="add del mod">
          <ac:chgData name="" userId="237772685_tp_box_2" providerId="OAuth2" clId="{C5D463EA-2FC7-465F-A2F9-C88BD0449ABA}" dt="2024-05-06T17:27:03.343" v="18" actId="21"/>
          <ac:picMkLst>
            <pc:docMk/>
            <pc:sldMk cId="1693488341" sldId="285"/>
            <ac:picMk id="2" creationId="{E4E77519-D97D-CF12-39C9-A9CF463A4733}"/>
          </ac:picMkLst>
        </pc:picChg>
        <pc:picChg chg="add mod modCrop">
          <ac:chgData name="" userId="237772685_tp_box_2" providerId="OAuth2" clId="{C5D463EA-2FC7-465F-A2F9-C88BD0449ABA}" dt="2024-05-06T17:27:59.197" v="26" actId="1076"/>
          <ac:picMkLst>
            <pc:docMk/>
            <pc:sldMk cId="1693488341" sldId="285"/>
            <ac:picMk id="7" creationId="{1ECC4C8F-0222-C3AF-CB0F-2D76E579B5DC}"/>
          </ac:picMkLst>
        </pc:picChg>
        <pc:picChg chg="del">
          <ac:chgData name="" userId="237772685_tp_box_2" providerId="OAuth2" clId="{C5D463EA-2FC7-465F-A2F9-C88BD0449ABA}" dt="2024-05-06T17:25:17.011" v="14" actId="478"/>
          <ac:picMkLst>
            <pc:docMk/>
            <pc:sldMk cId="1693488341" sldId="285"/>
            <ac:picMk id="8" creationId="{45DEDA45-998C-560D-7A70-A6119486D3E3}"/>
          </ac:picMkLst>
        </pc:picChg>
      </pc:sldChg>
      <pc:sldChg chg="addSp delSp modSp mod modNotesTx">
        <pc:chgData name="" userId="237772685_tp_box_2" providerId="OAuth2" clId="{C5D463EA-2FC7-465F-A2F9-C88BD0449ABA}" dt="2024-05-06T17:25:02.812" v="12" actId="21"/>
        <pc:sldMkLst>
          <pc:docMk/>
          <pc:sldMk cId="1545669835" sldId="286"/>
        </pc:sldMkLst>
        <pc:picChg chg="add mod">
          <ac:chgData name="" userId="237772685_tp_box_2" providerId="OAuth2" clId="{C5D463EA-2FC7-465F-A2F9-C88BD0449ABA}" dt="2024-05-06T17:24:58.633" v="10" actId="1076"/>
          <ac:picMkLst>
            <pc:docMk/>
            <pc:sldMk cId="1545669835" sldId="286"/>
            <ac:picMk id="2" creationId="{5C5575C3-555E-CB7D-C371-5B4318F3A0D9}"/>
          </ac:picMkLst>
        </pc:picChg>
        <pc:picChg chg="del mod">
          <ac:chgData name="" userId="237772685_tp_box_2" providerId="OAuth2" clId="{C5D463EA-2FC7-465F-A2F9-C88BD0449ABA}" dt="2024-05-06T17:25:02.812" v="12" actId="21"/>
          <ac:picMkLst>
            <pc:docMk/>
            <pc:sldMk cId="1545669835" sldId="286"/>
            <ac:picMk id="3" creationId="{3F532938-1411-E272-34CE-80EF24BFA1E3}"/>
          </ac:picMkLst>
        </pc:picChg>
      </pc:sldChg>
      <pc:sldChg chg="modNotesTx">
        <pc:chgData name="" userId="237772685_tp_box_2" providerId="OAuth2" clId="{C5D463EA-2FC7-465F-A2F9-C88BD0449ABA}" dt="2024-05-06T17:22:51.324" v="5"/>
        <pc:sldMkLst>
          <pc:docMk/>
          <pc:sldMk cId="1641099633" sldId="289"/>
        </pc:sldMkLst>
      </pc:sldChg>
      <pc:sldChg chg="addSp delSp modSp mod ord modNotesTx">
        <pc:chgData name="" userId="237772685_tp_box_2" providerId="OAuth2" clId="{C5D463EA-2FC7-465F-A2F9-C88BD0449ABA}" dt="2024-05-06T17:30:52.515" v="30" actId="14100"/>
        <pc:sldMkLst>
          <pc:docMk/>
          <pc:sldMk cId="2186548296" sldId="290"/>
        </pc:sldMkLst>
        <pc:picChg chg="add mod">
          <ac:chgData name="" userId="237772685_tp_box_2" providerId="OAuth2" clId="{C5D463EA-2FC7-465F-A2F9-C88BD0449ABA}" dt="2024-05-06T17:30:52.515" v="30" actId="14100"/>
          <ac:picMkLst>
            <pc:docMk/>
            <pc:sldMk cId="2186548296" sldId="290"/>
            <ac:picMk id="2" creationId="{677EECDC-A856-66EB-D774-72652BB93932}"/>
          </ac:picMkLst>
        </pc:picChg>
        <pc:picChg chg="del">
          <ac:chgData name="" userId="237772685_tp_box_2" providerId="OAuth2" clId="{C5D463EA-2FC7-465F-A2F9-C88BD0449ABA}" dt="2024-05-06T17:27:15.790" v="20" actId="21"/>
          <ac:picMkLst>
            <pc:docMk/>
            <pc:sldMk cId="2186548296" sldId="290"/>
            <ac:picMk id="3" creationId="{7C09D89B-1711-8EB1-56CF-B70C23B4D2C7}"/>
          </ac:picMkLst>
        </pc:picChg>
      </pc:sldChg>
      <pc:sldChg chg="modSp">
        <pc:chgData name="" userId="237772685_tp_box_2" providerId="OAuth2" clId="{C5D463EA-2FC7-465F-A2F9-C88BD0449ABA}" dt="2024-05-06T17:40:13.286" v="31" actId="20578"/>
        <pc:sldMkLst>
          <pc:docMk/>
          <pc:sldMk cId="1922201874" sldId="294"/>
        </pc:sldMkLst>
        <pc:spChg chg="mod">
          <ac:chgData name="" userId="237772685_tp_box_2" providerId="OAuth2" clId="{C5D463EA-2FC7-465F-A2F9-C88BD0449ABA}" dt="2024-05-06T17:40:13.286" v="31" actId="20578"/>
          <ac:spMkLst>
            <pc:docMk/>
            <pc:sldMk cId="1922201874" sldId="294"/>
            <ac:spMk id="10" creationId="{E65FA63A-AC3D-718B-DD8B-4D0750CFAC46}"/>
          </ac:spMkLst>
        </pc:spChg>
      </pc:sldChg>
      <pc:sldChg chg="modNotesTx">
        <pc:chgData name="" userId="237772685_tp_box_2" providerId="OAuth2" clId="{C5D463EA-2FC7-465F-A2F9-C88BD0449ABA}" dt="2024-05-06T17:22:14.673" v="3"/>
        <pc:sldMkLst>
          <pc:docMk/>
          <pc:sldMk cId="4285194135" sldId="297"/>
        </pc:sldMkLst>
      </pc:sldChg>
    </pc:docChg>
  </pc:docChgLst>
  <pc:docChgLst>
    <pc:chgData userId="237772685_tp_box_2" providerId="OAuth2" clId="{08C22047-690B-45A3-978A-3A270BE6CFB9}"/>
    <pc:docChg chg="modSld">
      <pc:chgData name="" userId="237772685_tp_box_2" providerId="OAuth2" clId="{08C22047-690B-45A3-978A-3A270BE6CFB9}" dt="2024-05-06T18:05:56.394" v="0" actId="20578"/>
      <pc:docMkLst>
        <pc:docMk/>
      </pc:docMkLst>
      <pc:sldChg chg="modSp">
        <pc:chgData name="" userId="237772685_tp_box_2" providerId="OAuth2" clId="{08C22047-690B-45A3-978A-3A270BE6CFB9}" dt="2024-05-06T18:05:56.394" v="0" actId="20578"/>
        <pc:sldMkLst>
          <pc:docMk/>
          <pc:sldMk cId="2616708500" sldId="292"/>
        </pc:sldMkLst>
        <pc:spChg chg="mod">
          <ac:chgData name="" userId="237772685_tp_box_2" providerId="OAuth2" clId="{08C22047-690B-45A3-978A-3A270BE6CFB9}" dt="2024-05-06T18:05:56.394" v="0" actId="20578"/>
          <ac:spMkLst>
            <pc:docMk/>
            <pc:sldMk cId="2616708500" sldId="292"/>
            <ac:spMk id="10" creationId="{E65FA63A-AC3D-718B-DD8B-4D0750CFAC46}"/>
          </ac:spMkLst>
        </pc:spChg>
      </pc:sldChg>
    </pc:docChg>
  </pc:docChgLst>
  <pc:docChgLst>
    <pc:chgData userId="237772685_tp_box_2" providerId="OAuth2" clId="{CC698CC8-E0E0-4334-8707-5BF4D455A82B}"/>
    <pc:docChg chg="custSel modSld">
      <pc:chgData name="" userId="237772685_tp_box_2" providerId="OAuth2" clId="{CC698CC8-E0E0-4334-8707-5BF4D455A82B}" dt="2024-05-01T21:00:49.802" v="701" actId="20577"/>
      <pc:docMkLst>
        <pc:docMk/>
      </pc:docMkLst>
      <pc:sldChg chg="modNotesTx">
        <pc:chgData name="" userId="237772685_tp_box_2" providerId="OAuth2" clId="{CC698CC8-E0E0-4334-8707-5BF4D455A82B}" dt="2024-05-01T20:38:19.291" v="61" actId="20577"/>
        <pc:sldMkLst>
          <pc:docMk/>
          <pc:sldMk cId="3195636351" sldId="259"/>
        </pc:sldMkLst>
      </pc:sldChg>
      <pc:sldChg chg="modSp mod">
        <pc:chgData name="" userId="237772685_tp_box_2" providerId="OAuth2" clId="{CC698CC8-E0E0-4334-8707-5BF4D455A82B}" dt="2024-05-01T20:51:03.460" v="610" actId="20577"/>
        <pc:sldMkLst>
          <pc:docMk/>
          <pc:sldMk cId="945575387" sldId="266"/>
        </pc:sldMkLst>
        <pc:spChg chg="mod">
          <ac:chgData name="" userId="237772685_tp_box_2" providerId="OAuth2" clId="{CC698CC8-E0E0-4334-8707-5BF4D455A82B}" dt="2024-05-01T20:51:03.460" v="610" actId="20577"/>
          <ac:spMkLst>
            <pc:docMk/>
            <pc:sldMk cId="945575387" sldId="266"/>
            <ac:spMk id="12" creationId="{DE3B33B0-5366-4103-B126-C3516C0C21D6}"/>
          </ac:spMkLst>
        </pc:spChg>
      </pc:sldChg>
      <pc:sldChg chg="modSp mod">
        <pc:chgData name="" userId="237772685_tp_box_2" providerId="OAuth2" clId="{CC698CC8-E0E0-4334-8707-5BF4D455A82B}" dt="2024-05-01T20:36:45.653" v="0" actId="313"/>
        <pc:sldMkLst>
          <pc:docMk/>
          <pc:sldMk cId="1985917687" sldId="282"/>
        </pc:sldMkLst>
        <pc:spChg chg="mod">
          <ac:chgData name="" userId="237772685_tp_box_2" providerId="OAuth2" clId="{CC698CC8-E0E0-4334-8707-5BF4D455A82B}" dt="2024-05-01T20:36:45.653" v="0" actId="313"/>
          <ac:spMkLst>
            <pc:docMk/>
            <pc:sldMk cId="1985917687" sldId="282"/>
            <ac:spMk id="2" creationId="{433BB3E1-8412-13CB-E584-570D4E2F86AB}"/>
          </ac:spMkLst>
        </pc:spChg>
      </pc:sldChg>
      <pc:sldChg chg="modNotesTx">
        <pc:chgData name="" userId="237772685_tp_box_2" providerId="OAuth2" clId="{CC698CC8-E0E0-4334-8707-5BF4D455A82B}" dt="2024-05-01T20:41:28.516" v="231" actId="20577"/>
        <pc:sldMkLst>
          <pc:docMk/>
          <pc:sldMk cId="3538842396" sldId="284"/>
        </pc:sldMkLst>
      </pc:sldChg>
      <pc:sldChg chg="modNotesTx">
        <pc:chgData name="" userId="237772685_tp_box_2" providerId="OAuth2" clId="{CC698CC8-E0E0-4334-8707-5BF4D455A82B}" dt="2024-05-01T21:00:49.802" v="701" actId="20577"/>
        <pc:sldMkLst>
          <pc:docMk/>
          <pc:sldMk cId="2976583089" sldId="293"/>
        </pc:sldMkLst>
      </pc:sldChg>
      <pc:sldChg chg="modNotesTx">
        <pc:chgData name="" userId="237772685_tp_box_2" providerId="OAuth2" clId="{CC698CC8-E0E0-4334-8707-5BF4D455A82B}" dt="2024-05-01T20:58:34.979" v="627" actId="20577"/>
        <pc:sldMkLst>
          <pc:docMk/>
          <pc:sldMk cId="1922201874" sldId="294"/>
        </pc:sldMkLst>
      </pc:sldChg>
      <pc:sldChg chg="modNotesTx">
        <pc:chgData name="" userId="237772685_tp_box_2" providerId="OAuth2" clId="{CC698CC8-E0E0-4334-8707-5BF4D455A82B}" dt="2024-05-01T20:43:03.642" v="342" actId="20577"/>
        <pc:sldMkLst>
          <pc:docMk/>
          <pc:sldMk cId="1821428101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80800-B453-4B41-AFB7-D5695FF9597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376AF-DC38-44A9-8FAC-6BB8C8B7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7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Extreme Weather Events</a:t>
            </a:r>
          </a:p>
          <a:p>
            <a:r>
              <a:rPr lang="en-US" dirty="0"/>
              <a:t>Facility Closures due to Natural Disasters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57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 years.  1983-2003  2024-2043, 2044-2063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05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86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Sacramento Perch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00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Hatchery program is a tool to meet this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5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Trinity already evaluated. Iron Gate abandoned as dam is removed.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31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Never fully goes away.  Fluctuates Highly.  Regional variability. Western States issues. October beginning of water year for Cal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72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  Years of data.  Driest and wettest. Wettest and third driest in the last 5 years. Illustrates extremes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68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Cold Water Availability</a:t>
            </a:r>
          </a:p>
          <a:p>
            <a:r>
              <a:rPr lang="en-US" dirty="0"/>
              <a:t>Increased Pathogen Detection</a:t>
            </a:r>
          </a:p>
          <a:p>
            <a:r>
              <a:rPr lang="en-US" dirty="0"/>
              <a:t>Increased Predation</a:t>
            </a:r>
          </a:p>
          <a:p>
            <a:r>
              <a:rPr lang="en-US" dirty="0"/>
              <a:t>Alternative Trout Stocking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97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Poor Salmon/Steelhead Returns </a:t>
            </a:r>
          </a:p>
          <a:p>
            <a:r>
              <a:rPr lang="en-US" dirty="0"/>
              <a:t>Increased Production</a:t>
            </a:r>
          </a:p>
          <a:p>
            <a:r>
              <a:rPr lang="en-US" dirty="0"/>
              <a:t>Alternative Salmon/Steelhead Release Strategies</a:t>
            </a:r>
          </a:p>
          <a:p>
            <a:r>
              <a:rPr lang="en-US" dirty="0"/>
              <a:t>Changes to Facility Operation Season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16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Fish Rescues</a:t>
            </a:r>
          </a:p>
          <a:p>
            <a:r>
              <a:rPr lang="en-US" dirty="0"/>
              <a:t>Fish Transfers </a:t>
            </a:r>
          </a:p>
          <a:p>
            <a:r>
              <a:rPr lang="en-US" dirty="0"/>
              <a:t>Facility Evacuations</a:t>
            </a:r>
          </a:p>
          <a:p>
            <a:r>
              <a:rPr lang="en-US" dirty="0"/>
              <a:t>Increased Incubation/Fish Mortalities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2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Equipment Purchases</a:t>
            </a:r>
          </a:p>
          <a:p>
            <a:r>
              <a:rPr lang="en-US" dirty="0"/>
              <a:t>Equipment Transfers</a:t>
            </a:r>
          </a:p>
          <a:p>
            <a:r>
              <a:rPr lang="en-US" dirty="0"/>
              <a:t>Increased Operational Costs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76AF-DC38-44A9-8FAC-6BB8C8B719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1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8F77BE4-A7FD-6C15-3121-569FF8B4A2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367138" cy="6858000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tabLst>
                <a:tab pos="2230438" algn="l"/>
              </a:tabLst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8CD82-FE2C-848E-7E3C-C3106B0319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0771" y="2334141"/>
            <a:ext cx="5270764" cy="1323459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defRPr sz="4800" b="1" cap="all" baseline="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B0454C-6DB7-B79C-A5BF-F3073BA44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0771" y="3657600"/>
            <a:ext cx="5270764" cy="365125"/>
          </a:xfrm>
        </p:spPr>
        <p:txBody>
          <a:bodyPr/>
          <a:lstStyle>
            <a:lvl1pPr marL="0" indent="0" algn="l">
              <a:buNone/>
              <a:defRPr sz="2400" i="1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3D7AE0-7DBD-A848-246A-F08E23C88C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71" y="4243762"/>
            <a:ext cx="3460750" cy="289734"/>
          </a:xfrm>
        </p:spPr>
        <p:txBody>
          <a:bodyPr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PRESENTED BY: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8A1B98-64AE-7F0D-0D2A-3C7A5C0BBD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0771" y="4550246"/>
            <a:ext cx="5270764" cy="27432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First, Last Name – California Department of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345985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C6BB3F-5A87-FC67-4A8C-39E73F79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3853"/>
            <a:ext cx="10515600" cy="1278520"/>
          </a:xfrm>
        </p:spPr>
        <p:txBody>
          <a:bodyPr>
            <a:normAutofit/>
          </a:bodyPr>
          <a:lstStyle>
            <a:lvl1pPr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 -</a:t>
            </a:r>
            <a:br>
              <a:rPr lang="en-US" dirty="0"/>
            </a:br>
            <a:r>
              <a:rPr lang="en-US" dirty="0"/>
              <a:t>For Lengthy Titles</a:t>
            </a:r>
          </a:p>
        </p:txBody>
      </p:sp>
    </p:spTree>
    <p:extLst>
      <p:ext uri="{BB962C8B-B14F-4D97-AF65-F5344CB8AC3E}">
        <p14:creationId xmlns:p14="http://schemas.microsoft.com/office/powerpoint/2010/main" val="348288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113" y="2733934"/>
            <a:ext cx="9394826" cy="989014"/>
          </a:xfrm>
        </p:spPr>
        <p:txBody>
          <a:bodyPr>
            <a:noAutofit/>
          </a:bodyPr>
          <a:lstStyle>
            <a:lvl1pPr>
              <a:defRPr sz="7600"/>
            </a:lvl1pPr>
          </a:lstStyle>
          <a:p>
            <a:r>
              <a:rPr lang="en-US" dirty="0"/>
              <a:t>Edit Divider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A5CA3E-9817-8D60-B21D-94D9C87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81000" cy="68580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29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C19D8-19E5-6ADB-9C94-AF9F4DE5A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1440-71A9-487B-B442-68A98864C5E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D0308-DB1A-D183-866A-03236400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313BA-6725-96EF-B1D8-897139A8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39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62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3AD18-64E1-6059-61D0-0BBC7B9281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14483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tabLst>
                <a:tab pos="2230438" algn="l"/>
              </a:tabLst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8CD82-FE2C-848E-7E3C-C3106B0319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1100" y="3889003"/>
            <a:ext cx="9829800" cy="909637"/>
          </a:xfrm>
        </p:spPr>
        <p:txBody>
          <a:bodyPr anchor="b">
            <a:normAutofit/>
          </a:bodyPr>
          <a:lstStyle>
            <a:lvl1pPr algn="ctr">
              <a:defRPr sz="4800" b="1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B0454C-6DB7-B79C-A5BF-F3073BA44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6507"/>
            <a:ext cx="9144000" cy="365125"/>
          </a:xfrm>
        </p:spPr>
        <p:txBody>
          <a:bodyPr/>
          <a:lstStyle>
            <a:lvl1pPr marL="0" indent="0" algn="ctr">
              <a:buNone/>
              <a:defRPr sz="2400" i="1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3D7AE0-7DBD-A848-246A-F08E23C88C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5" y="5513859"/>
            <a:ext cx="3460750" cy="289734"/>
          </a:xfrm>
        </p:spPr>
        <p:txBody>
          <a:bodyPr>
            <a:normAutofit/>
          </a:bodyPr>
          <a:lstStyle>
            <a:lvl1pPr marL="0" indent="0" algn="ctr">
              <a:buNone/>
              <a:defRPr sz="1800" b="1" cap="all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PRESENTED BY: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8A1B98-64AE-7F0D-0D2A-3C7A5C0BBD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5382" y="5821460"/>
            <a:ext cx="7361237" cy="2897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First, Last Name – California Department of Fish and Wildlife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42A69D-4275-F414-2C61-02683FA56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8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76041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8" y="1631599"/>
            <a:ext cx="3643540" cy="4769198"/>
          </a:xfrm>
        </p:spPr>
        <p:txBody>
          <a:bodyPr>
            <a:normAutofit/>
          </a:bodyPr>
          <a:lstStyle>
            <a:lvl1pPr>
              <a:tabLst>
                <a:tab pos="1828800" algn="l"/>
              </a:tabLst>
              <a:defRPr sz="2400">
                <a:solidFill>
                  <a:schemeClr val="tx1"/>
                </a:solidFill>
              </a:defRPr>
            </a:lvl1pPr>
            <a:lvl2pPr>
              <a:tabLst>
                <a:tab pos="1828800" algn="l"/>
              </a:tabLst>
              <a:defRPr sz="2000">
                <a:solidFill>
                  <a:schemeClr val="tx1"/>
                </a:solidFill>
              </a:defRPr>
            </a:lvl2pPr>
            <a:lvl3pPr>
              <a:tabLst>
                <a:tab pos="1828800" algn="l"/>
              </a:tabLst>
              <a:defRPr sz="1800">
                <a:solidFill>
                  <a:schemeClr val="tx1"/>
                </a:solidFill>
              </a:defRPr>
            </a:lvl3pPr>
            <a:lvl4pPr>
              <a:tabLst>
                <a:tab pos="1828800" algn="l"/>
              </a:tabLst>
              <a:defRPr sz="1600">
                <a:solidFill>
                  <a:schemeClr val="tx1"/>
                </a:solidFill>
              </a:defRPr>
            </a:lvl4pPr>
            <a:lvl5pPr>
              <a:tabLst>
                <a:tab pos="1828800" algn="l"/>
              </a:tabLs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81487" y="1631599"/>
            <a:ext cx="3643087" cy="4746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CB33CEF-1628-7DF2-7E00-2BDD22621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67464" y="1631599"/>
            <a:ext cx="4008142" cy="26891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5D87B3AA-2166-D0C5-8BA2-8003018E7D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1523" y="4477202"/>
            <a:ext cx="4008142" cy="19013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DB2258-6ECD-53F1-5391-806464A0D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7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760412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8" y="1631599"/>
            <a:ext cx="3643540" cy="476919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E718F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81487" y="1631599"/>
            <a:ext cx="7910513" cy="4746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CE80EE-C114-B206-6249-128EB26A5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6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76041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0999" y="1631600"/>
            <a:ext cx="7543802" cy="420281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2924" y="1640309"/>
            <a:ext cx="3648074" cy="420280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3D06ED-BD3A-4418-6039-9E99D8FC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3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1148296"/>
          </a:xfrm>
        </p:spPr>
        <p:txBody>
          <a:bodyPr/>
          <a:lstStyle>
            <a:lvl1pPr>
              <a:lnSpc>
                <a:spcPts val="3800"/>
              </a:lnSpc>
              <a:defRPr cap="none" baseline="0"/>
            </a:lvl1pPr>
          </a:lstStyle>
          <a:p>
            <a:r>
              <a:rPr lang="en-US" dirty="0"/>
              <a:t>Click to edit title -</a:t>
            </a:r>
            <a:br>
              <a:rPr lang="en-US" dirty="0"/>
            </a:br>
            <a:r>
              <a:rPr lang="en-US" dirty="0"/>
              <a:t>two lines of text need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0997" y="1870628"/>
            <a:ext cx="7543805" cy="43056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8749" y="1870627"/>
            <a:ext cx="3643540" cy="430569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9157B1-4811-82EF-32E8-3313ACDCB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88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76041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2924" y="1640309"/>
            <a:ext cx="3648074" cy="420280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0999" y="1631600"/>
            <a:ext cx="7543802" cy="420281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BCF9A-0BCB-033B-226E-E36FB6E7C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05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76041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31599"/>
            <a:ext cx="4025901" cy="47718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1640309"/>
            <a:ext cx="3667125" cy="476310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0FC61-1A51-AB86-5303-29BFE236B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7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C6BB3F-5A87-FC67-4A8C-39E73F79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3853"/>
            <a:ext cx="10515600" cy="8117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48035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1EF5C3-B4CB-D4AB-941C-0029EBC4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20805-470A-E42C-40F3-5E16E6E28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EA0F4-B16C-FCC4-F09F-728FA22C0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81440-71A9-487B-B442-68A98864C5E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5CB9D-0968-CF97-EF40-E274D56F4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C03B4-BBCA-FF7E-9355-267D5BEF6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8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4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E718F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1E718F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718F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718F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E718F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E718F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437508-DA35-E154-A0B1-AB64E1477D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0770" y="4550245"/>
            <a:ext cx="5475197" cy="11762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200" dirty="0"/>
              <a:t>Derek Nelson, PE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Vice President – McMillen Inc</a:t>
            </a:r>
          </a:p>
          <a:p>
            <a:pPr>
              <a:spcBef>
                <a:spcPts val="0"/>
              </a:spcBef>
            </a:pP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1200" dirty="0"/>
              <a:t>Ken Kundargi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Environmental Program Manager, Fisheries Branch – California Department of Fish and Wildlife</a:t>
            </a:r>
          </a:p>
          <a:p>
            <a:pPr>
              <a:spcBef>
                <a:spcPts val="0"/>
              </a:spcBef>
            </a:pPr>
            <a:endParaRPr lang="en-US" sz="12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B3483D-EEDC-2686-DA56-CFE217FB39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change and California’s hatcheries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3BB3E1-8412-13CB-E584-570D4E2F86AB}"/>
              </a:ext>
            </a:extLst>
          </p:cNvPr>
          <p:cNvSpPr txBox="1"/>
          <p:nvPr/>
        </p:nvSpPr>
        <p:spPr>
          <a:xfrm>
            <a:off x="5404104" y="206354"/>
            <a:ext cx="6531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2024 Lower Snake River Compensation Program Meeting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Idaho Fish and Game HQ – Boise, ID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May 8, 2024</a:t>
            </a:r>
          </a:p>
        </p:txBody>
      </p:sp>
      <p:pic>
        <p:nvPicPr>
          <p:cNvPr id="3" name="Picture Placeholder 2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F2469C51-CCFB-6A2A-8931-512A37D5D0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r="27347"/>
          <a:stretch/>
        </p:blipFill>
        <p:spPr>
          <a:xfrm>
            <a:off x="256032" y="0"/>
            <a:ext cx="4946904" cy="6858000"/>
          </a:xfrm>
        </p:spPr>
      </p:pic>
      <p:pic>
        <p:nvPicPr>
          <p:cNvPr id="12" name="Picture 11" descr="California Fish and Wildlife Logo">
            <a:extLst>
              <a:ext uri="{FF2B5EF4-FFF2-40B4-BE49-F238E27FC236}">
                <a16:creationId xmlns:a16="http://schemas.microsoft.com/office/drawing/2014/main" id="{93749644-B95F-C455-1EE4-9C67CE442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12" y="2410915"/>
            <a:ext cx="1698882" cy="2242524"/>
          </a:xfrm>
          <a:prstGeom prst="rect">
            <a:avLst/>
          </a:prstGeom>
        </p:spPr>
      </p:pic>
      <p:sp>
        <p:nvSpPr>
          <p:cNvPr id="9" name="Subtitle 7">
            <a:extLst>
              <a:ext uri="{FF2B5EF4-FFF2-40B4-BE49-F238E27FC236}">
                <a16:creationId xmlns:a16="http://schemas.microsoft.com/office/drawing/2014/main" id="{A1C1A908-1B07-2745-060C-DA996AA68058}"/>
              </a:ext>
            </a:extLst>
          </p:cNvPr>
          <p:cNvSpPr txBox="1">
            <a:spLocks/>
          </p:cNvSpPr>
          <p:nvPr/>
        </p:nvSpPr>
        <p:spPr>
          <a:xfrm>
            <a:off x="6460771" y="3570048"/>
            <a:ext cx="5270764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What we have seen and what we are planning to do</a:t>
            </a:r>
          </a:p>
        </p:txBody>
      </p:sp>
    </p:spTree>
    <p:extLst>
      <p:ext uri="{BB962C8B-B14F-4D97-AF65-F5344CB8AC3E}">
        <p14:creationId xmlns:p14="http://schemas.microsoft.com/office/powerpoint/2010/main" val="1985917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0D590D-DFA2-8CDB-3F24-2FB33135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How Climate Change has Affected California’s Hatcheries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7384A5-1D71-C636-7082-E55095FF0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3B33B0-5366-4103-B126-C3516C0C21D6}"/>
              </a:ext>
            </a:extLst>
          </p:cNvPr>
          <p:cNvSpPr txBox="1"/>
          <p:nvPr/>
        </p:nvSpPr>
        <p:spPr>
          <a:xfrm>
            <a:off x="380998" y="1582340"/>
            <a:ext cx="6276977" cy="38779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u="sng" dirty="0">
                <a:latin typeface="Century Gothic" panose="020B0502020202020204" pitchFamily="34" charset="0"/>
              </a:rPr>
              <a:t>Region 3 – Bay Delta Region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Warm Springs Fish Hatchery (</a:t>
            </a:r>
            <a:r>
              <a:rPr lang="en-US" sz="1400" dirty="0" err="1">
                <a:latin typeface="Century Gothic" panose="020B0502020202020204" pitchFamily="34" charset="0"/>
              </a:rPr>
              <a:t>Geyersville</a:t>
            </a:r>
            <a:r>
              <a:rPr lang="en-US" sz="1400" dirty="0">
                <a:latin typeface="Century Gothic" panose="020B0502020202020204" pitchFamily="34" charset="0"/>
              </a:rPr>
              <a:t>, CA)/Coyote Valley Fish Facility (Ukiah,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Fish were transferred from WSH to CVFF for imprinting. Due to low flows in the mainstream Russian River, Russian River smolts were transferred back to Dry Creek below WSH.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Inland Steelhead were planted early to a cold-water fishery to create room and available water for an enhanced mitigated steelhead program.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Half of the Coho Broodstock were transferred to Casa Grande High School Hatchery to decrease tank densities.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Increased pathogens detected throughout facility.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USACE altered dam water release protocols to draw from available cold-water pool.</a:t>
            </a:r>
          </a:p>
          <a:p>
            <a:pPr lvl="1"/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Silverado Fisheries Base (Napa,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Fire evacuations resulting in the loss of all inland salmon on site.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Longer period of seasonal water warming. Reducing onsite available fish culture season by two months. Facility currently not in operation July-September.</a:t>
            </a:r>
          </a:p>
        </p:txBody>
      </p:sp>
      <p:pic>
        <p:nvPicPr>
          <p:cNvPr id="7" name="Content Placeholder 6" descr="A close-up of a pipe&#10;&#10;Description automatically generated">
            <a:extLst>
              <a:ext uri="{FF2B5EF4-FFF2-40B4-BE49-F238E27FC236}">
                <a16:creationId xmlns:a16="http://schemas.microsoft.com/office/drawing/2014/main" id="{9DC4AC38-BCAA-7F87-78B7-561AA9876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t="-2152" r="12334" b="2152"/>
          <a:stretch/>
        </p:blipFill>
        <p:spPr>
          <a:xfrm>
            <a:off x="6657975" y="1231990"/>
            <a:ext cx="5153027" cy="5125441"/>
          </a:xfrm>
        </p:spPr>
      </p:pic>
    </p:spTree>
    <p:extLst>
      <p:ext uri="{BB962C8B-B14F-4D97-AF65-F5344CB8AC3E}">
        <p14:creationId xmlns:p14="http://schemas.microsoft.com/office/powerpoint/2010/main" val="164109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0D590D-DFA2-8CDB-3F24-2FB33135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How Climate Change has Affected California’s Hatcheries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7384A5-1D71-C636-7082-E55095FF0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3B33B0-5366-4103-B126-C3516C0C21D6}"/>
              </a:ext>
            </a:extLst>
          </p:cNvPr>
          <p:cNvSpPr txBox="1"/>
          <p:nvPr/>
        </p:nvSpPr>
        <p:spPr>
          <a:xfrm>
            <a:off x="5218437" y="1519196"/>
            <a:ext cx="6857735" cy="46474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u="sng" dirty="0">
                <a:latin typeface="Century Gothic" panose="020B0502020202020204" pitchFamily="34" charset="0"/>
              </a:rPr>
              <a:t>Region 4 – Central Region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Moccasin Creek Hatchery (Moccasin,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Hatchery flooded due to 1000-year event. Approx. 6” of rain in a few hours. Lost over a million fish.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Trout planting plan is routinely changed due to poor water quality at typical planting sites.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Kern River Planting Base (Kernville,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Hatchery flooded, damaging siphon water intake pipe, lifting round tanks off foundation.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Elevated water temperatures in Kern River prevent holding fish at facility during summer months.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Access to several planting locations damaged during fire event.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Facility currently shutdown and closed to the public.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San Joaquin River Hatchery (Friant,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Drawdown at Lake Millerton in anticipation of snow runoff depleted cold water pool, resulting in a sudden 8 deg F increase. Approx. 50k fish loss.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Low DO from incoming water.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Merced River Hatchery (Snelling,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Numbers of returning Chinook have steadily decreased in recent years. Current production is approx. 1/3</a:t>
            </a:r>
            <a:r>
              <a:rPr lang="en-US" sz="1200" baseline="30000" dirty="0">
                <a:latin typeface="Century Gothic" panose="020B0502020202020204" pitchFamily="34" charset="0"/>
              </a:rPr>
              <a:t>rd</a:t>
            </a:r>
            <a:r>
              <a:rPr lang="en-US" sz="1200" dirty="0">
                <a:latin typeface="Century Gothic" panose="020B0502020202020204" pitchFamily="34" charset="0"/>
              </a:rPr>
              <a:t> of production goals.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Portions of the Merced River have been drying up with increased frequency and duration.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575C3-555E-CB7D-C371-5B4318F3A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11" y="1198320"/>
            <a:ext cx="4858933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69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0D590D-DFA2-8CDB-3F24-2FB33135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How Climate Change has Affected California’s Hatcheries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7384A5-1D71-C636-7082-E55095FF0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3B33B0-5366-4103-B126-C3516C0C21D6}"/>
              </a:ext>
            </a:extLst>
          </p:cNvPr>
          <p:cNvSpPr txBox="1"/>
          <p:nvPr/>
        </p:nvSpPr>
        <p:spPr>
          <a:xfrm>
            <a:off x="335733" y="1280223"/>
            <a:ext cx="5551189" cy="51398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u="sng" dirty="0">
                <a:latin typeface="Century Gothic" panose="020B0502020202020204" pitchFamily="34" charset="0"/>
              </a:rPr>
              <a:t>Regions 5/6 – South Coast/Inland Desert Regions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Fillmore Trout Hatchery (Fillmore,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Extreme rain events has elevated the water table. Groundwater is seeping through the existing asphalt causing sink holes and flooding of local creeks.</a:t>
            </a:r>
          </a:p>
          <a:p>
            <a:pPr lvl="1"/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Hot Creek Hatchery (Mammoth Lakes,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Historical reduction of available surface water flows. 2022-2023 Snowpack caused above average runoffs and water infiltration into ground surface resulting in significant damage to onsite asphalt and sink holes present throughout facility.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Facility currently closed to the public.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Fish Springs Hatchery (Big Pine,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Extreme rain events has elevated the water table. Groundwater is seeping through the existing asphalt causing sink holes and flooding of local creeks.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Black Rock Rearing Ponds (Independence,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Extreme rain events has elevated the water table. Groundwater is seeping through the existing asphalt causing sink holes and flooding of local creeks.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Mojave River Hatchery (Victorville, 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Limited operations over the past 10 years due to PKD and Lactococcus outbreaks. Drought and climate change related?</a:t>
            </a:r>
            <a:endParaRPr lang="en-US" sz="1200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7EECDC-A856-66EB-D774-72652BB93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080" y="1280223"/>
            <a:ext cx="5148366" cy="52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48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33B2D2-2BA7-BBC4-DA65-91F8C8F7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What’s Next for California Hatcheries?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12F200-0E54-2861-2AD6-4AC881917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 descr="Long shot of a building&#10;&#10;Description automatically generated">
            <a:extLst>
              <a:ext uri="{FF2B5EF4-FFF2-40B4-BE49-F238E27FC236}">
                <a16:creationId xmlns:a16="http://schemas.microsoft.com/office/drawing/2014/main" id="{877EE98E-9885-C350-D204-8517766037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3" b="8283"/>
          <a:stretch>
            <a:fillRect/>
          </a:stretch>
        </p:blipFill>
        <p:spPr>
          <a:xfrm>
            <a:off x="462476" y="1758342"/>
            <a:ext cx="3849922" cy="2144872"/>
          </a:xfrm>
        </p:spPr>
      </p:pic>
      <p:pic>
        <p:nvPicPr>
          <p:cNvPr id="9" name="Content Placeholder 8" descr="A construction site with a road and orange cones&#10;&#10;Description automatically generated">
            <a:extLst>
              <a:ext uri="{FF2B5EF4-FFF2-40B4-BE49-F238E27FC236}">
                <a16:creationId xmlns:a16="http://schemas.microsoft.com/office/drawing/2014/main" id="{846E4C88-E164-2D07-4212-FB04FEBC3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b="23962"/>
          <a:stretch/>
        </p:blipFill>
        <p:spPr>
          <a:xfrm>
            <a:off x="5196918" y="1754374"/>
            <a:ext cx="2397742" cy="2148840"/>
          </a:xfrm>
        </p:spPr>
      </p:pic>
      <p:pic>
        <p:nvPicPr>
          <p:cNvPr id="11" name="Picture 10" descr="A building with a row of windows&#10;&#10;Description automatically generated">
            <a:extLst>
              <a:ext uri="{FF2B5EF4-FFF2-40B4-BE49-F238E27FC236}">
                <a16:creationId xmlns:a16="http://schemas.microsoft.com/office/drawing/2014/main" id="{0D7C570F-1FCA-41D9-7C67-3598CE3683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5"/>
          <a:stretch/>
        </p:blipFill>
        <p:spPr>
          <a:xfrm>
            <a:off x="462475" y="3981474"/>
            <a:ext cx="3849624" cy="20705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246D58-DEF6-E289-4160-4729677C1DCA}"/>
              </a:ext>
            </a:extLst>
          </p:cNvPr>
          <p:cNvSpPr txBox="1"/>
          <p:nvPr/>
        </p:nvSpPr>
        <p:spPr>
          <a:xfrm>
            <a:off x="4598993" y="4020729"/>
            <a:ext cx="3593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Its time to modernize to be more resilient to climate change.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What needs to be done?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How best to do it?</a:t>
            </a:r>
          </a:p>
        </p:txBody>
      </p:sp>
      <p:pic>
        <p:nvPicPr>
          <p:cNvPr id="16" name="Picture 15" descr="A building with a roof&#10;&#10;Description automatically generated">
            <a:extLst>
              <a:ext uri="{FF2B5EF4-FFF2-40B4-BE49-F238E27FC236}">
                <a16:creationId xmlns:a16="http://schemas.microsoft.com/office/drawing/2014/main" id="{306B55C7-01E5-7565-ED71-8D52C27B9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479" y="1754374"/>
            <a:ext cx="322326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0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33B2D2-2BA7-BBC4-DA65-91F8C8F7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Climate Induced Hatchery Upgrades Evaluation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12F200-0E54-2861-2AD6-4AC881917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65FA63A-AC3D-718B-DD8B-4D0750CFAC46}"/>
              </a:ext>
            </a:extLst>
          </p:cNvPr>
          <p:cNvSpPr txBox="1">
            <a:spLocks/>
          </p:cNvSpPr>
          <p:nvPr/>
        </p:nvSpPr>
        <p:spPr>
          <a:xfrm>
            <a:off x="8158749" y="1877260"/>
            <a:ext cx="3643540" cy="3816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 2022 CDFW obtained funding from the California Legislature to complete an evaluation of CDFW operated hatcheries for Climate Resiliency.</a:t>
            </a:r>
            <a:endParaRPr lang="en-US" sz="1800" dirty="0">
              <a:solidFill>
                <a:srgbClr val="1E718F"/>
              </a:solidFill>
            </a:endParaRPr>
          </a:p>
          <a:p>
            <a:r>
              <a:rPr lang="en-US" sz="1800" dirty="0"/>
              <a:t>Goal of Evaluation is to determine which hatcheries are most susceptible to Climate Change.</a:t>
            </a:r>
          </a:p>
          <a:p>
            <a:r>
              <a:rPr lang="en-US" sz="1800" dirty="0"/>
              <a:t>Develop plans and specifications for projects at most susceptible hatcheries.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D6ED9AE-A947-9D3B-C888-0B176DE71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1532561"/>
            <a:ext cx="7543800" cy="464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02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33B2D2-2BA7-BBC4-DA65-91F8C8F7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Climate Induced Hatchery Upgrades Evaluation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12F200-0E54-2861-2AD6-4AC881917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65FA63A-AC3D-718B-DD8B-4D0750CFAC46}"/>
              </a:ext>
            </a:extLst>
          </p:cNvPr>
          <p:cNvSpPr txBox="1">
            <a:spLocks/>
          </p:cNvSpPr>
          <p:nvPr/>
        </p:nvSpPr>
        <p:spPr>
          <a:xfrm>
            <a:off x="773664" y="1736600"/>
            <a:ext cx="6056903" cy="4545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Evaluation Consists of:</a:t>
            </a:r>
          </a:p>
          <a:p>
            <a:pPr lvl="1"/>
            <a:r>
              <a:rPr lang="en-US" sz="1400" dirty="0"/>
              <a:t>Site Visits to 21 Hatcheries (Iron Gate Hatchery and Trinity River Hatchery were omitted)</a:t>
            </a:r>
          </a:p>
          <a:p>
            <a:pPr lvl="1"/>
            <a:r>
              <a:rPr lang="en-US" sz="1400" dirty="0"/>
              <a:t>Individual Reports consisting of an overview of the current infrastructure and equipment, susceptibility to the affects of climate change, and recommendation for facility improvements to accommodate climate change.</a:t>
            </a:r>
          </a:p>
          <a:p>
            <a:pPr lvl="1"/>
            <a:r>
              <a:rPr lang="en-US" sz="1400" dirty="0"/>
              <a:t>Upon completion of individual hatchery reports McMillen will prepare plans and specifications to make improvements at hatcheries deemed most susceptible to climate change.</a:t>
            </a:r>
          </a:p>
          <a:p>
            <a:pPr lvl="1"/>
            <a:r>
              <a:rPr lang="en-US" sz="1400" dirty="0"/>
              <a:t>Individual Hatchery Reports Est. Completion Date: October 2024</a:t>
            </a:r>
          </a:p>
          <a:p>
            <a:pPr lvl="1"/>
            <a:r>
              <a:rPr lang="en-US" sz="1400" dirty="0"/>
              <a:t>Design Work Est. Completion Date: March 2026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CDFW selected McMillen Inc (formerly McMillen Jacobs Associates) to conduct the evaluation.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Picture 2" descr="A close-up of a fish jumping out of water&#10;&#10;Description automatically generated">
            <a:extLst>
              <a:ext uri="{FF2B5EF4-FFF2-40B4-BE49-F238E27FC236}">
                <a16:creationId xmlns:a16="http://schemas.microsoft.com/office/drawing/2014/main" id="{43180606-3C8F-C625-E4AE-732D68A8A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24" y="1349783"/>
            <a:ext cx="3909585" cy="507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08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33B2D2-2BA7-BBC4-DA65-91F8C8F7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Climate Induced Hatchery Upgrades Status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12F200-0E54-2861-2AD6-4AC881917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65FA63A-AC3D-718B-DD8B-4D0750CFAC46}"/>
              </a:ext>
            </a:extLst>
          </p:cNvPr>
          <p:cNvSpPr txBox="1">
            <a:spLocks/>
          </p:cNvSpPr>
          <p:nvPr/>
        </p:nvSpPr>
        <p:spPr>
          <a:xfrm>
            <a:off x="5663880" y="1880635"/>
            <a:ext cx="5120914" cy="4008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Site Visits – Complete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Bioprogram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Climate Evaluation at each site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10 Global Models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Climate General Impacts (Averages)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Air Temp - &gt;3 °F (107.6)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Surface Water Temp - &gt;3-5 °F (70+)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200" dirty="0"/>
              <a:t>Regulated/Unregulated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Ground/Spring Water - &gt;2-3 °F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Flow Impacts – Higher Winter, Lower Summer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Fire Impacts – 17%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AD7B89-B11F-CEF4-C585-C6C1DD685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667" y="1347475"/>
            <a:ext cx="4865213" cy="5074920"/>
            <a:chOff x="798667" y="1347475"/>
            <a:chExt cx="4865213" cy="50749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43ACAB-505D-0ED5-A666-8585CEF49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667" y="1347475"/>
              <a:ext cx="4865213" cy="507492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5744D0-86D8-34BE-3991-5057E59B2866}"/>
                </a:ext>
              </a:extLst>
            </p:cNvPr>
            <p:cNvSpPr/>
            <p:nvPr/>
          </p:nvSpPr>
          <p:spPr>
            <a:xfrm>
              <a:off x="1498600" y="1880635"/>
              <a:ext cx="333375" cy="300590"/>
            </a:xfrm>
            <a:prstGeom prst="rect">
              <a:avLst/>
            </a:prstGeom>
            <a:solidFill>
              <a:srgbClr val="BADCDF"/>
            </a:solidFill>
            <a:ln>
              <a:solidFill>
                <a:srgbClr val="BADC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6583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33B2D2-2BA7-BBC4-DA65-91F8C8F7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Climate Induced Hatchery Upgrades Status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12F200-0E54-2861-2AD6-4AC881917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65FA63A-AC3D-718B-DD8B-4D0750CFAC46}"/>
              </a:ext>
            </a:extLst>
          </p:cNvPr>
          <p:cNvSpPr txBox="1">
            <a:spLocks/>
          </p:cNvSpPr>
          <p:nvPr/>
        </p:nvSpPr>
        <p:spPr>
          <a:xfrm>
            <a:off x="7095956" y="1198318"/>
            <a:ext cx="5096044" cy="4008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Draft Alternatives Analysis Reports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Introduction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Bioprogram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Climate Evaluation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Existing Infrastructure Deficiencies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Alternative Selected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Alternative Cost Evaluation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Environmental Permitting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Conclusions and Recommendations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References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6E362-13B2-BC72-868F-9F83C783D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8" y="1198319"/>
            <a:ext cx="6714958" cy="438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1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33B2D2-2BA7-BBC4-DA65-91F8C8F7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Climate Induced Hatchery Upgrades Status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12F200-0E54-2861-2AD6-4AC881917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65FA63A-AC3D-718B-DD8B-4D0750CFAC46}"/>
              </a:ext>
            </a:extLst>
          </p:cNvPr>
          <p:cNvSpPr txBox="1">
            <a:spLocks/>
          </p:cNvSpPr>
          <p:nvPr/>
        </p:nvSpPr>
        <p:spPr>
          <a:xfrm>
            <a:off x="7071086" y="1198320"/>
            <a:ext cx="5120914" cy="4008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Alternatives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RAS/PRAS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Chilling w/Energy Recovery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Rearing Covers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Oxygenation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Operational Changes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Water Treatment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Biosecurity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Additional Challenges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State LEED Requirements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Net Zero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FDEBB-8A60-F2A0-0034-808E5E80C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55" y="1198320"/>
            <a:ext cx="6668431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3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33B2D2-2BA7-BBC4-DA65-91F8C8F7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Climate Induced Hatchery Upgrades Status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12F200-0E54-2861-2AD6-4AC881917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65FA63A-AC3D-718B-DD8B-4D0750CFAC46}"/>
              </a:ext>
            </a:extLst>
          </p:cNvPr>
          <p:cNvSpPr txBox="1">
            <a:spLocks/>
          </p:cNvSpPr>
          <p:nvPr/>
        </p:nvSpPr>
        <p:spPr>
          <a:xfrm>
            <a:off x="7071086" y="1198320"/>
            <a:ext cx="5120914" cy="4008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Future Tasks: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Alternatives Cost Estimates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Complete Hatchery Reports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Preparation of Plans and Specifications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pic>
        <p:nvPicPr>
          <p:cNvPr id="3" name="Picture 2" descr="A large warehouse with many round tanks&#10;&#10;Description automatically generated with medium confidence">
            <a:extLst>
              <a:ext uri="{FF2B5EF4-FFF2-40B4-BE49-F238E27FC236}">
                <a16:creationId xmlns:a16="http://schemas.microsoft.com/office/drawing/2014/main" id="{70264520-15B1-8712-006A-459E99D0C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b="-243"/>
          <a:stretch/>
        </p:blipFill>
        <p:spPr>
          <a:xfrm>
            <a:off x="380997" y="1198320"/>
            <a:ext cx="5401613" cy="4546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239D0-2740-64E2-E39F-4C146D5070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951" b="4569"/>
          <a:stretch/>
        </p:blipFill>
        <p:spPr>
          <a:xfrm>
            <a:off x="5782610" y="2814256"/>
            <a:ext cx="2921681" cy="294727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7388694-4585-B367-4526-4180352B9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415" y="2807486"/>
            <a:ext cx="3503364" cy="22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766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DEA093-6E79-E676-8634-49BF265E6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CDFW’s Mission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5DB85F-27FC-F7EB-20EE-7F6B501C9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24C262-E20F-5FFA-DBEC-58D8C30E4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manage California’s diverse fish, wildlife, and plant resources, and the habitats upon which they depend, for their ecological values and their use and enjoyment by the public.</a:t>
            </a:r>
          </a:p>
          <a:p>
            <a:endParaRPr lang="en-US" dirty="0"/>
          </a:p>
        </p:txBody>
      </p:sp>
      <p:pic>
        <p:nvPicPr>
          <p:cNvPr id="18" name="Picture Placeholder 17" descr="A person with a dog">
            <a:extLst>
              <a:ext uri="{FF2B5EF4-FFF2-40B4-BE49-F238E27FC236}">
                <a16:creationId xmlns:a16="http://schemas.microsoft.com/office/drawing/2014/main" id="{CB08719D-1422-CE98-3377-B51C553631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" b="542"/>
          <a:stretch>
            <a:fillRect/>
          </a:stretch>
        </p:blipFill>
        <p:spPr/>
      </p:pic>
      <p:pic>
        <p:nvPicPr>
          <p:cNvPr id="20" name="Picture Placeholder 19" descr="A fish swimming in water">
            <a:extLst>
              <a:ext uri="{FF2B5EF4-FFF2-40B4-BE49-F238E27FC236}">
                <a16:creationId xmlns:a16="http://schemas.microsoft.com/office/drawing/2014/main" id="{6E4746F0-DE73-0C25-5BD3-3A3B848B03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" b="213"/>
          <a:stretch>
            <a:fillRect/>
          </a:stretch>
        </p:blipFill>
        <p:spPr/>
      </p:pic>
      <p:pic>
        <p:nvPicPr>
          <p:cNvPr id="22" name="Picture Placeholder 21" descr="An elk in a field">
            <a:extLst>
              <a:ext uri="{FF2B5EF4-FFF2-40B4-BE49-F238E27FC236}">
                <a16:creationId xmlns:a16="http://schemas.microsoft.com/office/drawing/2014/main" id="{9B162A89-9173-58A6-B284-DC9698A861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5636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33B2D2-2BA7-BBC4-DA65-91F8C8F7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CDFW Hopes to Achieve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12F200-0E54-2861-2AD6-4AC881917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65FA63A-AC3D-718B-DD8B-4D0750CFAC46}"/>
              </a:ext>
            </a:extLst>
          </p:cNvPr>
          <p:cNvSpPr txBox="1">
            <a:spLocks/>
          </p:cNvSpPr>
          <p:nvPr/>
        </p:nvSpPr>
        <p:spPr>
          <a:xfrm>
            <a:off x="592225" y="1747765"/>
            <a:ext cx="4083750" cy="4269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Move away from a traditional outdoor, flow through model using concrete raceways for fish rearing.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Implement a model of indoor, recirculating aquaculture where the fish rearing climate can be fully controlled.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A hatchery system that is more resilient to the effects of climate change.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Evaluate new species to be grown or evaluate moving production to a location more suitable.</a:t>
            </a:r>
          </a:p>
        </p:txBody>
      </p:sp>
      <p:pic>
        <p:nvPicPr>
          <p:cNvPr id="3" name="Picture 2" descr="A blue pipes with black cables&#10;&#10;Description automatically generated">
            <a:extLst>
              <a:ext uri="{FF2B5EF4-FFF2-40B4-BE49-F238E27FC236}">
                <a16:creationId xmlns:a16="http://schemas.microsoft.com/office/drawing/2014/main" id="{1A2BFF00-ED34-470E-0A03-C771C8FFD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29" y="1345172"/>
            <a:ext cx="6766560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0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33B2D2-2BA7-BBC4-DA65-91F8C8F7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Climate Change and California’s Hatcheries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12F200-0E54-2861-2AD6-4AC881917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65FA63A-AC3D-718B-DD8B-4D0750CFAC46}"/>
              </a:ext>
            </a:extLst>
          </p:cNvPr>
          <p:cNvSpPr txBox="1">
            <a:spLocks/>
          </p:cNvSpPr>
          <p:nvPr/>
        </p:nvSpPr>
        <p:spPr>
          <a:xfrm>
            <a:off x="4244625" y="5944521"/>
            <a:ext cx="4083750" cy="69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300" dirty="0"/>
              <a:t>QUESTIONS?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pic>
        <p:nvPicPr>
          <p:cNvPr id="8" name="Picture 7" descr="A close-up of a group of fish&#10;&#10;Description automatically generated">
            <a:extLst>
              <a:ext uri="{FF2B5EF4-FFF2-40B4-BE49-F238E27FC236}">
                <a16:creationId xmlns:a16="http://schemas.microsoft.com/office/drawing/2014/main" id="{4BA76264-2886-7D63-E015-DF73AF72E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73" y="1227876"/>
            <a:ext cx="6952673" cy="46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1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254F-FBA3-EF20-E1CE-FE1FE423F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California’s Fish Hatcheries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2D13D8-50FC-17AE-FE73-5C1156B7F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Placeholder 32" descr="A building with a row of windows&#10;&#10;Description automatically generated">
            <a:extLst>
              <a:ext uri="{FF2B5EF4-FFF2-40B4-BE49-F238E27FC236}">
                <a16:creationId xmlns:a16="http://schemas.microsoft.com/office/drawing/2014/main" id="{4A0A5895-FF99-682E-AF3C-C0E4677F38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 b="5274"/>
          <a:stretch>
            <a:fillRect/>
          </a:stretch>
        </p:blipFill>
        <p:spPr>
          <a:xfrm>
            <a:off x="8076934" y="1631599"/>
            <a:ext cx="4008142" cy="2689127"/>
          </a:xfrm>
        </p:spPr>
      </p:pic>
      <p:pic>
        <p:nvPicPr>
          <p:cNvPr id="35" name="Picture Placeholder 34" descr="A green bins in a building&#10;&#10;Description automatically generated">
            <a:extLst>
              <a:ext uri="{FF2B5EF4-FFF2-40B4-BE49-F238E27FC236}">
                <a16:creationId xmlns:a16="http://schemas.microsoft.com/office/drawing/2014/main" id="{D0BC3378-AD2F-F33A-98B7-F42E04BFD3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0" b="18370"/>
          <a:stretch>
            <a:fillRect/>
          </a:stretch>
        </p:blipFill>
        <p:spPr>
          <a:xfrm>
            <a:off x="8090993" y="4477202"/>
            <a:ext cx="4008142" cy="1901372"/>
          </a:xfrm>
        </p:spPr>
      </p:pic>
      <p:pic>
        <p:nvPicPr>
          <p:cNvPr id="31" name="Picture Placeholder 30" descr="A building with a row of windows&#10;&#10;Description automatically generated">
            <a:extLst>
              <a:ext uri="{FF2B5EF4-FFF2-40B4-BE49-F238E27FC236}">
                <a16:creationId xmlns:a16="http://schemas.microsoft.com/office/drawing/2014/main" id="{5EF1D88F-8146-CF93-4E1F-39A1AD809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r="21217"/>
          <a:stretch>
            <a:fillRect/>
          </a:stretch>
        </p:blipFill>
        <p:spPr/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5E2824-957F-F46F-CE92-1345C0380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007" y="1133414"/>
            <a:ext cx="4156987" cy="5511660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1BF3B1-32EC-69E4-AC43-46F9EF36B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6592" y="1691640"/>
            <a:ext cx="2157984" cy="2770632"/>
          </a:xfrm>
          <a:custGeom>
            <a:avLst/>
            <a:gdLst>
              <a:gd name="connsiteX0" fmla="*/ 0 w 2157984"/>
              <a:gd name="connsiteY0" fmla="*/ 54864 h 2770632"/>
              <a:gd name="connsiteX1" fmla="*/ 0 w 2157984"/>
              <a:gd name="connsiteY1" fmla="*/ 1810512 h 2770632"/>
              <a:gd name="connsiteX2" fmla="*/ 1911096 w 2157984"/>
              <a:gd name="connsiteY2" fmla="*/ 2770632 h 2770632"/>
              <a:gd name="connsiteX3" fmla="*/ 2148840 w 2157984"/>
              <a:gd name="connsiteY3" fmla="*/ 2002536 h 2770632"/>
              <a:gd name="connsiteX4" fmla="*/ 2157984 w 2157984"/>
              <a:gd name="connsiteY4" fmla="*/ 0 h 2770632"/>
              <a:gd name="connsiteX5" fmla="*/ 0 w 2157984"/>
              <a:gd name="connsiteY5" fmla="*/ 54864 h 277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7984" h="2770632">
                <a:moveTo>
                  <a:pt x="0" y="54864"/>
                </a:moveTo>
                <a:lnTo>
                  <a:pt x="0" y="1810512"/>
                </a:lnTo>
                <a:lnTo>
                  <a:pt x="1911096" y="2770632"/>
                </a:lnTo>
                <a:lnTo>
                  <a:pt x="2148840" y="2002536"/>
                </a:lnTo>
                <a:lnTo>
                  <a:pt x="2157984" y="0"/>
                </a:lnTo>
                <a:lnTo>
                  <a:pt x="0" y="548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42EB675-6A29-BFD3-D28D-EBE0A96DB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53" y="1677963"/>
            <a:ext cx="3804114" cy="30658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32C15F-F236-637C-7AEA-3DD408C0E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5797" y="2326095"/>
            <a:ext cx="2306511" cy="93781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CB73914-8D6D-56C7-C696-F8FAE2F098D4}"/>
              </a:ext>
            </a:extLst>
          </p:cNvPr>
          <p:cNvSpPr txBox="1"/>
          <p:nvPr/>
        </p:nvSpPr>
        <p:spPr>
          <a:xfrm>
            <a:off x="114171" y="5020056"/>
            <a:ext cx="4605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</a:rPr>
              <a:t>10 Salmon and Steelhead Hatcheries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</a:rPr>
              <a:t>13 Trout Hatcheries</a:t>
            </a:r>
          </a:p>
        </p:txBody>
      </p:sp>
    </p:spTree>
    <p:extLst>
      <p:ext uri="{BB962C8B-B14F-4D97-AF65-F5344CB8AC3E}">
        <p14:creationId xmlns:p14="http://schemas.microsoft.com/office/powerpoint/2010/main" val="32119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07EF281-3622-4F9F-A1BC-282FBE27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20 Years of Drought in the West: 2003 – 2008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F786DF-E915-05D5-C6A0-69EDA5D17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F693A1-DC7D-D7F6-2424-68BFF3538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U.S. Drought Monitor</a:t>
            </a:r>
          </a:p>
          <a:p>
            <a:pPr marL="234950" lvl="1" indent="0">
              <a:buNone/>
            </a:pPr>
            <a:r>
              <a:rPr lang="en-US" sz="1800" dirty="0"/>
              <a:t>The U.S. Drought Monitor is produced through a partnership between the National Drought Mitigation Center at the University of Nebraska-Lincoln, the United States Department of Agriculture and the National Oceanic and Atmospheric Administration.</a:t>
            </a:r>
          </a:p>
          <a:p>
            <a:endParaRPr lang="en-US" dirty="0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41BC92A3-CD36-E6E8-B4F1-B4ED8B93DB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44" t="23192" r="29007"/>
          <a:stretch/>
        </p:blipFill>
        <p:spPr bwMode="auto">
          <a:xfrm>
            <a:off x="4024538" y="1189463"/>
            <a:ext cx="2338893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66612FD1-794B-7EC4-2BC0-C9BD17925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66" t="22658" r="28846"/>
          <a:stretch/>
        </p:blipFill>
        <p:spPr bwMode="auto">
          <a:xfrm>
            <a:off x="6780846" y="1180032"/>
            <a:ext cx="2314102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DBE780-4000-0877-B862-3F73DB400154}"/>
              </a:ext>
            </a:extLst>
          </p:cNvPr>
          <p:cNvSpPr txBox="1"/>
          <p:nvPr/>
        </p:nvSpPr>
        <p:spPr>
          <a:xfrm>
            <a:off x="4024538" y="3668757"/>
            <a:ext cx="2338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7, 2003</a:t>
            </a: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E24709C0-FF1B-3AF0-2CE0-D7C42E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84" t="22392" r="28205"/>
          <a:stretch/>
        </p:blipFill>
        <p:spPr bwMode="auto">
          <a:xfrm>
            <a:off x="9518142" y="1179176"/>
            <a:ext cx="2366615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AE03B583-D8CC-76F6-36CC-752038516F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24" t="22658" r="28205"/>
          <a:stretch/>
        </p:blipFill>
        <p:spPr bwMode="auto">
          <a:xfrm>
            <a:off x="4024538" y="3948655"/>
            <a:ext cx="2383438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23C229-F92D-FA4B-9D3C-F8CAF2B10D2E}"/>
              </a:ext>
            </a:extLst>
          </p:cNvPr>
          <p:cNvSpPr txBox="1"/>
          <p:nvPr/>
        </p:nvSpPr>
        <p:spPr>
          <a:xfrm>
            <a:off x="6780846" y="3668757"/>
            <a:ext cx="2314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5, 2004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A939B-7E81-CB2A-13DB-8A69F096489F}"/>
              </a:ext>
            </a:extLst>
          </p:cNvPr>
          <p:cNvSpPr txBox="1"/>
          <p:nvPr/>
        </p:nvSpPr>
        <p:spPr>
          <a:xfrm>
            <a:off x="9518142" y="3668757"/>
            <a:ext cx="2366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4, 2005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702A81-6A5A-3397-00F7-882FCCDA46F3}"/>
              </a:ext>
            </a:extLst>
          </p:cNvPr>
          <p:cNvSpPr txBox="1"/>
          <p:nvPr/>
        </p:nvSpPr>
        <p:spPr>
          <a:xfrm>
            <a:off x="4024538" y="6426966"/>
            <a:ext cx="2383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3, 2006</a:t>
            </a:r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7A22BDD0-85C0-FB9D-8255-FCBF4F16F4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85" t="22658" r="28366"/>
          <a:stretch/>
        </p:blipFill>
        <p:spPr bwMode="auto">
          <a:xfrm>
            <a:off x="6780846" y="3942410"/>
            <a:ext cx="2366105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BC05757D-770C-A8D2-57E5-D3EC2C7958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45" t="22126" r="28205"/>
          <a:stretch/>
        </p:blipFill>
        <p:spPr bwMode="auto">
          <a:xfrm>
            <a:off x="9566105" y="3942410"/>
            <a:ext cx="2349906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9FDBF2-DD56-F8CE-915C-374B25280168}"/>
              </a:ext>
            </a:extLst>
          </p:cNvPr>
          <p:cNvSpPr txBox="1"/>
          <p:nvPr/>
        </p:nvSpPr>
        <p:spPr>
          <a:xfrm>
            <a:off x="6780846" y="6419085"/>
            <a:ext cx="2349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9, 2007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74CFF5-9031-0269-104B-83801BB9084A}"/>
              </a:ext>
            </a:extLst>
          </p:cNvPr>
          <p:cNvSpPr txBox="1"/>
          <p:nvPr/>
        </p:nvSpPr>
        <p:spPr>
          <a:xfrm>
            <a:off x="9566105" y="6419085"/>
            <a:ext cx="24948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7, 2008</a:t>
            </a:r>
          </a:p>
        </p:txBody>
      </p:sp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119E6B5D-12E9-243F-A0E9-D856C68368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37" t="42652" r="48473" b="43753"/>
          <a:stretch/>
        </p:blipFill>
        <p:spPr bwMode="auto">
          <a:xfrm>
            <a:off x="342327" y="5462053"/>
            <a:ext cx="3264750" cy="641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95D95C1B-3B83-528C-0F0D-FDF2C64CF8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058" t="46620" r="22756" b="46419"/>
          <a:stretch/>
        </p:blipFill>
        <p:spPr bwMode="auto">
          <a:xfrm>
            <a:off x="2335516" y="5915024"/>
            <a:ext cx="1264758" cy="327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991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07EF281-3622-4F9F-A1BC-282FBE27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20 Years of Drought in the West: 2009 – 2016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F786DF-E915-05D5-C6A0-69EDA5D17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DBE780-4000-0877-B862-3F73DB400154}"/>
              </a:ext>
            </a:extLst>
          </p:cNvPr>
          <p:cNvSpPr txBox="1"/>
          <p:nvPr/>
        </p:nvSpPr>
        <p:spPr>
          <a:xfrm>
            <a:off x="3743087" y="3624544"/>
            <a:ext cx="2338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5, 2010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3C229-F92D-FA4B-9D3C-F8CAF2B10D2E}"/>
              </a:ext>
            </a:extLst>
          </p:cNvPr>
          <p:cNvSpPr txBox="1"/>
          <p:nvPr/>
        </p:nvSpPr>
        <p:spPr>
          <a:xfrm>
            <a:off x="6530865" y="3609109"/>
            <a:ext cx="2314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4, 2011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A939B-7E81-CB2A-13DB-8A69F096489F}"/>
              </a:ext>
            </a:extLst>
          </p:cNvPr>
          <p:cNvSpPr txBox="1"/>
          <p:nvPr/>
        </p:nvSpPr>
        <p:spPr>
          <a:xfrm>
            <a:off x="9254879" y="3607763"/>
            <a:ext cx="2366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9, 2012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702A81-6A5A-3397-00F7-882FCCDA46F3}"/>
              </a:ext>
            </a:extLst>
          </p:cNvPr>
          <p:cNvSpPr txBox="1"/>
          <p:nvPr/>
        </p:nvSpPr>
        <p:spPr>
          <a:xfrm>
            <a:off x="521380" y="6440829"/>
            <a:ext cx="2383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8, 2013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9FDBF2-DD56-F8CE-915C-374B25280168}"/>
              </a:ext>
            </a:extLst>
          </p:cNvPr>
          <p:cNvSpPr txBox="1"/>
          <p:nvPr/>
        </p:nvSpPr>
        <p:spPr>
          <a:xfrm>
            <a:off x="3679999" y="6424935"/>
            <a:ext cx="2349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7, 2014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74CFF5-9031-0269-104B-83801BB9084A}"/>
              </a:ext>
            </a:extLst>
          </p:cNvPr>
          <p:cNvSpPr txBox="1"/>
          <p:nvPr/>
        </p:nvSpPr>
        <p:spPr>
          <a:xfrm>
            <a:off x="6529942" y="6424934"/>
            <a:ext cx="24948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6, 2015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C119C90-D542-1885-09F7-40CF2D0A9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85" t="22126" r="28525"/>
          <a:stretch/>
        </p:blipFill>
        <p:spPr bwMode="auto">
          <a:xfrm>
            <a:off x="513733" y="1135869"/>
            <a:ext cx="2341298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0F363C-0369-5AD5-40D6-CEE87573DC19}"/>
              </a:ext>
            </a:extLst>
          </p:cNvPr>
          <p:cNvSpPr txBox="1"/>
          <p:nvPr/>
        </p:nvSpPr>
        <p:spPr>
          <a:xfrm>
            <a:off x="513733" y="3641325"/>
            <a:ext cx="2314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6, 2009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04B46956-AECB-87C7-638E-9FF836ECF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05" t="22925" r="28205"/>
          <a:stretch/>
        </p:blipFill>
        <p:spPr bwMode="auto">
          <a:xfrm>
            <a:off x="3635143" y="1133478"/>
            <a:ext cx="2365591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A81F2411-CC70-769E-3EC0-895F23BDE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45" t="22658" r="28366"/>
          <a:stretch/>
        </p:blipFill>
        <p:spPr bwMode="auto">
          <a:xfrm>
            <a:off x="6505817" y="1140231"/>
            <a:ext cx="2357438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4E5C96DC-DBF0-E175-F4B6-0980D0C66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05" t="22658" r="28045"/>
          <a:stretch/>
        </p:blipFill>
        <p:spPr bwMode="auto">
          <a:xfrm>
            <a:off x="9312162" y="1146520"/>
            <a:ext cx="2366105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023AAB39-A96D-8565-1FA4-8E639F02A5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84" t="22925" r="28205"/>
          <a:stretch/>
        </p:blipFill>
        <p:spPr bwMode="auto">
          <a:xfrm>
            <a:off x="513733" y="3938964"/>
            <a:ext cx="2382985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061836B4-0ABE-EE8A-FAEB-D52CF66214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66" t="23458" r="28045"/>
          <a:stretch/>
        </p:blipFill>
        <p:spPr bwMode="auto">
          <a:xfrm>
            <a:off x="3647837" y="3926229"/>
            <a:ext cx="2382068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EFDD224C-1C26-D862-8FAD-4A582FB28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44" t="23458" r="28686"/>
          <a:stretch/>
        </p:blipFill>
        <p:spPr bwMode="auto">
          <a:xfrm>
            <a:off x="6509263" y="3924043"/>
            <a:ext cx="2408341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Map&#10;&#10;Description automatically generated">
            <a:extLst>
              <a:ext uri="{FF2B5EF4-FFF2-40B4-BE49-F238E27FC236}">
                <a16:creationId xmlns:a16="http://schemas.microsoft.com/office/drawing/2014/main" id="{3B9C3106-9163-3CE2-15A6-FEBB7EA32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244" t="22659" r="28205" b="-499"/>
          <a:stretch/>
        </p:blipFill>
        <p:spPr bwMode="auto">
          <a:xfrm>
            <a:off x="9303280" y="3946965"/>
            <a:ext cx="2394037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4FA5D83-6960-CB44-DB28-DB1FEA209766}"/>
              </a:ext>
            </a:extLst>
          </p:cNvPr>
          <p:cNvSpPr txBox="1"/>
          <p:nvPr/>
        </p:nvSpPr>
        <p:spPr>
          <a:xfrm>
            <a:off x="9247798" y="6405217"/>
            <a:ext cx="24948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4, 2016</a:t>
            </a:r>
          </a:p>
        </p:txBody>
      </p:sp>
    </p:spTree>
    <p:extLst>
      <p:ext uri="{BB962C8B-B14F-4D97-AF65-F5344CB8AC3E}">
        <p14:creationId xmlns:p14="http://schemas.microsoft.com/office/powerpoint/2010/main" val="21135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07EF281-3622-4F9F-A1BC-282FBE27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20 Years of Drought in the West: 2017 – 2023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F786DF-E915-05D5-C6A0-69EDA5D17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DBE780-4000-0877-B862-3F73DB400154}"/>
              </a:ext>
            </a:extLst>
          </p:cNvPr>
          <p:cNvSpPr txBox="1"/>
          <p:nvPr/>
        </p:nvSpPr>
        <p:spPr>
          <a:xfrm>
            <a:off x="3743087" y="3624544"/>
            <a:ext cx="2338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9,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3C229-F92D-FA4B-9D3C-F8CAF2B10D2E}"/>
              </a:ext>
            </a:extLst>
          </p:cNvPr>
          <p:cNvSpPr txBox="1"/>
          <p:nvPr/>
        </p:nvSpPr>
        <p:spPr>
          <a:xfrm>
            <a:off x="6474529" y="3607763"/>
            <a:ext cx="2314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8, 2019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A939B-7E81-CB2A-13DB-8A69F096489F}"/>
              </a:ext>
            </a:extLst>
          </p:cNvPr>
          <p:cNvSpPr txBox="1"/>
          <p:nvPr/>
        </p:nvSpPr>
        <p:spPr>
          <a:xfrm>
            <a:off x="9254879" y="3607763"/>
            <a:ext cx="2366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6, 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702A81-6A5A-3397-00F7-882FCCDA46F3}"/>
              </a:ext>
            </a:extLst>
          </p:cNvPr>
          <p:cNvSpPr txBox="1"/>
          <p:nvPr/>
        </p:nvSpPr>
        <p:spPr>
          <a:xfrm>
            <a:off x="521380" y="6440829"/>
            <a:ext cx="2383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5,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9FDBF2-DD56-F8CE-915C-374B25280168}"/>
              </a:ext>
            </a:extLst>
          </p:cNvPr>
          <p:cNvSpPr txBox="1"/>
          <p:nvPr/>
        </p:nvSpPr>
        <p:spPr>
          <a:xfrm>
            <a:off x="3679999" y="6424935"/>
            <a:ext cx="2349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4,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74CFF5-9031-0269-104B-83801BB9084A}"/>
              </a:ext>
            </a:extLst>
          </p:cNvPr>
          <p:cNvSpPr txBox="1"/>
          <p:nvPr/>
        </p:nvSpPr>
        <p:spPr>
          <a:xfrm>
            <a:off x="6529942" y="6424934"/>
            <a:ext cx="24948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3,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F363C-0369-5AD5-40D6-CEE87573DC19}"/>
              </a:ext>
            </a:extLst>
          </p:cNvPr>
          <p:cNvSpPr txBox="1"/>
          <p:nvPr/>
        </p:nvSpPr>
        <p:spPr>
          <a:xfrm>
            <a:off x="513733" y="3641325"/>
            <a:ext cx="2314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3, 2017</a:t>
            </a:r>
          </a:p>
        </p:txBody>
      </p:sp>
      <p:pic>
        <p:nvPicPr>
          <p:cNvPr id="2" name="Picture 1" descr="Map&#10;&#10;Description automatically generated with medium confidence">
            <a:extLst>
              <a:ext uri="{FF2B5EF4-FFF2-40B4-BE49-F238E27FC236}">
                <a16:creationId xmlns:a16="http://schemas.microsoft.com/office/drawing/2014/main" id="{F00A9CF3-8A1D-910D-EE8B-D925D7E47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5" t="22392" r="28366"/>
          <a:stretch/>
        </p:blipFill>
        <p:spPr bwMode="auto">
          <a:xfrm>
            <a:off x="534221" y="1133948"/>
            <a:ext cx="2357755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60F6BF8-03AD-241B-7776-43F94D4D5D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45" t="22392" r="28366"/>
          <a:stretch/>
        </p:blipFill>
        <p:spPr bwMode="auto">
          <a:xfrm>
            <a:off x="3647837" y="1132585"/>
            <a:ext cx="2348865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F9ADDA8-61E1-153F-3DCC-F2EBED9F73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65" t="22925" r="28205"/>
          <a:stretch/>
        </p:blipFill>
        <p:spPr bwMode="auto">
          <a:xfrm>
            <a:off x="6505845" y="1136250"/>
            <a:ext cx="2356485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E58FF9CC-C88D-2C55-2FC1-F962155F09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64" t="22925" r="28366"/>
          <a:stretch/>
        </p:blipFill>
        <p:spPr bwMode="auto">
          <a:xfrm>
            <a:off x="9299508" y="1133900"/>
            <a:ext cx="239141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C75EFE65-59F8-A788-7A70-646233062B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85" t="22658" r="28686"/>
          <a:stretch/>
        </p:blipFill>
        <p:spPr bwMode="auto">
          <a:xfrm>
            <a:off x="556588" y="3924043"/>
            <a:ext cx="234823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1529C0C4-F35F-16B9-9F5E-4DC7F98F4A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365" t="23725" r="28045"/>
          <a:stretch/>
        </p:blipFill>
        <p:spPr bwMode="auto">
          <a:xfrm>
            <a:off x="3679999" y="3924043"/>
            <a:ext cx="239014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70DA5AF8-E680-9137-5891-5079C7CBFF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724" t="23725" r="28526"/>
          <a:stretch/>
        </p:blipFill>
        <p:spPr bwMode="auto">
          <a:xfrm>
            <a:off x="6531899" y="3920501"/>
            <a:ext cx="239903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992159-E8AA-03D5-7C5A-68EA74575E0F}"/>
              </a:ext>
            </a:extLst>
          </p:cNvPr>
          <p:cNvSpPr txBox="1"/>
          <p:nvPr/>
        </p:nvSpPr>
        <p:spPr>
          <a:xfrm>
            <a:off x="9254879" y="3834776"/>
            <a:ext cx="2651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free from Severe Drought Stage.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Drought to Extreme Drought possible over a 1-year timeframe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1 year (2019) since 2011 when Exceptional Drought not present in the parts of the Region</a:t>
            </a:r>
          </a:p>
        </p:txBody>
      </p:sp>
    </p:spTree>
    <p:extLst>
      <p:ext uri="{BB962C8B-B14F-4D97-AF65-F5344CB8AC3E}">
        <p14:creationId xmlns:p14="http://schemas.microsoft.com/office/powerpoint/2010/main" val="3538842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07EF281-3622-4F9F-A1BC-282FBE276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7908"/>
            <a:ext cx="12192000" cy="760412"/>
          </a:xfrm>
        </p:spPr>
        <p:txBody>
          <a:bodyPr>
            <a:noAutofit/>
          </a:bodyPr>
          <a:lstStyle/>
          <a:p>
            <a:r>
              <a:rPr lang="en-US" sz="2800" dirty="0"/>
              <a:t>Northern Sierras - Wettest Year: 2016-2017 vs 3</a:t>
            </a:r>
            <a:r>
              <a:rPr lang="en-US" sz="2800" baseline="30000" dirty="0"/>
              <a:t>rd</a:t>
            </a:r>
            <a:r>
              <a:rPr lang="en-US" sz="2800" dirty="0"/>
              <a:t> Driest Year: 2020-2021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F786DF-E915-05D5-C6A0-69EDA5D17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DBE780-4000-0877-B862-3F73DB400154}"/>
              </a:ext>
            </a:extLst>
          </p:cNvPr>
          <p:cNvSpPr txBox="1"/>
          <p:nvPr/>
        </p:nvSpPr>
        <p:spPr>
          <a:xfrm>
            <a:off x="3332670" y="3633979"/>
            <a:ext cx="2338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3, 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702A81-6A5A-3397-00F7-882FCCDA46F3}"/>
              </a:ext>
            </a:extLst>
          </p:cNvPr>
          <p:cNvSpPr txBox="1"/>
          <p:nvPr/>
        </p:nvSpPr>
        <p:spPr>
          <a:xfrm>
            <a:off x="521380" y="6440829"/>
            <a:ext cx="2383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6, 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9FDBF2-DD56-F8CE-915C-374B25280168}"/>
              </a:ext>
            </a:extLst>
          </p:cNvPr>
          <p:cNvSpPr txBox="1"/>
          <p:nvPr/>
        </p:nvSpPr>
        <p:spPr>
          <a:xfrm>
            <a:off x="3649569" y="6424934"/>
            <a:ext cx="2349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5,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F363C-0369-5AD5-40D6-CEE87573DC19}"/>
              </a:ext>
            </a:extLst>
          </p:cNvPr>
          <p:cNvSpPr txBox="1"/>
          <p:nvPr/>
        </p:nvSpPr>
        <p:spPr>
          <a:xfrm>
            <a:off x="513733" y="3641325"/>
            <a:ext cx="2314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October 4, 2016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7D06BA-6671-6431-28CD-90B6F8FBE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"/>
          <a:stretch/>
        </p:blipFill>
        <p:spPr>
          <a:xfrm>
            <a:off x="6081980" y="1473631"/>
            <a:ext cx="5965798" cy="4685756"/>
          </a:xfrm>
          <a:prstGeom prst="rect">
            <a:avLst/>
          </a:prstGeom>
        </p:spPr>
      </p:pic>
      <p:pic>
        <p:nvPicPr>
          <p:cNvPr id="12" name="Picture 11" descr="Map&#10;&#10;Description automatically generated with medium confidence">
            <a:extLst>
              <a:ext uri="{FF2B5EF4-FFF2-40B4-BE49-F238E27FC236}">
                <a16:creationId xmlns:a16="http://schemas.microsoft.com/office/drawing/2014/main" id="{9094DE27-13DD-4143-7D83-73FFF9DEC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91" t="24852" r="33173" b="3846"/>
          <a:stretch/>
        </p:blipFill>
        <p:spPr bwMode="auto">
          <a:xfrm>
            <a:off x="653104" y="3920501"/>
            <a:ext cx="2274617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593D9C-EFD5-4852-4742-BA669D3DBA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32" t="23965" r="33333" b="3846"/>
          <a:stretch/>
        </p:blipFill>
        <p:spPr bwMode="auto">
          <a:xfrm>
            <a:off x="3776963" y="3920501"/>
            <a:ext cx="219456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022806C-597C-0D33-5D36-5493EC7EEE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32" t="25740" r="33333" b="3254"/>
          <a:stretch/>
        </p:blipFill>
        <p:spPr bwMode="auto">
          <a:xfrm>
            <a:off x="3389155" y="1166140"/>
            <a:ext cx="223139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E60569-593B-5FDF-3559-4A05B19BE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03" t="25147" r="33712" b="4480"/>
          <a:stretch/>
        </p:blipFill>
        <p:spPr>
          <a:xfrm>
            <a:off x="685948" y="1123861"/>
            <a:ext cx="220892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2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0D590D-DFA2-8CDB-3F24-2FB33135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How Climate Change has Affected California’s Hatcheries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7384A5-1D71-C636-7082-E55095FF0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3B33B0-5366-4103-B126-C3516C0C21D6}"/>
              </a:ext>
            </a:extLst>
          </p:cNvPr>
          <p:cNvSpPr txBox="1"/>
          <p:nvPr/>
        </p:nvSpPr>
        <p:spPr>
          <a:xfrm>
            <a:off x="243123" y="1088573"/>
            <a:ext cx="7448552" cy="57861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u="sng" dirty="0">
                <a:latin typeface="Century Gothic" panose="020B0502020202020204" pitchFamily="34" charset="0"/>
              </a:rPr>
              <a:t>Region 1 – Northern Region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Crystal Lake Hatchery (Cassel,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Reduction of water availability from intake surface water.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Increased predation (Bears, Otters, Predatory Birds).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Increase of stocking in out of Region waters due to a reduction of available stocking waters (low/warm water).</a:t>
            </a:r>
          </a:p>
          <a:p>
            <a:pPr lvl="1"/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Iron Gate Hatchery (</a:t>
            </a:r>
            <a:r>
              <a:rPr lang="en-US" sz="1400" dirty="0" err="1">
                <a:latin typeface="Century Gothic" panose="020B0502020202020204" pitchFamily="34" charset="0"/>
              </a:rPr>
              <a:t>Hornbrook</a:t>
            </a:r>
            <a:r>
              <a:rPr lang="en-US" sz="1400" dirty="0">
                <a:latin typeface="Century Gothic" panose="020B0502020202020204" pitchFamily="34" charset="0"/>
              </a:rPr>
              <a:t>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Early fall run smolt releases (April rather than May – Mid June) due to low/warm water in the Klamath.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Moved 1 Million Fall Run to Trinity River Hatchery due to C. Shasta spore counts and warm water in the Klamath to allow for additional growth.</a:t>
            </a:r>
          </a:p>
          <a:p>
            <a:pPr lvl="1"/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Mount Shasta Hatchery (Mount Shasta,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McCloud River Redband Rainbow Trout rescued in 2021, released in 2023.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Loaned (4) 6’ round tanks to Livingston Stone National Fish Hatchery due drought impacts at their water source</a:t>
            </a:r>
            <a:r>
              <a:rPr lang="en-US" sz="1400" dirty="0">
                <a:latin typeface="Century Gothic" panose="020B0502020202020204" pitchFamily="34" charset="0"/>
              </a:rPr>
              <a:t>.</a:t>
            </a:r>
          </a:p>
          <a:p>
            <a:pPr lvl="1"/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Darrah Springs Hatchery (</a:t>
            </a:r>
            <a:r>
              <a:rPr lang="en-US" sz="1400" dirty="0" err="1">
                <a:latin typeface="Century Gothic" panose="020B0502020202020204" pitchFamily="34" charset="0"/>
              </a:rPr>
              <a:t>Paynes</a:t>
            </a:r>
            <a:r>
              <a:rPr lang="en-US" sz="1400" dirty="0">
                <a:latin typeface="Century Gothic" panose="020B0502020202020204" pitchFamily="34" charset="0"/>
              </a:rPr>
              <a:t> Creek,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Increase of stocking in out of Region waters due to a reduction of available stocking waters (low/warm water).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Air blower system installed to assist with pathogen treatments.</a:t>
            </a:r>
          </a:p>
          <a:p>
            <a:pPr lvl="1"/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Mad River Hatchery (Arcata, 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Increased predation (Otters, Predatory Birds).</a:t>
            </a:r>
          </a:p>
          <a:p>
            <a:pPr lvl="1"/>
            <a:endParaRPr lang="en-US" sz="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Trinity River Hatchery (Lewiston, 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Increase in soft shell and other disease related issues in eggs and fish (Saw increase in incubation and fish mortalities).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Early release strategies required to release when river temperatures were adequate.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Purchased portable, chilled UV treated egg incubation units.</a:t>
            </a:r>
          </a:p>
        </p:txBody>
      </p:sp>
      <p:pic>
        <p:nvPicPr>
          <p:cNvPr id="7" name="Picture 6" descr="A concrete bleachers with a hose&#10;&#10;Description automatically generated">
            <a:extLst>
              <a:ext uri="{FF2B5EF4-FFF2-40B4-BE49-F238E27FC236}">
                <a16:creationId xmlns:a16="http://schemas.microsoft.com/office/drawing/2014/main" id="{35F9CEAB-101A-BF2C-0A0B-56F2FE016A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r="20810"/>
          <a:stretch/>
        </p:blipFill>
        <p:spPr>
          <a:xfrm>
            <a:off x="7829550" y="1389349"/>
            <a:ext cx="4119327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94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0D590D-DFA2-8CDB-3F24-2FB33135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How Climate Change has Affected California’s Hatcheries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7384A5-1D71-C636-7082-E55095FF0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1000" y="1112799"/>
            <a:ext cx="11811000" cy="0"/>
          </a:xfrm>
          <a:prstGeom prst="line">
            <a:avLst/>
          </a:prstGeom>
          <a:ln>
            <a:solidFill>
              <a:srgbClr val="1E71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3B33B0-5366-4103-B126-C3516C0C21D6}"/>
              </a:ext>
            </a:extLst>
          </p:cNvPr>
          <p:cNvSpPr txBox="1"/>
          <p:nvPr/>
        </p:nvSpPr>
        <p:spPr>
          <a:xfrm>
            <a:off x="5143500" y="1264995"/>
            <a:ext cx="6857735" cy="54784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u="sng" dirty="0">
                <a:latin typeface="Century Gothic" panose="020B0502020202020204" pitchFamily="34" charset="0"/>
              </a:rPr>
              <a:t>Region 2 – North Central Region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American River Trout Hatchery (Rancho Cordova,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Facility evacuated and fish released early due to waters exceeding 70 deg F.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Increase in Annual Operating Costs due to extended use of onsite chillers.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Increase in pathogen prevalence and persistence due to warm water temperatures.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Nimbus Fish Hatchery (Rancho Cordova,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Facility evacuation. Moved fish to Mokelumne River Hatchery until water temperatures fell to safe levels.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Increased concern with straying American River Steelhead into the Mokelumne River and potential for hybridization. Increased operation costs to incorporate genetic monitoring.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Modified in-river release schedules due to high temperatures and low flows.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Increased fall-run Chinook production to mitigate for decreases in natural spawning area and impact of Thiamine Deficiency Complex.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Incubated eggs using portable chiller units due to high water temperatures.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Mokelumne River Hatchery (Clements,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Modified release schedule and location due to high water temperatures at planned release sites.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6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Feather River Hatchery (Oroville, 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Modified in-river release plan for spring-run Chinook smolts to release in the bay using net pen acclimation due to poor in-river conditions.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Cancelled in-river releases of fall-run Chinook due to high temperatures and low flows.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Increased fall-run Chinook production to mitigate for decreases in natural spawning area and impact of Thiamine Deficiency Complex.</a:t>
            </a:r>
            <a:endParaRPr lang="en-US" sz="1200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C4C8F-0222-C3AF-CB0F-2D76E579B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5"/>
          <a:stretch/>
        </p:blipFill>
        <p:spPr>
          <a:xfrm>
            <a:off x="119897" y="1223964"/>
            <a:ext cx="5023603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88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004D8EB9172B4D9F679593DBCB15FC" ma:contentTypeVersion="14" ma:contentTypeDescription="Create a new document." ma:contentTypeScope="" ma:versionID="2866c3ecbbaa53cb93a069e5d05fba8b">
  <xsd:schema xmlns:xsd="http://www.w3.org/2001/XMLSchema" xmlns:xs="http://www.w3.org/2001/XMLSchema" xmlns:p="http://schemas.microsoft.com/office/2006/metadata/properties" xmlns:ns3="3d17945d-e0f9-4911-894a-8dc8bc014df5" xmlns:ns4="fa00604d-7f20-486d-a676-5da4f28e7581" targetNamespace="http://schemas.microsoft.com/office/2006/metadata/properties" ma:root="true" ma:fieldsID="76f2e4119913a76fbd5168ad4885b4e0" ns3:_="" ns4:_="">
    <xsd:import namespace="3d17945d-e0f9-4911-894a-8dc8bc014df5"/>
    <xsd:import namespace="fa00604d-7f20-486d-a676-5da4f28e7581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17945d-e0f9-4911-894a-8dc8bc014df5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0604d-7f20-486d-a676-5da4f28e7581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d17945d-e0f9-4911-894a-8dc8bc014df5" xsi:nil="true"/>
  </documentManagement>
</p:properties>
</file>

<file path=customXml/itemProps1.xml><?xml version="1.0" encoding="utf-8"?>
<ds:datastoreItem xmlns:ds="http://schemas.openxmlformats.org/officeDocument/2006/customXml" ds:itemID="{B308E4AA-79E3-4AFD-92E3-FE2AD54E27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73D2D2-681D-4BFD-B427-1A06CC2F72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17945d-e0f9-4911-894a-8dc8bc014df5"/>
    <ds:schemaRef ds:uri="fa00604d-7f20-486d-a676-5da4f28e75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3CCD71-3133-469F-9C5F-55CF522E8A4C}">
  <ds:schemaRefs>
    <ds:schemaRef ds:uri="http://schemas.microsoft.com/office/2006/documentManagement/types"/>
    <ds:schemaRef ds:uri="http://www.w3.org/XML/1998/namespace"/>
    <ds:schemaRef ds:uri="http://purl.org/dc/elements/1.1/"/>
    <ds:schemaRef ds:uri="3d17945d-e0f9-4911-894a-8dc8bc014df5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fa00604d-7f20-486d-a676-5da4f28e7581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3637</TotalTime>
  <Words>1978</Words>
  <Application>Microsoft Office PowerPoint</Application>
  <PresentationFormat>Widescreen</PresentationFormat>
  <Paragraphs>247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Office Theme</vt:lpstr>
      <vt:lpstr>Climate change and California’s hatcheries</vt:lpstr>
      <vt:lpstr>CDFW’s Mission</vt:lpstr>
      <vt:lpstr>California’s Fish Hatcheries</vt:lpstr>
      <vt:lpstr>20 Years of Drought in the West: 2003 – 2008</vt:lpstr>
      <vt:lpstr>20 Years of Drought in the West: 2009 – 2016</vt:lpstr>
      <vt:lpstr>20 Years of Drought in the West: 2017 – 2023</vt:lpstr>
      <vt:lpstr>Northern Sierras - Wettest Year: 2016-2017 vs 3rd Driest Year: 2020-2021</vt:lpstr>
      <vt:lpstr>How Climate Change has Affected California’s Hatcheries</vt:lpstr>
      <vt:lpstr>How Climate Change has Affected California’s Hatcheries</vt:lpstr>
      <vt:lpstr>How Climate Change has Affected California’s Hatcheries</vt:lpstr>
      <vt:lpstr>How Climate Change has Affected California’s Hatcheries</vt:lpstr>
      <vt:lpstr>How Climate Change has Affected California’s Hatcheries</vt:lpstr>
      <vt:lpstr>What’s Next for California Hatcheries?</vt:lpstr>
      <vt:lpstr>Climate Induced Hatchery Upgrades Evaluation</vt:lpstr>
      <vt:lpstr>Climate Induced Hatchery Upgrades Evaluation</vt:lpstr>
      <vt:lpstr>Climate Induced Hatchery Upgrades Status</vt:lpstr>
      <vt:lpstr>Climate Induced Hatchery Upgrades Status</vt:lpstr>
      <vt:lpstr>Climate Induced Hatchery Upgrades Status</vt:lpstr>
      <vt:lpstr>Climate Induced Hatchery Upgrades Status</vt:lpstr>
      <vt:lpstr>What CDFW Hopes to Achieve</vt:lpstr>
      <vt:lpstr>Climate Change and California’s Hatcheries</vt:lpstr>
    </vt:vector>
  </TitlesOfParts>
  <Company>CDFW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CDFW_PowerPoint_Template_1</dc:title>
  <dc:creator>Karam, Robert@Wildlife</dc:creator>
  <cp:lastModifiedBy>Derek Nelson</cp:lastModifiedBy>
  <cp:revision>29</cp:revision>
  <dcterms:created xsi:type="dcterms:W3CDTF">2022-10-31T18:38:48Z</dcterms:created>
  <dcterms:modified xsi:type="dcterms:W3CDTF">2024-05-06T18:06:07Z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0x01010088004D8EB9172B4D9F679593DBCB15FC</vt:lpwstr>
  </property>
  <property fmtid="{D5CDD505-2E9C-101B-9397-08002B2CF9AE}" pid="3" name="MediaServiceImageTags">
    <vt:lpwstr/>
  </property>
</Properties>
</file>