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14541-552D-4F27-8466-8497C03FB03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8CAF9-0A1A-4F5B-9159-9F2872044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HNFH has multiple open spring sources that supplies the hatchery with water. Some of these are hillside seeps that are captured via pipeline and then combine into a flume or weir , and we have 2 manmade lakes that also supply water to the hatchery. The water is a constant 59 degrees </a:t>
            </a:r>
            <a:r>
              <a:rPr lang="en-US" dirty="0" err="1"/>
              <a:t>farenheight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CAF9-0A1A-4F5B-9159-9F2872044F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4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Receive eyed eggs from Sawtooth fish hatchery from late may to early June . HNFH’s overall release goal is 1.56 million steelhead smolts that are released at 4.5 FPP.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CAF9-0A1A-4F5B-9159-9F2872044F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put ~30,000 fish to 120 </a:t>
            </a:r>
            <a:r>
              <a:rPr lang="en-US" dirty="0" err="1"/>
              <a:t>fpp</a:t>
            </a:r>
            <a:r>
              <a:rPr lang="en-US" dirty="0"/>
              <a:t> in H1, ~22,00 in H2, and ~35,000 in PRAS vats to get our maximum densities. We rear these to around 120 </a:t>
            </a:r>
            <a:r>
              <a:rPr lang="en-US" dirty="0" err="1"/>
              <a:t>fpp</a:t>
            </a:r>
            <a:r>
              <a:rPr lang="en-US" dirty="0"/>
              <a:t> for them to then go through the marking trailers.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CAF9-0A1A-4F5B-9159-9F2872044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4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Steelhead raceways 100x10x3.08</a:t>
            </a:r>
          </a:p>
          <a:p>
            <a:r>
              <a:rPr lang="en-US" dirty="0"/>
              <a:t>Trout raceways 66x8x2.25</a:t>
            </a:r>
          </a:p>
          <a:p>
            <a:r>
              <a:rPr lang="en-US" dirty="0"/>
              <a:t>PRAS 30x6 feet deep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CAF9-0A1A-4F5B-9159-9F2872044F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3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8CAF9-0A1A-4F5B-9159-9F2872044F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0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6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1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7350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35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6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87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0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04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9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61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5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6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1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5E5544F-11C0-43A8-8C7A-800ECEF51C0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D0BE2-C6BA-4596-BF8E-FF56C56E3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19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760D-ADDC-7B8C-08A0-BA5ECB0AA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940" y="0"/>
            <a:ext cx="9802368" cy="3617976"/>
          </a:xfrm>
        </p:spPr>
        <p:txBody>
          <a:bodyPr/>
          <a:lstStyle/>
          <a:p>
            <a:pPr algn="ctr"/>
            <a:r>
              <a:rPr lang="en-US" dirty="0"/>
              <a:t>Hagerman National Fish Hatchery Overview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3C66A-0A50-221B-628D-75D8B139B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3603" y="4376568"/>
            <a:ext cx="8825658" cy="861420"/>
          </a:xfrm>
        </p:spPr>
        <p:txBody>
          <a:bodyPr>
            <a:normAutofit/>
          </a:bodyPr>
          <a:lstStyle/>
          <a:p>
            <a:r>
              <a:rPr lang="en-US" sz="2800" dirty="0"/>
              <a:t>2024 LSRCP meeting</a:t>
            </a:r>
          </a:p>
        </p:txBody>
      </p:sp>
      <p:pic>
        <p:nvPicPr>
          <p:cNvPr id="7" name="Picture 6" descr="A sign in the grass&#10;&#10;Description automatically generated">
            <a:extLst>
              <a:ext uri="{FF2B5EF4-FFF2-40B4-BE49-F238E27FC236}">
                <a16:creationId xmlns:a16="http://schemas.microsoft.com/office/drawing/2014/main" id="{5A73AF9A-B5FB-5804-AF15-DBF5F5531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52" y="3682062"/>
            <a:ext cx="4015128" cy="3011346"/>
          </a:xfrm>
          <a:prstGeom prst="rect">
            <a:avLst/>
          </a:prstGeom>
        </p:spPr>
      </p:pic>
      <p:pic>
        <p:nvPicPr>
          <p:cNvPr id="9" name="Picture 8" descr="A river with trees and a hill in the background&#10;&#10;Description automatically generated">
            <a:extLst>
              <a:ext uri="{FF2B5EF4-FFF2-40B4-BE49-F238E27FC236}">
                <a16:creationId xmlns:a16="http://schemas.microsoft.com/office/drawing/2014/main" id="{75D063CE-ACF3-8604-6851-F7B5D2B30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8" y="3682062"/>
            <a:ext cx="3865101" cy="3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3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180B-68FD-F72F-E69B-D542E4A5E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52CEAA-82F6-58F7-6897-B791D61ADB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66" y="1455760"/>
            <a:ext cx="6865674" cy="51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53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94D2-34CD-3DBC-08E3-1F506B5B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15962"/>
            <a:ext cx="9404723" cy="1400530"/>
          </a:xfrm>
        </p:spPr>
        <p:txBody>
          <a:bodyPr/>
          <a:lstStyle/>
          <a:p>
            <a:r>
              <a:rPr lang="en-US" dirty="0"/>
              <a:t>WATER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67ABD-269E-FB9B-2DA1-903A87B7D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057" y="1075227"/>
            <a:ext cx="9603823" cy="4195481"/>
          </a:xfrm>
        </p:spPr>
        <p:txBody>
          <a:bodyPr>
            <a:normAutofit/>
          </a:bodyPr>
          <a:lstStyle/>
          <a:p>
            <a:r>
              <a:rPr lang="en-US" sz="2200" dirty="0"/>
              <a:t>Multiple open spring sources at 59˚F feed the early rearing buildings and outdoor raceways</a:t>
            </a:r>
          </a:p>
          <a:p>
            <a:r>
              <a:rPr lang="en-US" sz="2200" dirty="0"/>
              <a:t>~60 CFS of water available for fish production depending on time of year</a:t>
            </a:r>
          </a:p>
        </p:txBody>
      </p:sp>
      <p:pic>
        <p:nvPicPr>
          <p:cNvPr id="4" name="Picture 3" descr="A stream with a metal pipe&#10;&#10;Description automatically generated">
            <a:extLst>
              <a:ext uri="{FF2B5EF4-FFF2-40B4-BE49-F238E27FC236}">
                <a16:creationId xmlns:a16="http://schemas.microsoft.com/office/drawing/2014/main" id="{04FA82D6-5EC6-CB14-F037-EED8E984D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3877" y="3354197"/>
            <a:ext cx="3896360" cy="2922270"/>
          </a:xfrm>
          <a:prstGeom prst="rect">
            <a:avLst/>
          </a:prstGeom>
        </p:spPr>
      </p:pic>
      <p:pic>
        <p:nvPicPr>
          <p:cNvPr id="6" name="Picture 5" descr="A river with a waterfall&#10;&#10;Description automatically generated with medium confidence">
            <a:extLst>
              <a:ext uri="{FF2B5EF4-FFF2-40B4-BE49-F238E27FC236}">
                <a16:creationId xmlns:a16="http://schemas.microsoft.com/office/drawing/2014/main" id="{4C431C3E-DE30-B910-936D-C16DC8C06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048" y="3271520"/>
            <a:ext cx="3990848" cy="2993136"/>
          </a:xfrm>
          <a:prstGeom prst="rect">
            <a:avLst/>
          </a:prstGeom>
        </p:spPr>
      </p:pic>
      <p:pic>
        <p:nvPicPr>
          <p:cNvPr id="8" name="Picture 7" descr="A bridge over a river&#10;&#10;Description automatically generated">
            <a:extLst>
              <a:ext uri="{FF2B5EF4-FFF2-40B4-BE49-F238E27FC236}">
                <a16:creationId xmlns:a16="http://schemas.microsoft.com/office/drawing/2014/main" id="{1FFF9659-44BD-8490-6F48-EEA9E8C2E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73" y="3253994"/>
            <a:ext cx="4163568" cy="31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33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ABEFF-9D95-0CC0-F66D-B04FE5D6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93" y="160110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MITIGATION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F83C9-1246-209D-CE0F-CE5506D23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4344" y="1496632"/>
            <a:ext cx="4465320" cy="4948306"/>
          </a:xfrm>
        </p:spPr>
        <p:txBody>
          <a:bodyPr>
            <a:normAutofit/>
          </a:bodyPr>
          <a:lstStyle/>
          <a:p>
            <a:r>
              <a:rPr lang="en-US" sz="2400" dirty="0"/>
              <a:t>Receive eggs from Sawtooth Fish Hatchery (IDFG) late May – early June</a:t>
            </a:r>
          </a:p>
          <a:p>
            <a:r>
              <a:rPr lang="en-US" sz="2400" dirty="0"/>
              <a:t>Overall release goal 1,560,000 steelhead smolts at 4.5 FPP</a:t>
            </a:r>
          </a:p>
          <a:p>
            <a:pPr lvl="1"/>
            <a:r>
              <a:rPr lang="en-US" sz="2000" dirty="0"/>
              <a:t>Sawtooth weir – 1,410,000</a:t>
            </a:r>
          </a:p>
          <a:p>
            <a:pPr lvl="1"/>
            <a:r>
              <a:rPr lang="en-US" sz="2000" dirty="0"/>
              <a:t>PRAS evaluation – 90,000</a:t>
            </a:r>
          </a:p>
          <a:p>
            <a:pPr lvl="1"/>
            <a:r>
              <a:rPr lang="en-US" sz="2000" dirty="0"/>
              <a:t>E. Fork Salmon River – 60,000</a:t>
            </a:r>
          </a:p>
          <a:p>
            <a:endParaRPr lang="en-US" dirty="0"/>
          </a:p>
        </p:txBody>
      </p:sp>
      <p:pic>
        <p:nvPicPr>
          <p:cNvPr id="5" name="Picture 4" descr="A person holding a container of food&#10;&#10;Description automatically generated with medium confidence">
            <a:extLst>
              <a:ext uri="{FF2B5EF4-FFF2-40B4-BE49-F238E27FC236}">
                <a16:creationId xmlns:a16="http://schemas.microsoft.com/office/drawing/2014/main" id="{5266C2BF-195B-F93B-D2BC-A20525567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240" y="1456976"/>
            <a:ext cx="4161451" cy="3121088"/>
          </a:xfrm>
          <a:prstGeom prst="rect">
            <a:avLst/>
          </a:prstGeom>
        </p:spPr>
      </p:pic>
      <p:pic>
        <p:nvPicPr>
          <p:cNvPr id="7" name="Picture 6" descr="A liquid being poured into a container&#10;&#10;Description automatically generated">
            <a:extLst>
              <a:ext uri="{FF2B5EF4-FFF2-40B4-BE49-F238E27FC236}">
                <a16:creationId xmlns:a16="http://schemas.microsoft.com/office/drawing/2014/main" id="{6A70D7E2-A5B2-B83E-8DCD-C12F308D0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9" y="3840480"/>
            <a:ext cx="3826108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5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F7E4-5169-ACD7-7ADB-CFA33108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EB3D1-1EA7-AB00-B567-844D74FB6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 vats Hatch 1 (14.25 x 3.3 x 2 ft)</a:t>
            </a:r>
          </a:p>
          <a:p>
            <a:r>
              <a:rPr lang="en-US" dirty="0"/>
              <a:t>20 vats Hatch 2 (14 x 3 x 2 ft)</a:t>
            </a:r>
          </a:p>
          <a:p>
            <a:r>
              <a:rPr lang="en-US" dirty="0"/>
              <a:t>3 vats PRAS (18.5 x 3 x 2 ft)</a:t>
            </a:r>
          </a:p>
          <a:p>
            <a:endParaRPr lang="en-US" dirty="0"/>
          </a:p>
          <a:p>
            <a:r>
              <a:rPr lang="en-US" dirty="0"/>
              <a:t>Max DI &lt; 0.70</a:t>
            </a:r>
          </a:p>
          <a:p>
            <a:r>
              <a:rPr lang="en-US" dirty="0"/>
              <a:t>Max FI &lt; 0.76</a:t>
            </a:r>
          </a:p>
          <a:p>
            <a:endParaRPr lang="en-US" dirty="0"/>
          </a:p>
          <a:p>
            <a:r>
              <a:rPr lang="en-US" dirty="0"/>
              <a:t>Rear to ~120 FPP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glass door with a green staircase&#10;&#10;Description automatically generated">
            <a:extLst>
              <a:ext uri="{FF2B5EF4-FFF2-40B4-BE49-F238E27FC236}">
                <a16:creationId xmlns:a16="http://schemas.microsoft.com/office/drawing/2014/main" id="{935F249A-A14E-F7AE-6E05-09B305972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1702"/>
          <a:stretch/>
        </p:blipFill>
        <p:spPr>
          <a:xfrm rot="5400000">
            <a:off x="5672957" y="1386808"/>
            <a:ext cx="6858000" cy="4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8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50979-E16B-0B38-0BA2-D385B4CD0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0" y="255193"/>
            <a:ext cx="9404723" cy="1400530"/>
          </a:xfrm>
        </p:spPr>
        <p:txBody>
          <a:bodyPr/>
          <a:lstStyle/>
          <a:p>
            <a:r>
              <a:rPr lang="en-US" dirty="0"/>
              <a:t>OUTDOOR REARING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304A-7D20-D015-5EC8-694BA718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576" y="1344435"/>
            <a:ext cx="5114375" cy="5066918"/>
          </a:xfrm>
        </p:spPr>
        <p:txBody>
          <a:bodyPr>
            <a:normAutofit/>
          </a:bodyPr>
          <a:lstStyle/>
          <a:p>
            <a:r>
              <a:rPr lang="en-US" sz="2800" dirty="0"/>
              <a:t>66 steelhead raceways, use ~54 of them </a:t>
            </a:r>
          </a:p>
          <a:p>
            <a:pPr lvl="1"/>
            <a:r>
              <a:rPr lang="en-US" sz="2800" dirty="0"/>
              <a:t>Serial Reuse</a:t>
            </a:r>
          </a:p>
          <a:p>
            <a:pPr lvl="1"/>
            <a:r>
              <a:rPr lang="en-US" sz="2800" dirty="0"/>
              <a:t>DI &lt;  0.30</a:t>
            </a:r>
          </a:p>
          <a:p>
            <a:pPr lvl="1"/>
            <a:r>
              <a:rPr lang="en-US" sz="2800" dirty="0"/>
              <a:t>FI &lt;1.60</a:t>
            </a:r>
          </a:p>
          <a:p>
            <a:pPr marL="400050"/>
            <a:r>
              <a:rPr lang="en-US" sz="2800" dirty="0"/>
              <a:t>12 “trout raceways” </a:t>
            </a:r>
          </a:p>
          <a:p>
            <a:pPr marL="400050"/>
            <a:r>
              <a:rPr lang="en-US" sz="2800" dirty="0"/>
              <a:t>3 PRAS tanks</a:t>
            </a:r>
          </a:p>
          <a:p>
            <a:pPr marL="800100" lvl="1"/>
            <a:r>
              <a:rPr lang="en-US" sz="2800" dirty="0"/>
              <a:t>DI &lt; 0.30</a:t>
            </a:r>
          </a:p>
          <a:p>
            <a:pPr marL="800100" lvl="1"/>
            <a:r>
              <a:rPr lang="en-US" sz="2800" dirty="0"/>
              <a:t>FI &lt; 1.20</a:t>
            </a:r>
          </a:p>
        </p:txBody>
      </p:sp>
      <p:pic>
        <p:nvPicPr>
          <p:cNvPr id="5" name="Picture 4" descr="A water treatment plant with a few water tanks&#10;&#10;Description automatically generated with medium confidence">
            <a:extLst>
              <a:ext uri="{FF2B5EF4-FFF2-40B4-BE49-F238E27FC236}">
                <a16:creationId xmlns:a16="http://schemas.microsoft.com/office/drawing/2014/main" id="{CFB27EC9-2385-9DAE-2979-569280104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9511" y="1834211"/>
            <a:ext cx="5449824" cy="40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44BD-2D68-7C05-A4BE-F94BD7A81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60694"/>
            <a:ext cx="9404723" cy="1400530"/>
          </a:xfrm>
        </p:spPr>
        <p:txBody>
          <a:bodyPr/>
          <a:lstStyle/>
          <a:p>
            <a:r>
              <a:rPr lang="en-US" dirty="0"/>
              <a:t>RELEASE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94BA2-78A1-9722-B4F5-735E91A6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690" y="1316692"/>
            <a:ext cx="5490222" cy="5948083"/>
          </a:xfrm>
        </p:spPr>
        <p:txBody>
          <a:bodyPr/>
          <a:lstStyle/>
          <a:p>
            <a:r>
              <a:rPr lang="en-US" dirty="0"/>
              <a:t>Start shipping fish to Sawtooth the first week of April and end the last week of April</a:t>
            </a:r>
          </a:p>
          <a:p>
            <a:r>
              <a:rPr lang="en-US" dirty="0"/>
              <a:t>Usually start with PRAS fish, then SAW A, then East Fork fish due to weather and road conditions</a:t>
            </a:r>
          </a:p>
          <a:p>
            <a:r>
              <a:rPr lang="en-US" dirty="0"/>
              <a:t>Use Rich Thompson Trucking out of Jerome, Idaho.</a:t>
            </a:r>
          </a:p>
          <a:p>
            <a:pPr lvl="1"/>
            <a:r>
              <a:rPr lang="en-US" dirty="0"/>
              <a:t>4 LSRCP trucks with 5 tanks</a:t>
            </a:r>
          </a:p>
          <a:p>
            <a:pPr lvl="1"/>
            <a:r>
              <a:rPr lang="en-US" dirty="0"/>
              <a:t>1,000 </a:t>
            </a:r>
            <a:r>
              <a:rPr lang="en-US" dirty="0" err="1"/>
              <a:t>lb</a:t>
            </a:r>
            <a:r>
              <a:rPr lang="en-US" dirty="0"/>
              <a:t> capacity/tank </a:t>
            </a:r>
          </a:p>
        </p:txBody>
      </p:sp>
      <p:pic>
        <p:nvPicPr>
          <p:cNvPr id="5" name="Picture 4" descr="A metal pipe in a river&#10;&#10;Description automatically generated">
            <a:extLst>
              <a:ext uri="{FF2B5EF4-FFF2-40B4-BE49-F238E27FC236}">
                <a16:creationId xmlns:a16="http://schemas.microsoft.com/office/drawing/2014/main" id="{F3B8F63C-0EA5-C7F7-D728-72F81F705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19" y="1780177"/>
            <a:ext cx="5052015" cy="41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52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round pool with water&#10;&#10;Description automatically generated with medium confidence">
            <a:extLst>
              <a:ext uri="{FF2B5EF4-FFF2-40B4-BE49-F238E27FC236}">
                <a16:creationId xmlns:a16="http://schemas.microsoft.com/office/drawing/2014/main" id="{78FEDE3F-3262-06D9-DFE1-94661E133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1680" y="1983933"/>
            <a:ext cx="5309109" cy="3981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B2A72-8939-14BB-7943-171D819E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A37FD-7216-AFB6-A9F4-5DB024598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13" y="1778598"/>
            <a:ext cx="6361025" cy="4195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MARKING</a:t>
            </a:r>
          </a:p>
          <a:p>
            <a:pPr lvl="1"/>
            <a:r>
              <a:rPr lang="en-US" dirty="0"/>
              <a:t>We are rushed to get our fish to 120 FPP for marking	</a:t>
            </a:r>
          </a:p>
          <a:p>
            <a:pPr lvl="1"/>
            <a:r>
              <a:rPr lang="en-US" dirty="0"/>
              <a:t>Our last fish on station historically don’t go on feed until early July</a:t>
            </a:r>
          </a:p>
          <a:p>
            <a:r>
              <a:rPr lang="en-US" dirty="0"/>
              <a:t>INITIAL OUTDOOR REARING</a:t>
            </a:r>
          </a:p>
          <a:p>
            <a:pPr lvl="1"/>
            <a:r>
              <a:rPr lang="en-US" dirty="0"/>
              <a:t>Our fish get moved into 100 ft raceways at 120 FPP – we have a hard time feeing in large raceways</a:t>
            </a:r>
          </a:p>
          <a:p>
            <a:r>
              <a:rPr lang="en-US" dirty="0"/>
              <a:t>PRAS OUTMIGRATION</a:t>
            </a:r>
          </a:p>
          <a:p>
            <a:pPr lvl="1"/>
            <a:r>
              <a:rPr lang="en-US" dirty="0"/>
              <a:t>PRAS has not been out-migrating as successfully as raceway fish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9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7264-2566-9D6A-7D59-F4A84DD7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33262"/>
            <a:ext cx="9404723" cy="1400530"/>
          </a:xfrm>
        </p:spPr>
        <p:txBody>
          <a:bodyPr/>
          <a:lstStyle/>
          <a:p>
            <a:r>
              <a:rPr lang="en-US" dirty="0"/>
              <a:t>BOTTLENECKS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DCAE1-D573-1443-D75E-DB5A8787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1" y="1258107"/>
            <a:ext cx="2700593" cy="4195481"/>
          </a:xfrm>
        </p:spPr>
        <p:txBody>
          <a:bodyPr/>
          <a:lstStyle/>
          <a:p>
            <a:r>
              <a:rPr lang="en-US" dirty="0"/>
              <a:t>WATER</a:t>
            </a:r>
          </a:p>
          <a:p>
            <a:r>
              <a:rPr lang="en-US" dirty="0"/>
              <a:t>We have ~60 CFS available to the raceways but it fluctuates and has been declining.</a:t>
            </a:r>
          </a:p>
          <a:p>
            <a:r>
              <a:rPr lang="en-US" dirty="0"/>
              <a:t>Bound by senior water rights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248A6C53-C81A-7937-DE73-DDAA49D1E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04" y="1404411"/>
            <a:ext cx="8906256" cy="507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7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E6B1-3F43-7E16-BC97-6C0F5C62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009A7-D5B6-B5BC-E344-D1E8AD883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6065584" cy="4195481"/>
          </a:xfrm>
        </p:spPr>
        <p:txBody>
          <a:bodyPr/>
          <a:lstStyle/>
          <a:p>
            <a:r>
              <a:rPr lang="en-US" dirty="0"/>
              <a:t>KEYWAYS AT 50’</a:t>
            </a:r>
          </a:p>
          <a:p>
            <a:pPr lvl="1"/>
            <a:r>
              <a:rPr lang="en-US" dirty="0"/>
              <a:t>This would help HNFH staff to start hand feeding small fish instead of chasing around the large raceway</a:t>
            </a:r>
          </a:p>
          <a:p>
            <a:r>
              <a:rPr lang="en-US" dirty="0"/>
              <a:t>SHADE COVER</a:t>
            </a:r>
          </a:p>
          <a:p>
            <a:pPr lvl="1"/>
            <a:r>
              <a:rPr lang="en-US" dirty="0"/>
              <a:t>Keep algae down, less salting the raceways to keep clean</a:t>
            </a:r>
          </a:p>
          <a:p>
            <a:r>
              <a:rPr lang="en-US" dirty="0"/>
              <a:t>ACCLIMATION</a:t>
            </a:r>
          </a:p>
          <a:p>
            <a:pPr lvl="1"/>
            <a:r>
              <a:rPr lang="en-US" dirty="0"/>
              <a:t>Keep steelhead smolts at Sawtooth prior to release or rear PRAS fish in linear raceways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fish farm with water&#10;&#10;Description automatically generated with medium confidence">
            <a:extLst>
              <a:ext uri="{FF2B5EF4-FFF2-40B4-BE49-F238E27FC236}">
                <a16:creationId xmlns:a16="http://schemas.microsoft.com/office/drawing/2014/main" id="{2B462EA3-B942-28E2-9E24-762E1D96A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56" y="2139695"/>
            <a:ext cx="4114800" cy="34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812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2856</TotalTime>
  <Words>517</Words>
  <Application>Microsoft Office PowerPoint</Application>
  <PresentationFormat>Widescreen</PresentationFormat>
  <Paragraphs>66</Paragraphs>
  <Slides>10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Ion</vt:lpstr>
      <vt:lpstr>Hagerman National Fish Hatchery Overview </vt:lpstr>
      <vt:lpstr>WATER SUPPLY</vt:lpstr>
      <vt:lpstr>MITIGATION GOALS</vt:lpstr>
      <vt:lpstr>EARLY REARING</vt:lpstr>
      <vt:lpstr>OUTDOOR REARING</vt:lpstr>
      <vt:lpstr>RELEASE </vt:lpstr>
      <vt:lpstr>BOTTLENECKS AND LIMITATIONS</vt:lpstr>
      <vt:lpstr>BOTTLENECKS AND LIMITATIONS</vt:lpstr>
      <vt:lpstr>OPPORTUNITIES FOR IMPROVEMENT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Hagerman National Fish Hatchery Overview </dc:title>
  <dc:creator>Hallenbeck,Sage</dc:creator>
  <cp:lastModifiedBy>Hallenbeck,Sage</cp:lastModifiedBy>
  <cp:revision>21</cp:revision>
  <dcterms:created xsi:type="dcterms:W3CDTF">2024-04-16T17:28:28Z</dcterms:created>
  <dcterms:modified xsi:type="dcterms:W3CDTF">2024-05-06T22:59:49Z</dcterms:modified>
</cp:coreProperties>
</file>