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4" r:id="rId6"/>
    <p:sldMasterId id="2147483672" r:id="rId7"/>
    <p:sldMasterId id="2147483660" r:id="rId8"/>
  </p:sldMasterIdLst>
  <p:notesMasterIdLst>
    <p:notesMasterId r:id="rId13"/>
  </p:notesMasterIdLst>
  <p:handoutMasterIdLst>
    <p:handoutMasterId r:id="rId14"/>
  </p:handoutMasterIdLst>
  <p:sldIdLst>
    <p:sldId id="355" r:id="rId9"/>
    <p:sldId id="358" r:id="rId10"/>
    <p:sldId id="360" r:id="rId11"/>
    <p:sldId id="3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732"/>
    <a:srgbClr val="DDDDDD"/>
    <a:srgbClr val="C7C7C7"/>
    <a:srgbClr val="C1D82F"/>
    <a:srgbClr val="00467F"/>
    <a:srgbClr val="0079C1"/>
    <a:srgbClr val="9A5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5593" autoAdjust="0"/>
  </p:normalViewPr>
  <p:slideViewPr>
    <p:cSldViewPr>
      <p:cViewPr>
        <p:scale>
          <a:sx n="70" d="100"/>
          <a:sy n="70" d="100"/>
        </p:scale>
        <p:origin x="19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Covers seven total FY’s (2022-2028)</a:t>
            </a:r>
          </a:p>
          <a:p>
            <a:endParaRPr lang="en-US" dirty="0"/>
          </a:p>
          <a:p>
            <a:r>
              <a:rPr lang="en-US" dirty="0"/>
              <a:t>3 year rate period is preferred over another 2 year rate period followed by a 1 year rate period.</a:t>
            </a:r>
          </a:p>
          <a:p>
            <a:endParaRPr lang="en-US" dirty="0"/>
          </a:p>
          <a:p>
            <a:r>
              <a:rPr lang="en-US" dirty="0"/>
              <a:t>Cost management benchmarks are using GDP Price Deflator and Employment Cost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Dayton Dam repairs, McCall holding ponds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43750"/>
          <a:stretch/>
        </p:blipFill>
        <p:spPr>
          <a:xfrm>
            <a:off x="0" y="0"/>
            <a:ext cx="9144000" cy="3154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2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108960"/>
            <a:ext cx="9144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7" y="5899768"/>
            <a:ext cx="921016" cy="64867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134780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/>
              <a:t>Confidential, Deliberative Document For Discussion Purposes Only.  Do Not Distribute.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3200402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5E97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97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7" y="5899768"/>
            <a:ext cx="921016" cy="648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43750"/>
          <a:stretch/>
        </p:blipFill>
        <p:spPr>
          <a:xfrm>
            <a:off x="0" y="0"/>
            <a:ext cx="9144000" cy="3154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108960"/>
            <a:ext cx="9144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34780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/>
              <a:t>Confidential, Deliberative Document For Discussion Purposes Only.  Do Not Distribute.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8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1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3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1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438402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7" y="5899768"/>
            <a:ext cx="921016" cy="64867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/>
              <a:t>Confidential, Deliberative Document For Discussion Purposes Only.  Do Not Distribute.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8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2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1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1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3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18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72575"/>
          <a:stretch/>
        </p:blipFill>
        <p:spPr>
          <a:xfrm>
            <a:off x="0" y="-91440"/>
            <a:ext cx="9144000" cy="1463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302"/>
            <a:ext cx="8229600" cy="4114512"/>
          </a:xfrm>
        </p:spPr>
        <p:txBody>
          <a:bodyPr/>
          <a:lstStyle>
            <a:lvl1pPr>
              <a:defRPr>
                <a:solidFill>
                  <a:srgbClr val="5E9732"/>
                </a:solidFill>
              </a:defRPr>
            </a:lvl1pPr>
            <a:lvl2pPr>
              <a:defRPr>
                <a:solidFill>
                  <a:srgbClr val="5E9732"/>
                </a:solidFill>
              </a:defRPr>
            </a:lvl2pPr>
            <a:lvl3pPr>
              <a:defRPr>
                <a:solidFill>
                  <a:srgbClr val="5E9732"/>
                </a:solidFill>
              </a:defRPr>
            </a:lvl3pPr>
            <a:lvl4pPr>
              <a:defRPr>
                <a:solidFill>
                  <a:srgbClr val="5E9732"/>
                </a:solidFill>
              </a:defRPr>
            </a:lvl4pPr>
            <a:lvl5pPr>
              <a:defRPr>
                <a:solidFill>
                  <a:srgbClr val="5E97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/>
              <a:t>Confidential, Deliberative Document For Discussion Purposes Only.  Do Not Distribute.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2"/>
            <a:ext cx="82296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80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" b="75875"/>
          <a:stretch/>
        </p:blipFill>
        <p:spPr>
          <a:xfrm>
            <a:off x="0" y="-19050"/>
            <a:ext cx="9144000" cy="1463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Confidential, Deliberative Document For Discussion Purposes Only.  Do Not Distribute.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56302"/>
            <a:ext cx="8229600" cy="4114512"/>
          </a:xfrm>
        </p:spPr>
        <p:txBody>
          <a:bodyPr/>
          <a:lstStyle>
            <a:lvl1pPr>
              <a:defRPr>
                <a:solidFill>
                  <a:srgbClr val="5E9732"/>
                </a:solidFill>
              </a:defRPr>
            </a:lvl1pPr>
            <a:lvl2pPr>
              <a:defRPr>
                <a:solidFill>
                  <a:srgbClr val="5E9732"/>
                </a:solidFill>
              </a:defRPr>
            </a:lvl2pPr>
            <a:lvl3pPr>
              <a:defRPr>
                <a:solidFill>
                  <a:srgbClr val="5E9732"/>
                </a:solidFill>
              </a:defRPr>
            </a:lvl3pPr>
            <a:lvl4pPr>
              <a:defRPr>
                <a:solidFill>
                  <a:srgbClr val="5E9732"/>
                </a:solidFill>
              </a:defRPr>
            </a:lvl4pPr>
            <a:lvl5pPr>
              <a:defRPr>
                <a:solidFill>
                  <a:srgbClr val="5E97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609602"/>
            <a:ext cx="82296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80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/>
              <a:t>Confidential, Deliberative Document For Discussion Purposes Only.  Do Not Distribute.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31772"/>
            <a:ext cx="82296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E97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805925"/>
            <a:ext cx="8229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E9732"/>
                </a:solidFill>
              </a:defRPr>
            </a:lvl1pPr>
            <a:lvl2pPr>
              <a:defRPr>
                <a:solidFill>
                  <a:srgbClr val="5E9732"/>
                </a:solidFill>
              </a:defRPr>
            </a:lvl2pPr>
            <a:lvl3pPr>
              <a:defRPr>
                <a:solidFill>
                  <a:srgbClr val="5E9732"/>
                </a:solidFill>
              </a:defRPr>
            </a:lvl3pPr>
            <a:lvl4pPr>
              <a:defRPr>
                <a:solidFill>
                  <a:srgbClr val="5E9732"/>
                </a:solidFill>
              </a:defRPr>
            </a:lvl4pPr>
            <a:lvl5pPr>
              <a:defRPr>
                <a:solidFill>
                  <a:srgbClr val="5E97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731772"/>
            <a:ext cx="82296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rgbClr val="5E9732"/>
                </a:solidFill>
              </a:defRPr>
            </a:lvl1pPr>
          </a:lstStyle>
          <a:p>
            <a:r>
              <a:rPr lang="en-US" dirty="0"/>
              <a:t>4 Strategic Goals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/>
              <a:t>Confidential, Deliberative Document For Discussion Purposes Only.  Do Not Distribute.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2" y="1594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4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791114"/>
            <a:ext cx="9144000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50" rIns="68501" bIns="34250"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56" y="510387"/>
            <a:ext cx="8641490" cy="415370"/>
          </a:xfrm>
        </p:spPr>
        <p:txBody>
          <a:bodyPr lIns="0" tIns="0" rIns="0" bIns="0" anchor="t" anchorCtr="0">
            <a:spAutoFit/>
          </a:bodyPr>
          <a:lstStyle>
            <a:lvl1pPr>
              <a:defRPr sz="2699" b="0">
                <a:solidFill>
                  <a:schemeClr val="accent3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56" y="1616118"/>
            <a:ext cx="8641490" cy="4560851"/>
          </a:xfrm>
        </p:spPr>
        <p:txBody>
          <a:bodyPr>
            <a:normAutofit/>
          </a:bodyPr>
          <a:lstStyle>
            <a:lvl1pPr>
              <a:defRPr sz="1050">
                <a:latin typeface="+mn-lt"/>
              </a:defRPr>
            </a:lvl1pPr>
            <a:lvl2pPr>
              <a:defRPr sz="1050">
                <a:latin typeface="+mn-lt"/>
              </a:defRPr>
            </a:lvl2pPr>
            <a:lvl3pPr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792" y="6288943"/>
            <a:ext cx="293953" cy="365125"/>
          </a:xfrm>
        </p:spPr>
        <p:txBody>
          <a:bodyPr/>
          <a:lstStyle>
            <a:lvl1pPr algn="ctr">
              <a:defRPr sz="750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251256" y="1001704"/>
            <a:ext cx="8641490" cy="317426"/>
          </a:xfrm>
        </p:spPr>
        <p:txBody>
          <a:bodyPr lIns="0" tIns="0" rIns="0" bIns="0">
            <a:noAutofit/>
          </a:bodyPr>
          <a:lstStyle>
            <a:lvl1pPr marL="0" indent="0" algn="l" defTabSz="6853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342686" indent="0" algn="l" defTabSz="6853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74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685376" indent="0" algn="l" defTabSz="6853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74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028062" indent="0" algn="l" defTabSz="6853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74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370749" indent="0" algn="l" defTabSz="6853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74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3367" y="134753"/>
            <a:ext cx="6773157" cy="184585"/>
          </a:xfrm>
          <a:prstGeom prst="rect">
            <a:avLst/>
          </a:prstGeom>
          <a:noFill/>
        </p:spPr>
        <p:txBody>
          <a:bodyPr wrap="square" lIns="68501" tIns="34250" rIns="68501" bIns="34250" rtlCol="0">
            <a:spAutoFit/>
          </a:bodyPr>
          <a:lstStyle/>
          <a:p>
            <a:pPr algn="ctr"/>
            <a:r>
              <a:rPr lang="en-US" sz="750" spc="11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750" spc="1178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750" spc="117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92" y="82298"/>
            <a:ext cx="456025" cy="4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6626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4315"/>
            <a:ext cx="8229600" cy="59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5925"/>
            <a:ext cx="8229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/>
              <a:t>Confidential, Deliberative Document For Discussion Purposes Only.  Do Not Distribute.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34780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54" r:id="rId3"/>
    <p:sldLayoutId id="2147483696" r:id="rId4"/>
    <p:sldLayoutId id="2147483698" r:id="rId5"/>
    <p:sldLayoutId id="2147483650" r:id="rId6"/>
    <p:sldLayoutId id="2147483699" r:id="rId7"/>
    <p:sldLayoutId id="2147483700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973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E973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E973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E973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E973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E973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Confidential, Deliberative Document For Discussion Purposes Only. 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LSRCP Annual Meeting</a:t>
            </a:r>
            <a:br>
              <a:rPr lang="en-US" dirty="0"/>
            </a:br>
            <a:r>
              <a:rPr lang="en-US" sz="2700" dirty="0"/>
              <a:t>Funding and Agreements Update</a:t>
            </a:r>
            <a:br>
              <a:rPr lang="en-US" sz="2700" dirty="0"/>
            </a:b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3340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Andy Traylor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May 8, 2024</a:t>
            </a:r>
          </a:p>
        </p:txBody>
      </p:sp>
    </p:spTree>
    <p:extLst>
      <p:ext uri="{BB962C8B-B14F-4D97-AF65-F5344CB8AC3E}">
        <p14:creationId xmlns:p14="http://schemas.microsoft.com/office/powerpoint/2010/main" val="294717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A3FAF-539C-310A-7358-6A3E5107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732FBD-E94B-6445-A43B-208AA71F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051"/>
            <a:ext cx="8229600" cy="9446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Budget Landscape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74538-0BB9-A30B-E380-44BBFEA0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5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OM&amp;ME Annual Funding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3 years into 7-year OM&amp;ME MOA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Opportunity to extend additional 6 years in 2028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Integrated Program Review (IPR) for BP-26 (FY 26-28) in June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Unique 3-year rate period to sync with long-term power sales contracts set to expire in Sep 2028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LSRCP proposed to receive inflationary increase, commensurate with agency-wide cost management benchmarks</a:t>
            </a:r>
          </a:p>
        </p:txBody>
      </p:sp>
    </p:spTree>
    <p:extLst>
      <p:ext uri="{BB962C8B-B14F-4D97-AF65-F5344CB8AC3E}">
        <p14:creationId xmlns:p14="http://schemas.microsoft.com/office/powerpoint/2010/main" val="197625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A3FAF-539C-310A-7358-6A3E5107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732FBD-E94B-6445-A43B-208AA71F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051"/>
            <a:ext cx="8229600" cy="9446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Budget Landscape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74538-0BB9-A30B-E380-44BBFEA0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5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Reserves Distribution Clause (RDC)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$25M for non-routine, deferred maintenance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Funding available FY23 through end of FY27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Full amount available to USFWS as of Aug 2023 via IAA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AB1A9-D15B-6238-3AE3-80C191059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06" y="3657456"/>
            <a:ext cx="3943352" cy="2957515"/>
          </a:xfrm>
          <a:prstGeom prst="rect">
            <a:avLst/>
          </a:prstGeom>
        </p:spPr>
      </p:pic>
      <p:pic>
        <p:nvPicPr>
          <p:cNvPr id="8" name="Picture 7" descr="A construction vehicle working on a dam&#10;&#10;Description automatically generated">
            <a:extLst>
              <a:ext uri="{FF2B5EF4-FFF2-40B4-BE49-F238E27FC236}">
                <a16:creationId xmlns:a16="http://schemas.microsoft.com/office/drawing/2014/main" id="{CE17D260-D931-E91B-AF4A-8C01384AC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2" y="3657457"/>
            <a:ext cx="3943352" cy="29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A3FAF-539C-310A-7358-6A3E5107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732FBD-E94B-6445-A43B-208AA71F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051"/>
            <a:ext cx="8229600" cy="9446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Budget Landscape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74538-0BB9-A30B-E380-44BBFEA0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5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Resilient Columbia Basin Agreement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Contains various USG commitments, some of which will be implemented by BPA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Relevant to LSRCP: $200M over 10 years in capital funding will be available for hatchery modernization, upgrades, and non-recurring maintenance, as guided by the priorities of other fishery managers including the Six Sovereigns.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Capital funding MOA in development</a:t>
            </a:r>
          </a:p>
          <a:p>
            <a:pPr algn="l"/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9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2108E905C6F4C9376ACDDDE1C27A9" ma:contentTypeVersion="0" ma:contentTypeDescription="Create a new document." ma:contentTypeScope="" ma:versionID="f25b807a685e43ce880db42de84441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1475E49D-A4B4-467F-BC03-B797EFCD9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D1525C-09CE-46FA-BE50-EBABC8B2A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D0086-00B4-4751-979B-52AFF60C19E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D451E3E-6069-41AC-B913-4330CA5C2CD3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21830</TotalTime>
  <Words>232</Words>
  <Application>Microsoft Office PowerPoint</Application>
  <PresentationFormat>On-screen Show (4:3)</PresentationFormat>
  <Paragraphs>34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Office Theme</vt:lpstr>
      <vt:lpstr>2_Custom Design</vt:lpstr>
      <vt:lpstr>1_Custom Design</vt:lpstr>
      <vt:lpstr>Custom Design</vt:lpstr>
      <vt:lpstr>think-cell Slide</vt:lpstr>
      <vt:lpstr>LSRCP Annual Meeting Funding and Agreements Update  </vt:lpstr>
      <vt:lpstr>Budget Landscape</vt:lpstr>
      <vt:lpstr>Budget Landscape</vt:lpstr>
      <vt:lpstr>Budget Landscape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keywords/>
  <dc:description/>
  <cp:lastModifiedBy>Traylor,Andrew W (BPA) - EWU-4</cp:lastModifiedBy>
  <cp:revision>356</cp:revision>
  <dcterms:created xsi:type="dcterms:W3CDTF">2013-09-16T17:48:00Z</dcterms:created>
  <dcterms:modified xsi:type="dcterms:W3CDTF">2024-05-08T18:36:07Z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0x0101000362108E905C6F4C9376ACDDDE1C27A9</vt:lpwstr>
  </property>
</Properties>
</file>