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20"/>
  </p:notesMasterIdLst>
  <p:handoutMasterIdLst>
    <p:handoutMasterId r:id="rId21"/>
  </p:handoutMasterIdLst>
  <p:sldIdLst>
    <p:sldId id="379" r:id="rId2"/>
    <p:sldId id="432" r:id="rId3"/>
    <p:sldId id="433" r:id="rId4"/>
    <p:sldId id="448" r:id="rId5"/>
    <p:sldId id="435" r:id="rId6"/>
    <p:sldId id="434" r:id="rId7"/>
    <p:sldId id="447" r:id="rId8"/>
    <p:sldId id="436" r:id="rId9"/>
    <p:sldId id="437" r:id="rId10"/>
    <p:sldId id="438" r:id="rId11"/>
    <p:sldId id="439" r:id="rId12"/>
    <p:sldId id="440" r:id="rId13"/>
    <p:sldId id="449" r:id="rId14"/>
    <p:sldId id="442" r:id="rId15"/>
    <p:sldId id="443" r:id="rId16"/>
    <p:sldId id="444" r:id="rId17"/>
    <p:sldId id="445" r:id="rId18"/>
    <p:sldId id="446" r:id="rId1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0000"/>
    <a:srgbClr val="66FF33"/>
    <a:srgbClr val="4F81BD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4343" autoAdjust="0"/>
  </p:normalViewPr>
  <p:slideViewPr>
    <p:cSldViewPr>
      <p:cViewPr varScale="1">
        <p:scale>
          <a:sx n="106" d="100"/>
          <a:sy n="106" d="100"/>
        </p:scale>
        <p:origin x="163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060" y="-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3038475" cy="465138"/>
          </a:xfrm>
          <a:prstGeom prst="rect">
            <a:avLst/>
          </a:prstGeom>
        </p:spPr>
        <p:txBody>
          <a:bodyPr vert="horz" lIns="91420" tIns="45712" rIns="91420" bIns="457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0" y="1"/>
            <a:ext cx="3038475" cy="465138"/>
          </a:xfrm>
          <a:prstGeom prst="rect">
            <a:avLst/>
          </a:prstGeom>
        </p:spPr>
        <p:txBody>
          <a:bodyPr vert="horz" lIns="91420" tIns="45712" rIns="91420" bIns="45712" rtlCol="0"/>
          <a:lstStyle>
            <a:lvl1pPr algn="r">
              <a:defRPr sz="1200"/>
            </a:lvl1pPr>
          </a:lstStyle>
          <a:p>
            <a:fld id="{D372917F-4DE0-484C-9600-DB303082EDC9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29679"/>
            <a:ext cx="3038475" cy="465138"/>
          </a:xfrm>
          <a:prstGeom prst="rect">
            <a:avLst/>
          </a:prstGeom>
        </p:spPr>
        <p:txBody>
          <a:bodyPr vert="horz" lIns="91420" tIns="45712" rIns="91420" bIns="457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0" y="8829679"/>
            <a:ext cx="3038475" cy="465138"/>
          </a:xfrm>
          <a:prstGeom prst="rect">
            <a:avLst/>
          </a:prstGeom>
        </p:spPr>
        <p:txBody>
          <a:bodyPr vert="horz" lIns="91420" tIns="45712" rIns="91420" bIns="45712" rtlCol="0" anchor="b"/>
          <a:lstStyle>
            <a:lvl1pPr algn="r">
              <a:defRPr sz="1200"/>
            </a:lvl1pPr>
          </a:lstStyle>
          <a:p>
            <a:fld id="{386C48C4-1112-43AD-9611-122B5435E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28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2" rIns="91420" bIns="45712" numCol="1" anchor="t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3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2" rIns="91420" bIns="45712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0000"/>
              </a:lnSpc>
              <a:spcBef>
                <a:spcPct val="20000"/>
              </a:spcBef>
              <a:buFontTx/>
              <a:buChar char="•"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3" y="4419604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2" rIns="91420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2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2" rIns="91420" bIns="45712" numCol="1" anchor="b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2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2" rIns="91420" bIns="45712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0000"/>
              </a:lnSpc>
              <a:spcBef>
                <a:spcPct val="20000"/>
              </a:spcBef>
              <a:buFontTx/>
              <a:buChar char="•"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8983418-BE23-4C7A-BBD6-7F5FA6673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451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4064" indent="-286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4715" indent="-228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2600" indent="-228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60486" indent="-228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8372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6258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34144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92029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fld id="{05900DB9-FDFD-4AC6-9C53-C24471BA5EDB}" type="slidenum">
              <a:rPr lang="en-US" altLang="en-US" smtClean="0"/>
              <a:pPr eaLnBrk="1" hangingPunct="1">
                <a:spcBef>
                  <a:spcPct val="20000"/>
                </a:spcBef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983418-BE23-4C7A-BBD6-7F5FA6673B4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93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12954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567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E2DCF-8E5D-464E-9ED8-E0D42CEDC450}" type="datetime1">
              <a:rPr lang="en-US"/>
              <a:pPr>
                <a:defRPr/>
              </a:pPr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FF333-3D40-48A8-929D-C0EF5DB40E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486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90F23-A815-4FA0-BAA0-650DCEF0EECA}" type="datetime1">
              <a:rPr lang="en-US"/>
              <a:pPr>
                <a:defRPr/>
              </a:pPr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DF17F-57DA-41BB-BA1F-8F925A7718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678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20C98-1C0C-4FF5-9929-B9759D94EF36}" type="datetime1">
              <a:rPr lang="en-US"/>
              <a:pPr>
                <a:defRPr/>
              </a:pPr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89385-C472-47F6-AA11-EF1D0DD2EE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647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59876-352B-4A19-A090-EE50B0E27952}" type="datetime1">
              <a:rPr lang="en-US"/>
              <a:pPr>
                <a:defRPr/>
              </a:pPr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AB064-21C3-4B68-B7E7-3A53CA65A2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86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99601-FC1C-4694-B4BA-EE58C34DEFD0}" type="datetime1">
              <a:rPr lang="en-US"/>
              <a:pPr>
                <a:defRPr/>
              </a:pPr>
              <a:t>5/6/2024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0081A-EEB5-4F12-8ADA-25F08C491F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043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D8281-5773-45E0-8B95-C9AB08C562F0}" type="datetime1">
              <a:rPr lang="en-US"/>
              <a:pPr>
                <a:defRPr/>
              </a:pPr>
              <a:t>5/6/2024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9B9BC-9880-4C87-9B56-4CAE68E6C6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63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CAF87-2022-48FB-82BE-D8953DD15559}" type="datetime1">
              <a:rPr lang="en-US"/>
              <a:pPr>
                <a:defRPr/>
              </a:pPr>
              <a:t>5/6/2024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0364C-7249-4D4E-8980-D5441468CF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87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E86CE-0C46-473C-9A4A-A0B41FEC4577}" type="datetime1">
              <a:rPr lang="en-US"/>
              <a:pPr>
                <a:defRPr/>
              </a:pPr>
              <a:t>5/6/2024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7C7CD-0726-4E8F-9264-D0BC46591D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850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E1D2C-20C5-47FC-B510-783461C17C50}" type="datetime1">
              <a:rPr lang="en-US"/>
              <a:pPr>
                <a:defRPr/>
              </a:pPr>
              <a:t>5/6/2024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329FB-235A-4E0C-A1D5-D5D46E6B9F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587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8FB8D-097A-4282-8212-801D7B5CF3F4}" type="datetime1">
              <a:rPr lang="en-US"/>
              <a:pPr>
                <a:defRPr/>
              </a:pPr>
              <a:t>5/6/2024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4CC36-7999-4932-9580-92CE9A5E91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6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525" y="6553200"/>
            <a:ext cx="9144000" cy="304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38888"/>
            <a:ext cx="9144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19800"/>
            <a:ext cx="9144000" cy="30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5562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496F48C-90D8-4FD7-A73E-F6E668721860}" type="datetime1">
              <a:rPr lang="en-US"/>
              <a:pPr>
                <a:defRPr/>
              </a:pPr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562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72200" y="5562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17532C3E-5ECD-4DBD-AAA2-9ED8B4303B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4" name="Picture 2" descr="N:\Tools\FWSLogo\DOI_ArcGIS_CMYK.em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9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3" descr="N:\Tools\FWSLogo\logo2005.g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75" y="6053138"/>
            <a:ext cx="669925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" name="Rectangle 11"/>
          <p:cNvSpPr>
            <a:spLocks noChangeArrowheads="1"/>
          </p:cNvSpPr>
          <p:nvPr/>
        </p:nvSpPr>
        <p:spPr bwMode="auto">
          <a:xfrm>
            <a:off x="5562600" y="6553200"/>
            <a:ext cx="335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>
                <a:solidFill>
                  <a:prstClr val="black"/>
                </a:solidFill>
              </a:rPr>
              <a:t>Conserving America’s Fisheries</a:t>
            </a:r>
          </a:p>
        </p:txBody>
      </p:sp>
      <p:sp>
        <p:nvSpPr>
          <p:cNvPr id="1037" name="Rectangle 12"/>
          <p:cNvSpPr>
            <a:spLocks noChangeArrowheads="1"/>
          </p:cNvSpPr>
          <p:nvPr/>
        </p:nvSpPr>
        <p:spPr bwMode="auto">
          <a:xfrm>
            <a:off x="792163" y="6005513"/>
            <a:ext cx="3800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>
                <a:solidFill>
                  <a:prstClr val="white"/>
                </a:solidFill>
              </a:rPr>
              <a:t>U.S. Fish and Wildlife Service</a:t>
            </a:r>
          </a:p>
        </p:txBody>
      </p:sp>
      <p:sp>
        <p:nvSpPr>
          <p:cNvPr id="1038" name="Rectangle 13"/>
          <p:cNvSpPr>
            <a:spLocks noChangeArrowheads="1"/>
          </p:cNvSpPr>
          <p:nvPr/>
        </p:nvSpPr>
        <p:spPr bwMode="auto">
          <a:xfrm>
            <a:off x="792163" y="6307138"/>
            <a:ext cx="4541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>
                <a:solidFill>
                  <a:prstClr val="black"/>
                </a:solidFill>
              </a:rPr>
              <a:t>Lower Snake River Compensation Plan Office</a:t>
            </a:r>
          </a:p>
        </p:txBody>
      </p:sp>
      <p:pic>
        <p:nvPicPr>
          <p:cNvPr id="1039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713" y="6362700"/>
            <a:ext cx="99536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287818" y="5334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dirty="0"/>
              <a:t>Lower Snake River Compensation Plan</a:t>
            </a:r>
            <a:br>
              <a:rPr lang="en-US" altLang="en-US" dirty="0"/>
            </a:br>
            <a:r>
              <a:rPr lang="en-US" altLang="en-US" dirty="0"/>
              <a:t>Infrastructure Audits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15363" name="Subtitle 2"/>
          <p:cNvSpPr>
            <a:spLocks noGrp="1"/>
          </p:cNvSpPr>
          <p:nvPr>
            <p:ph type="subTitle" idx="1"/>
          </p:nvPr>
        </p:nvSpPr>
        <p:spPr>
          <a:xfrm>
            <a:off x="287818" y="5454074"/>
            <a:ext cx="8381999" cy="6096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Irrigon Hatchery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C6EE16-9F26-C456-96A2-2A24D3756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085" y="1539076"/>
            <a:ext cx="5041829" cy="37798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Outdoor Rearing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32 Raceways 100 x 20 x 3.75 (7,500 ft3)</a:t>
            </a:r>
          </a:p>
        </p:txBody>
      </p:sp>
      <p:pic>
        <p:nvPicPr>
          <p:cNvPr id="5" name="Picture 4" descr="A water treatment plant with a few pipes&#10;&#10;Description automatically generated with medium confidence">
            <a:extLst>
              <a:ext uri="{FF2B5EF4-FFF2-40B4-BE49-F238E27FC236}">
                <a16:creationId xmlns:a16="http://schemas.microsoft.com/office/drawing/2014/main" id="{4377D5DB-038B-E752-A86F-9FACF14BF0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100"/>
            <a:ext cx="5638800" cy="4229100"/>
          </a:xfrm>
          <a:prstGeom prst="rect">
            <a:avLst/>
          </a:prstGeom>
        </p:spPr>
      </p:pic>
      <p:pic>
        <p:nvPicPr>
          <p:cNvPr id="8" name="Picture 7" descr="A person standing in water&#10;&#10;Description automatically generated">
            <a:extLst>
              <a:ext uri="{FF2B5EF4-FFF2-40B4-BE49-F238E27FC236}">
                <a16:creationId xmlns:a16="http://schemas.microsoft.com/office/drawing/2014/main" id="{A4B0B482-1A61-BF08-C744-5F5C47390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4988" y="2092701"/>
            <a:ext cx="4244813" cy="318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87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Raceway Rearing Densities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B146F3B-C3BD-DBE7-17D7-4818881D8F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6668280"/>
              </p:ext>
            </p:extLst>
          </p:nvPr>
        </p:nvGraphicFramePr>
        <p:xfrm>
          <a:off x="0" y="969584"/>
          <a:ext cx="9144000" cy="44988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9250">
                  <a:extLst>
                    <a:ext uri="{9D8B030D-6E8A-4147-A177-3AD203B41FA5}">
                      <a16:colId xmlns:a16="http://schemas.microsoft.com/office/drawing/2014/main" val="191682898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47948975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321679474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419061170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2048086008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899103611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4010615300"/>
                    </a:ext>
                  </a:extLst>
                </a:gridCol>
              </a:tblGrid>
              <a:tr h="15685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Species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Fish/RW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Size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Lbs.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Density Index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Flow Index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Lbs./gpm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53986899"/>
                  </a:ext>
                </a:extLst>
              </a:tr>
              <a:tr h="7936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>StS Wallowa</a:t>
                      </a:r>
                      <a:endParaRPr lang="en-US" sz="2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>40,000</a:t>
                      </a:r>
                      <a:endParaRPr lang="en-US" sz="2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5.5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>7,273</a:t>
                      </a:r>
                      <a:endParaRPr lang="en-US" sz="2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>0.12</a:t>
                      </a:r>
                      <a:endParaRPr lang="en-US" sz="2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>0.75</a:t>
                      </a:r>
                      <a:endParaRPr lang="en-US" sz="2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>6.06</a:t>
                      </a:r>
                      <a:endParaRPr lang="en-US" sz="2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89197161"/>
                  </a:ext>
                </a:extLst>
              </a:tr>
              <a:tr h="7745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>StS Imnaha</a:t>
                      </a:r>
                      <a:endParaRPr lang="en-US" sz="2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>35,883</a:t>
                      </a:r>
                      <a:endParaRPr lang="en-US" sz="2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>5.0</a:t>
                      </a:r>
                      <a:endParaRPr lang="en-US" sz="2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>7,167</a:t>
                      </a:r>
                      <a:endParaRPr lang="en-US" sz="2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0.12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>0.72</a:t>
                      </a:r>
                      <a:endParaRPr lang="en-US" sz="2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>5.97</a:t>
                      </a:r>
                      <a:endParaRPr lang="en-US" sz="2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5671115"/>
                  </a:ext>
                </a:extLst>
              </a:tr>
              <a:tr h="5876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>ChF</a:t>
                      </a:r>
                      <a:endParaRPr lang="en-US" sz="2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>200,000</a:t>
                      </a:r>
                      <a:endParaRPr lang="en-US" sz="2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>50.0</a:t>
                      </a:r>
                      <a:endParaRPr lang="en-US" sz="2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>4,000</a:t>
                      </a:r>
                      <a:endParaRPr lang="en-US" sz="2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0.13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0.82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>3.33</a:t>
                      </a:r>
                      <a:endParaRPr lang="en-US" sz="2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2431619"/>
                  </a:ext>
                </a:extLst>
              </a:tr>
              <a:tr h="7745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Rb Legal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24,320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>2.7</a:t>
                      </a:r>
                      <a:endParaRPr lang="en-US" sz="2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+mn-lt"/>
                        </a:rPr>
                        <a:t>9,007</a:t>
                      </a:r>
                      <a:endParaRPr lang="en-US" sz="2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0.12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0.77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7.51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33073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6031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smolts released directly from hatchery.</a:t>
            </a:r>
          </a:p>
          <a:p>
            <a:r>
              <a:rPr lang="en-US" dirty="0"/>
              <a:t>Summer steelhead transported by ODFW East Region Liberation and IFH drivers.  Wallowa Acclimation, Big Canyon Acclimation, Little Sheep Acclimation.</a:t>
            </a:r>
          </a:p>
          <a:p>
            <a:r>
              <a:rPr lang="en-US" dirty="0"/>
              <a:t>Fall Chinook transported by IPC and ODFW drivers.  Direct stream releases in the lower Grande Ronde River and Salmon River at Hammer Creek.</a:t>
            </a:r>
          </a:p>
        </p:txBody>
      </p:sp>
    </p:spTree>
    <p:extLst>
      <p:ext uri="{BB962C8B-B14F-4D97-AF65-F5344CB8AC3E}">
        <p14:creationId xmlns:p14="http://schemas.microsoft.com/office/powerpoint/2010/main" val="2996084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26D1F-EA15-AE42-8075-9BC2BB646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BB0F3-9889-67E5-BE24-6900E9683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Release</a:t>
            </a:r>
          </a:p>
        </p:txBody>
      </p:sp>
      <p:pic>
        <p:nvPicPr>
          <p:cNvPr id="5" name="Content Placeholder 4" descr="A person standing on a truck&#10;&#10;Description automatically generated">
            <a:extLst>
              <a:ext uri="{FF2B5EF4-FFF2-40B4-BE49-F238E27FC236}">
                <a16:creationId xmlns:a16="http://schemas.microsoft.com/office/drawing/2014/main" id="{3D5F46BE-19B6-FECE-29D5-27F28E9C66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762000"/>
            <a:ext cx="6908800" cy="5181600"/>
          </a:xfrm>
        </p:spPr>
      </p:pic>
    </p:spTree>
    <p:extLst>
      <p:ext uri="{BB962C8B-B14F-4D97-AF65-F5344CB8AC3E}">
        <p14:creationId xmlns:p14="http://schemas.microsoft.com/office/powerpoint/2010/main" val="2404205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A5B6C7E-FA37-C390-5028-BC2DCEBD6A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8178490"/>
              </p:ext>
            </p:extLst>
          </p:nvPr>
        </p:nvGraphicFramePr>
        <p:xfrm>
          <a:off x="-15922" y="152400"/>
          <a:ext cx="9143999" cy="58624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299670028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861765917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35279689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93412537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477438979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84135984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555588438"/>
                    </a:ext>
                  </a:extLst>
                </a:gridCol>
                <a:gridCol w="914399">
                  <a:extLst>
                    <a:ext uri="{9D8B030D-6E8A-4147-A177-3AD203B41FA5}">
                      <a16:colId xmlns:a16="http://schemas.microsoft.com/office/drawing/2014/main" val="4023518397"/>
                    </a:ext>
                  </a:extLst>
                </a:gridCol>
              </a:tblGrid>
              <a:tr h="529505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Species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Release Site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Stock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Rearing Goals by Mark Type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PIT Tags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6313839"/>
                  </a:ext>
                </a:extLst>
              </a:tr>
              <a:tr h="2647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Total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Mark Type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Total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12146878"/>
                  </a:ext>
                </a:extLst>
              </a:tr>
              <a:tr h="5295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AD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AD CWT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NO MARK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2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70003270"/>
                  </a:ext>
                </a:extLst>
              </a:tr>
              <a:tr h="5295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StS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Wallowa Acc. 1st Release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Wallowa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400,000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300,000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100,000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7,200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39889236"/>
                  </a:ext>
                </a:extLst>
              </a:tr>
              <a:tr h="5295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StS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Wallowa Acc. 2nd Release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Wallowa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160,000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110,000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50,000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3,600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97009584"/>
                  </a:ext>
                </a:extLst>
              </a:tr>
              <a:tr h="5295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StS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Big Canyon Acc. Release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Wallowa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240,000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140,000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100,000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6,800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2779626"/>
                  </a:ext>
                </a:extLst>
              </a:tr>
              <a:tr h="5295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StS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Little Sheep Acc. Release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Imnaha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215,000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190,000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25,000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15,000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8998083"/>
                  </a:ext>
                </a:extLst>
              </a:tr>
              <a:tr h="5295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ChF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Salmon River Direct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Snake R.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1,000,000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800,000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200,000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800,000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4,500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4130184"/>
                  </a:ext>
                </a:extLst>
              </a:tr>
              <a:tr h="6808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ChF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Grande Ronde River Direct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Snake R.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*500,000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200,000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300,000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4,500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62097592"/>
                  </a:ext>
                </a:extLst>
              </a:tr>
              <a:tr h="5295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ChF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Couse Creek Direct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Snake R.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*600,000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200,000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400,000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4,500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21424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8288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 Head Oxygen Supplementation</a:t>
            </a:r>
          </a:p>
          <a:p>
            <a:pPr lvl="1"/>
            <a:r>
              <a:rPr lang="en-US" dirty="0"/>
              <a:t>Reduce pumping cost</a:t>
            </a:r>
          </a:p>
          <a:p>
            <a:pPr lvl="1"/>
            <a:r>
              <a:rPr lang="en-US" dirty="0"/>
              <a:t>Eliminate insufficient system already in place (treats entire water supply at aeration tower)</a:t>
            </a:r>
          </a:p>
          <a:p>
            <a:pPr lvl="1"/>
            <a:r>
              <a:rPr lang="en-US" dirty="0"/>
              <a:t>Allows us to deliver oxygen to individual raceways</a:t>
            </a:r>
          </a:p>
        </p:txBody>
      </p:sp>
    </p:spTree>
    <p:extLst>
      <p:ext uri="{BB962C8B-B14F-4D97-AF65-F5344CB8AC3E}">
        <p14:creationId xmlns:p14="http://schemas.microsoft.com/office/powerpoint/2010/main" val="2138445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erial view of a water treatment plant&#10;&#10;Description automatically generated">
            <a:extLst>
              <a:ext uri="{FF2B5EF4-FFF2-40B4-BE49-F238E27FC236}">
                <a16:creationId xmlns:a16="http://schemas.microsoft.com/office/drawing/2014/main" id="{C0C7A0E8-BFBC-CB11-303C-026AC56B8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66" y="-533400"/>
            <a:ext cx="8645857" cy="64787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Operational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876" y="811254"/>
            <a:ext cx="8229600" cy="4419600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Partial Reuse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Install pipeline and pump back system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758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1676400"/>
          </a:xfrm>
        </p:spPr>
        <p:txBody>
          <a:bodyPr/>
          <a:lstStyle/>
          <a:p>
            <a:r>
              <a:rPr lang="en-US" dirty="0"/>
              <a:t>Production Modification</a:t>
            </a:r>
          </a:p>
          <a:p>
            <a:pPr lvl="1"/>
            <a:r>
              <a:rPr lang="en-US" dirty="0"/>
              <a:t>Reduce/Trade Summer Steelhead Production</a:t>
            </a:r>
          </a:p>
          <a:p>
            <a:pPr lvl="1"/>
            <a:r>
              <a:rPr lang="en-US" dirty="0"/>
              <a:t>Reduce/Eliminate Resident Trout Production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659736D-B254-F4FD-9348-34BE297306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419491"/>
              </p:ext>
            </p:extLst>
          </p:nvPr>
        </p:nvGraphicFramePr>
        <p:xfrm>
          <a:off x="457200" y="2800350"/>
          <a:ext cx="8229599" cy="24650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5638">
                  <a:extLst>
                    <a:ext uri="{9D8B030D-6E8A-4147-A177-3AD203B41FA5}">
                      <a16:colId xmlns:a16="http://schemas.microsoft.com/office/drawing/2014/main" val="3106982071"/>
                    </a:ext>
                  </a:extLst>
                </a:gridCol>
                <a:gridCol w="1835625">
                  <a:extLst>
                    <a:ext uri="{9D8B030D-6E8A-4147-A177-3AD203B41FA5}">
                      <a16:colId xmlns:a16="http://schemas.microsoft.com/office/drawing/2014/main" val="3575286174"/>
                    </a:ext>
                  </a:extLst>
                </a:gridCol>
                <a:gridCol w="919956">
                  <a:extLst>
                    <a:ext uri="{9D8B030D-6E8A-4147-A177-3AD203B41FA5}">
                      <a16:colId xmlns:a16="http://schemas.microsoft.com/office/drawing/2014/main" val="3268681892"/>
                    </a:ext>
                  </a:extLst>
                </a:gridCol>
                <a:gridCol w="1292795">
                  <a:extLst>
                    <a:ext uri="{9D8B030D-6E8A-4147-A177-3AD203B41FA5}">
                      <a16:colId xmlns:a16="http://schemas.microsoft.com/office/drawing/2014/main" val="3153150956"/>
                    </a:ext>
                  </a:extLst>
                </a:gridCol>
                <a:gridCol w="1024235">
                  <a:extLst>
                    <a:ext uri="{9D8B030D-6E8A-4147-A177-3AD203B41FA5}">
                      <a16:colId xmlns:a16="http://schemas.microsoft.com/office/drawing/2014/main" val="3965210689"/>
                    </a:ext>
                  </a:extLst>
                </a:gridCol>
                <a:gridCol w="1611350">
                  <a:extLst>
                    <a:ext uri="{9D8B030D-6E8A-4147-A177-3AD203B41FA5}">
                      <a16:colId xmlns:a16="http://schemas.microsoft.com/office/drawing/2014/main" val="1243201695"/>
                    </a:ext>
                  </a:extLst>
                </a:gridCol>
              </a:tblGrid>
              <a:tr h="537210">
                <a:tc grid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Chinook production gained for every Rb or StS RW removed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32568"/>
                  </a:ext>
                </a:extLst>
              </a:tr>
              <a:tr h="53721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# Fish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Size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Lbs.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D.I.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Lbs/ft3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91581071"/>
                  </a:ext>
                </a:extLst>
              </a:tr>
              <a:tr h="5372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ChF +0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200,000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50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4,000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0.13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0.53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7003842"/>
                  </a:ext>
                </a:extLst>
              </a:tr>
              <a:tr h="5372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ChS +1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80,000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14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5,714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0.12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0.76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50906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9932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Infrastructure Concerns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704FB0-A2D4-9A4D-3B3D-5935785A2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Isolation valves</a:t>
            </a:r>
          </a:p>
          <a:p>
            <a:r>
              <a:rPr lang="en-US" dirty="0"/>
              <a:t>Raceway fresh water valves and head pipes</a:t>
            </a:r>
          </a:p>
          <a:p>
            <a:r>
              <a:rPr lang="en-US" dirty="0"/>
              <a:t>Incubation chiller</a:t>
            </a:r>
          </a:p>
          <a:p>
            <a:r>
              <a:rPr lang="en-US" dirty="0"/>
              <a:t>Fill tower chiller</a:t>
            </a:r>
          </a:p>
          <a:p>
            <a:r>
              <a:rPr lang="en-US" dirty="0"/>
              <a:t>Raceway seams</a:t>
            </a:r>
          </a:p>
          <a:p>
            <a:r>
              <a:rPr lang="en-US" dirty="0"/>
              <a:t>Aeration tower maintenance</a:t>
            </a:r>
          </a:p>
          <a:p>
            <a:r>
              <a:rPr lang="en-US" dirty="0"/>
              <a:t>Potable water system at facility</a:t>
            </a:r>
          </a:p>
          <a:p>
            <a:r>
              <a:rPr lang="en-US" dirty="0"/>
              <a:t>Backup generator that will run the chiller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486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FB3BB-415C-4E12-80A9-0717420D1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Mitigation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EDBFC-EBD9-44D9-9FE0-E30DF5CDE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419600"/>
          </a:xfrm>
        </p:spPr>
        <p:txBody>
          <a:bodyPr/>
          <a:lstStyle/>
          <a:p>
            <a:r>
              <a:rPr lang="en-US" dirty="0"/>
              <a:t>9,184 Wallowa River stock summer steelhead adults above Lower Granite Dam. </a:t>
            </a:r>
          </a:p>
          <a:p>
            <a:r>
              <a:rPr lang="en-US" dirty="0"/>
              <a:t>2,000 Little Sheep Creek stock summer steelhead adults above Ice Harbor Dam.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43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8D2B7-0E3F-45F5-91CB-4274AEEB4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Facility Location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3AA9CD-BCBA-47B1-A53E-9CFD23034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Located on the Columbia River near Irrigon, OR</a:t>
            </a:r>
          </a:p>
        </p:txBody>
      </p:sp>
      <p:pic>
        <p:nvPicPr>
          <p:cNvPr id="4" name="Picture 3" descr="A map of a river&#10;&#10;Description automatically generated">
            <a:extLst>
              <a:ext uri="{FF2B5EF4-FFF2-40B4-BE49-F238E27FC236}">
                <a16:creationId xmlns:a16="http://schemas.microsoft.com/office/drawing/2014/main" id="{C6E4BAEB-5097-67A5-6406-C1A245F0C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1665695"/>
            <a:ext cx="5867400" cy="434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64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B6A12-23D3-4EE3-53E3-3D186CE63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1F1C4-D4A4-C93A-1C2A-1BDE384F8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Facility Layout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A37928-8516-B7E5-57B0-188D33F71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n aerial view of a factory&#10;&#10;Description automatically generated">
            <a:extLst>
              <a:ext uri="{FF2B5EF4-FFF2-40B4-BE49-F238E27FC236}">
                <a16:creationId xmlns:a16="http://schemas.microsoft.com/office/drawing/2014/main" id="{09BD772B-8803-1588-D20D-5149A9FDF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14" y="799211"/>
            <a:ext cx="8229600" cy="499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83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8D2B7-0E3F-45F5-91CB-4274AEEB4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Supply</a:t>
            </a:r>
          </a:p>
        </p:txBody>
      </p:sp>
      <p:pic>
        <p:nvPicPr>
          <p:cNvPr id="4" name="Content Placeholder 3" descr="Aerial view of a land with water and buildings&#10;&#10;Description automatically generated with medium confidence">
            <a:extLst>
              <a:ext uri="{FF2B5EF4-FFF2-40B4-BE49-F238E27FC236}">
                <a16:creationId xmlns:a16="http://schemas.microsoft.com/office/drawing/2014/main" id="{10B487FE-9A4C-0D01-89F7-4F9427C7F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003099"/>
          </a:xfrm>
        </p:spPr>
      </p:pic>
    </p:spTree>
    <p:extLst>
      <p:ext uri="{BB962C8B-B14F-4D97-AF65-F5344CB8AC3E}">
        <p14:creationId xmlns:p14="http://schemas.microsoft.com/office/powerpoint/2010/main" val="3730520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 Stations</a:t>
            </a:r>
          </a:p>
        </p:txBody>
      </p:sp>
      <p:pic>
        <p:nvPicPr>
          <p:cNvPr id="6" name="Content Placeholder 5" descr="A machine with pipes and valves&#10;&#10;Description automatically generated">
            <a:extLst>
              <a:ext uri="{FF2B5EF4-FFF2-40B4-BE49-F238E27FC236}">
                <a16:creationId xmlns:a16="http://schemas.microsoft.com/office/drawing/2014/main" id="{FF05B650-9C26-720A-8D62-77445D10D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3" y="1143000"/>
            <a:ext cx="4523887" cy="3392914"/>
          </a:xfrm>
        </p:spPr>
      </p:pic>
      <p:pic>
        <p:nvPicPr>
          <p:cNvPr id="8" name="Picture 7" descr="A large machine in a factory&#10;&#10;Description automatically generated">
            <a:extLst>
              <a:ext uri="{FF2B5EF4-FFF2-40B4-BE49-F238E27FC236}">
                <a16:creationId xmlns:a16="http://schemas.microsoft.com/office/drawing/2014/main" id="{D050BFA6-36B2-0A68-F388-74B47D9D16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43000"/>
            <a:ext cx="4523886" cy="3392914"/>
          </a:xfrm>
          <a:prstGeom prst="rect">
            <a:avLst/>
          </a:prstGeom>
        </p:spPr>
      </p:pic>
      <p:pic>
        <p:nvPicPr>
          <p:cNvPr id="12" name="Picture 11" descr="A large white cylinder in front of a building&#10;&#10;Description automatically generated">
            <a:extLst>
              <a:ext uri="{FF2B5EF4-FFF2-40B4-BE49-F238E27FC236}">
                <a16:creationId xmlns:a16="http://schemas.microsoft.com/office/drawing/2014/main" id="{3AA2D163-8C77-058B-8919-6FAA8F0D18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692117"/>
            <a:ext cx="3304688" cy="218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76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7A2F4-ED6D-9196-C0D7-1BCD43BFB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2124E-45FB-3F29-53E6-8E9F798BC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Aeration Tower</a:t>
            </a:r>
          </a:p>
        </p:txBody>
      </p:sp>
      <p:pic>
        <p:nvPicPr>
          <p:cNvPr id="5" name="Content Placeholder 4" descr="A large machine inside a factory&#10;&#10;Description automatically generated with medium confidence">
            <a:extLst>
              <a:ext uri="{FF2B5EF4-FFF2-40B4-BE49-F238E27FC236}">
                <a16:creationId xmlns:a16="http://schemas.microsoft.com/office/drawing/2014/main" id="{C7B6DCBB-03CF-F64B-790A-49619A49A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66088"/>
            <a:ext cx="4191000" cy="3143250"/>
          </a:xfrm>
        </p:spPr>
      </p:pic>
      <p:pic>
        <p:nvPicPr>
          <p:cNvPr id="9" name="Picture 8" descr="A close-up of a fountain&#10;&#10;Description automatically generated">
            <a:extLst>
              <a:ext uri="{FF2B5EF4-FFF2-40B4-BE49-F238E27FC236}">
                <a16:creationId xmlns:a16="http://schemas.microsoft.com/office/drawing/2014/main" id="{AFC63C4C-98EB-E588-079A-EF74204D46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44563"/>
            <a:ext cx="4064000" cy="3048000"/>
          </a:xfrm>
          <a:prstGeom prst="rect">
            <a:avLst/>
          </a:prstGeom>
        </p:spPr>
      </p:pic>
      <p:pic>
        <p:nvPicPr>
          <p:cNvPr id="11" name="Picture 10" descr="Water flowing from a factory&#10;&#10;Description automatically generated with medium confidence">
            <a:extLst>
              <a:ext uri="{FF2B5EF4-FFF2-40B4-BE49-F238E27FC236}">
                <a16:creationId xmlns:a16="http://schemas.microsoft.com/office/drawing/2014/main" id="{5D3C7070-6208-FDDC-7B7E-C21451CBA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3429000"/>
            <a:ext cx="3251200" cy="2438400"/>
          </a:xfrm>
          <a:prstGeom prst="rect">
            <a:avLst/>
          </a:prstGeom>
        </p:spPr>
      </p:pic>
      <p:pic>
        <p:nvPicPr>
          <p:cNvPr id="13" name="Picture 12" descr="A close-up of a water boiling&#10;&#10;Description automatically generated">
            <a:extLst>
              <a:ext uri="{FF2B5EF4-FFF2-40B4-BE49-F238E27FC236}">
                <a16:creationId xmlns:a16="http://schemas.microsoft.com/office/drawing/2014/main" id="{18957CB6-B24F-1F95-BB8F-06A424799C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409" y="3817937"/>
            <a:ext cx="2794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77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Incubation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508 Total Trays</a:t>
            </a:r>
          </a:p>
        </p:txBody>
      </p:sp>
      <p:pic>
        <p:nvPicPr>
          <p:cNvPr id="7" name="Picture 6" descr="A room with many pipes and equipment&#10;&#10;Description automatically generated with medium confidence">
            <a:extLst>
              <a:ext uri="{FF2B5EF4-FFF2-40B4-BE49-F238E27FC236}">
                <a16:creationId xmlns:a16="http://schemas.microsoft.com/office/drawing/2014/main" id="{BF61DF43-9FCD-CD5D-B52A-05FA7E22F9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3" y="1562100"/>
            <a:ext cx="4572000" cy="3429000"/>
          </a:xfrm>
          <a:prstGeom prst="rect">
            <a:avLst/>
          </a:prstGeom>
        </p:spPr>
      </p:pic>
      <p:pic>
        <p:nvPicPr>
          <p:cNvPr id="9" name="Picture 8" descr="A room with many shelves and blue tanks&#10;&#10;Description automatically generated with medium confidence">
            <a:extLst>
              <a:ext uri="{FF2B5EF4-FFF2-40B4-BE49-F238E27FC236}">
                <a16:creationId xmlns:a16="http://schemas.microsoft.com/office/drawing/2014/main" id="{AF680C8D-CEE0-197E-DC3D-F3EC7B516C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56846"/>
            <a:ext cx="4738427" cy="3553820"/>
          </a:xfrm>
          <a:prstGeom prst="rect">
            <a:avLst/>
          </a:prstGeom>
        </p:spPr>
      </p:pic>
      <p:pic>
        <p:nvPicPr>
          <p:cNvPr id="13" name="Picture 12" descr="A machine with pipes and pipes&#10;&#10;Description automatically generated with medium confidence">
            <a:extLst>
              <a:ext uri="{FF2B5EF4-FFF2-40B4-BE49-F238E27FC236}">
                <a16:creationId xmlns:a16="http://schemas.microsoft.com/office/drawing/2014/main" id="{367E5133-D339-7E05-6B74-2F24BA2E92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008" y="926455"/>
            <a:ext cx="3488410" cy="261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21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Nursery Rearing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54 6ft Circulars (68 ft3)</a:t>
            </a:r>
          </a:p>
          <a:p>
            <a:r>
              <a:rPr lang="en-US" dirty="0"/>
              <a:t>Max DI &lt;0.79</a:t>
            </a:r>
          </a:p>
          <a:p>
            <a:r>
              <a:rPr lang="en-US" dirty="0"/>
              <a:t>Max FI &lt;1.54</a:t>
            </a:r>
          </a:p>
        </p:txBody>
      </p:sp>
      <p:pic>
        <p:nvPicPr>
          <p:cNvPr id="5" name="Picture 4" descr="A large room with blue buckets&#10;&#10;Description automatically generated">
            <a:extLst>
              <a:ext uri="{FF2B5EF4-FFF2-40B4-BE49-F238E27FC236}">
                <a16:creationId xmlns:a16="http://schemas.microsoft.com/office/drawing/2014/main" id="{1054593F-7BE0-D88E-C2EC-3F3881DF3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268564"/>
            <a:ext cx="4724400" cy="3543300"/>
          </a:xfrm>
          <a:prstGeom prst="rect">
            <a:avLst/>
          </a:prstGeom>
        </p:spPr>
      </p:pic>
      <p:pic>
        <p:nvPicPr>
          <p:cNvPr id="7" name="Picture 6" descr="A school of fish swimming in water&#10;&#10;Description automatically generated">
            <a:extLst>
              <a:ext uri="{FF2B5EF4-FFF2-40B4-BE49-F238E27FC236}">
                <a16:creationId xmlns:a16="http://schemas.microsoft.com/office/drawing/2014/main" id="{A8ABF6F2-800F-A277-691F-8DD9CDC1F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83" y="3094037"/>
            <a:ext cx="3352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55703"/>
      </p:ext>
    </p:extLst>
  </p:cSld>
  <p:clrMapOvr>
    <a:masterClrMapping/>
  </p:clrMapOvr>
</p:sld>
</file>

<file path=ppt/theme/theme1.xml><?xml version="1.0" encoding="utf-8"?>
<a:theme xmlns:a="http://schemas.openxmlformats.org/drawingml/2006/main" name="CRFPO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le_FWCO_Opp_Chall.pptx" id="{E82E9F81-CE75-47E7-A644-F45A4490C2F4}" vid="{6313A85F-EE31-4120-A0AE-7A089DAFC4B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01_Nate_ISRP_Overview</Template>
  <TotalTime>1623</TotalTime>
  <Words>436</Words>
  <Application>Microsoft Office PowerPoint</Application>
  <PresentationFormat>On-screen Show (4:3)</PresentationFormat>
  <Paragraphs>169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CRFPO Powerpoint Template</vt:lpstr>
      <vt:lpstr>Lower Snake River Compensation Plan Infrastructure Audits </vt:lpstr>
      <vt:lpstr>Mitigation Goal</vt:lpstr>
      <vt:lpstr>Facility Location</vt:lpstr>
      <vt:lpstr>Facility Layout</vt:lpstr>
      <vt:lpstr>Water Supply</vt:lpstr>
      <vt:lpstr>Well Stations</vt:lpstr>
      <vt:lpstr>Aeration Tower</vt:lpstr>
      <vt:lpstr>Incubation</vt:lpstr>
      <vt:lpstr>Nursery Rearing</vt:lpstr>
      <vt:lpstr>Outdoor Rearing</vt:lpstr>
      <vt:lpstr>Raceway Rearing Densities</vt:lpstr>
      <vt:lpstr>Release</vt:lpstr>
      <vt:lpstr>Release</vt:lpstr>
      <vt:lpstr>Marking</vt:lpstr>
      <vt:lpstr>Operational Changes</vt:lpstr>
      <vt:lpstr>Operational Changes</vt:lpstr>
      <vt:lpstr>Operational Changes</vt:lpstr>
      <vt:lpstr>Current Infrastructure Concerns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Lower Snake River Compensation Plan</dc:title>
  <dc:creator>Wiese, Nathan</dc:creator>
  <cp:lastModifiedBy>SCHMIDT Keenan * ODFW</cp:lastModifiedBy>
  <cp:revision>10</cp:revision>
  <cp:lastPrinted>2018-06-04T15:49:20Z</cp:lastPrinted>
  <dcterms:created xsi:type="dcterms:W3CDTF">2022-10-20T12:13:50Z</dcterms:created>
  <dcterms:modified xsi:type="dcterms:W3CDTF">2024-05-06T22:36:13Z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9b73270-2993-4076-be47-9c78f42a1e84_Enabled">
    <vt:lpwstr>true</vt:lpwstr>
  </property>
  <property fmtid="{D5CDD505-2E9C-101B-9397-08002B2CF9AE}" pid="3" name="MSIP_Label_09b73270-2993-4076-be47-9c78f42a1e84_SetDate">
    <vt:lpwstr>2024-04-30T21:20:37Z</vt:lpwstr>
  </property>
  <property fmtid="{D5CDD505-2E9C-101B-9397-08002B2CF9AE}" pid="4" name="MSIP_Label_09b73270-2993-4076-be47-9c78f42a1e84_Method">
    <vt:lpwstr>Privileged</vt:lpwstr>
  </property>
  <property fmtid="{D5CDD505-2E9C-101B-9397-08002B2CF9AE}" pid="5" name="MSIP_Label_09b73270-2993-4076-be47-9c78f42a1e84_Name">
    <vt:lpwstr>Level 1 - Published (Items)</vt:lpwstr>
  </property>
  <property fmtid="{D5CDD505-2E9C-101B-9397-08002B2CF9AE}" pid="6" name="MSIP_Label_09b73270-2993-4076-be47-9c78f42a1e84_SiteId">
    <vt:lpwstr>aa3f6932-fa7c-47b4-a0ce-a598cad161cf</vt:lpwstr>
  </property>
  <property fmtid="{D5CDD505-2E9C-101B-9397-08002B2CF9AE}" pid="7" name="MSIP_Label_09b73270-2993-4076-be47-9c78f42a1e84_ActionId">
    <vt:lpwstr>44f983a7-4e97-40cd-b9b1-f5d04d0c85dd</vt:lpwstr>
  </property>
  <property fmtid="{D5CDD505-2E9C-101B-9397-08002B2CF9AE}" pid="8" name="MSIP_Label_09b73270-2993-4076-be47-9c78f42a1e84_ContentBits">
    <vt:lpwstr>0</vt:lpwstr>
  </property>
</Properties>
</file>