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9" r:id="rId14"/>
    <p:sldId id="291" r:id="rId15"/>
    <p:sldId id="292" r:id="rId16"/>
    <p:sldId id="296" r:id="rId17"/>
    <p:sldId id="293" r:id="rId18"/>
    <p:sldId id="295" r:id="rId19"/>
    <p:sldId id="294" r:id="rId20"/>
    <p:sldId id="297" r:id="rId21"/>
    <p:sldId id="298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% TDG for River, Packed Columns and Vacuum Degassers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3882056788355998"/>
          <c:y val="0.12227854330708661"/>
          <c:w val="0.62468229539489384"/>
          <c:h val="0.74722256397637798"/>
        </c:manualLayout>
      </c:layout>
      <c:lineChart>
        <c:grouping val="standard"/>
        <c:varyColors val="0"/>
        <c:ser>
          <c:idx val="5"/>
          <c:order val="0"/>
          <c:tx>
            <c:strRef>
              <c:f>'SOUTH-DEGASSER SIDE DATA'!$H$2</c:f>
              <c:strCache>
                <c:ptCount val="1"/>
                <c:pt idx="0">
                  <c:v>Incoming River Water %TDG</c:v>
                </c:pt>
              </c:strCache>
            </c:strRef>
          </c:tx>
          <c:marker>
            <c:symbol val="none"/>
          </c:marker>
          <c:cat>
            <c:numRef>
              <c:f>'SOUTH-DEGASSER SIDE DATA'!$A$3:$B$939</c:f>
              <c:numCache>
                <c:formatCode>m/d/yyyy</c:formatCode>
                <c:ptCount val="36"/>
                <c:pt idx="0">
                  <c:v>41852</c:v>
                </c:pt>
                <c:pt idx="1">
                  <c:v>41853</c:v>
                </c:pt>
                <c:pt idx="2">
                  <c:v>41854</c:v>
                </c:pt>
                <c:pt idx="3">
                  <c:v>41855</c:v>
                </c:pt>
                <c:pt idx="4">
                  <c:v>41856</c:v>
                </c:pt>
                <c:pt idx="5">
                  <c:v>41857</c:v>
                </c:pt>
                <c:pt idx="6">
                  <c:v>41858</c:v>
                </c:pt>
                <c:pt idx="7">
                  <c:v>41859</c:v>
                </c:pt>
                <c:pt idx="8">
                  <c:v>41860</c:v>
                </c:pt>
                <c:pt idx="9">
                  <c:v>41861</c:v>
                </c:pt>
                <c:pt idx="10">
                  <c:v>41862</c:v>
                </c:pt>
                <c:pt idx="11">
                  <c:v>41863</c:v>
                </c:pt>
                <c:pt idx="12">
                  <c:v>41865</c:v>
                </c:pt>
                <c:pt idx="13">
                  <c:v>41866</c:v>
                </c:pt>
                <c:pt idx="14">
                  <c:v>41870</c:v>
                </c:pt>
                <c:pt idx="15">
                  <c:v>41871</c:v>
                </c:pt>
                <c:pt idx="16">
                  <c:v>41872</c:v>
                </c:pt>
                <c:pt idx="17">
                  <c:v>41873</c:v>
                </c:pt>
                <c:pt idx="18">
                  <c:v>41874</c:v>
                </c:pt>
                <c:pt idx="19">
                  <c:v>41875</c:v>
                </c:pt>
                <c:pt idx="20">
                  <c:v>41876</c:v>
                </c:pt>
                <c:pt idx="21">
                  <c:v>41877</c:v>
                </c:pt>
                <c:pt idx="22">
                  <c:v>41878</c:v>
                </c:pt>
                <c:pt idx="23">
                  <c:v>41879</c:v>
                </c:pt>
                <c:pt idx="24">
                  <c:v>41880</c:v>
                </c:pt>
                <c:pt idx="25">
                  <c:v>41881</c:v>
                </c:pt>
                <c:pt idx="26">
                  <c:v>41882</c:v>
                </c:pt>
                <c:pt idx="27">
                  <c:v>41883</c:v>
                </c:pt>
                <c:pt idx="28">
                  <c:v>41884</c:v>
                </c:pt>
                <c:pt idx="29">
                  <c:v>41885</c:v>
                </c:pt>
                <c:pt idx="30">
                  <c:v>41886</c:v>
                </c:pt>
                <c:pt idx="31">
                  <c:v>41887</c:v>
                </c:pt>
                <c:pt idx="32">
                  <c:v>41888</c:v>
                </c:pt>
                <c:pt idx="33">
                  <c:v>41889</c:v>
                </c:pt>
                <c:pt idx="34">
                  <c:v>41890</c:v>
                </c:pt>
                <c:pt idx="35">
                  <c:v>41891</c:v>
                </c:pt>
              </c:numCache>
            </c:numRef>
          </c:cat>
          <c:val>
            <c:numRef>
              <c:f>'SOUTH-DEGASSER SIDE DATA'!$H$3:$H$939</c:f>
              <c:numCache>
                <c:formatCode>0.0</c:formatCode>
                <c:ptCount val="36"/>
                <c:pt idx="0">
                  <c:v>100.6</c:v>
                </c:pt>
                <c:pt idx="1">
                  <c:v>101.4</c:v>
                </c:pt>
                <c:pt idx="2">
                  <c:v>101.4</c:v>
                </c:pt>
                <c:pt idx="3">
                  <c:v>101.5</c:v>
                </c:pt>
                <c:pt idx="4">
                  <c:v>101.4</c:v>
                </c:pt>
                <c:pt idx="5">
                  <c:v>101.4</c:v>
                </c:pt>
                <c:pt idx="6">
                  <c:v>101.3</c:v>
                </c:pt>
                <c:pt idx="7">
                  <c:v>101.4</c:v>
                </c:pt>
                <c:pt idx="8">
                  <c:v>104</c:v>
                </c:pt>
                <c:pt idx="9">
                  <c:v>104.1</c:v>
                </c:pt>
                <c:pt idx="10">
                  <c:v>104.3</c:v>
                </c:pt>
                <c:pt idx="11">
                  <c:v>104.7</c:v>
                </c:pt>
                <c:pt idx="12">
                  <c:v>101.3</c:v>
                </c:pt>
                <c:pt idx="13">
                  <c:v>101.2</c:v>
                </c:pt>
                <c:pt idx="14">
                  <c:v>109.3</c:v>
                </c:pt>
                <c:pt idx="15">
                  <c:v>109</c:v>
                </c:pt>
                <c:pt idx="16">
                  <c:v>108.4</c:v>
                </c:pt>
                <c:pt idx="17">
                  <c:v>108.8</c:v>
                </c:pt>
                <c:pt idx="18">
                  <c:v>115.6</c:v>
                </c:pt>
                <c:pt idx="19">
                  <c:v>115.8</c:v>
                </c:pt>
                <c:pt idx="20">
                  <c:v>114.9</c:v>
                </c:pt>
                <c:pt idx="21">
                  <c:v>115</c:v>
                </c:pt>
                <c:pt idx="22">
                  <c:v>116.1</c:v>
                </c:pt>
                <c:pt idx="23">
                  <c:v>115</c:v>
                </c:pt>
                <c:pt idx="24">
                  <c:v>114.8</c:v>
                </c:pt>
                <c:pt idx="25">
                  <c:v>115.1</c:v>
                </c:pt>
                <c:pt idx="26">
                  <c:v>114</c:v>
                </c:pt>
                <c:pt idx="27">
                  <c:v>114.3</c:v>
                </c:pt>
                <c:pt idx="28">
                  <c:v>114.6</c:v>
                </c:pt>
                <c:pt idx="29">
                  <c:v>114.7</c:v>
                </c:pt>
                <c:pt idx="30">
                  <c:v>115.2</c:v>
                </c:pt>
                <c:pt idx="31">
                  <c:v>115.1</c:v>
                </c:pt>
                <c:pt idx="32">
                  <c:v>115.7</c:v>
                </c:pt>
                <c:pt idx="33">
                  <c:v>116</c:v>
                </c:pt>
                <c:pt idx="34">
                  <c:v>116.1</c:v>
                </c:pt>
                <c:pt idx="35">
                  <c:v>115.2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B22-4EB8-9AA2-8B3E0F8A3E5E}"/>
            </c:ext>
          </c:extLst>
        </c:ser>
        <c:ser>
          <c:idx val="6"/>
          <c:order val="1"/>
          <c:tx>
            <c:strRef>
              <c:f>'SOUTH-DEGASSER SIDE DATA'!$I$2</c:f>
              <c:strCache>
                <c:ptCount val="1"/>
                <c:pt idx="0">
                  <c:v>Packed Column % TDG</c:v>
                </c:pt>
              </c:strCache>
            </c:strRef>
          </c:tx>
          <c:marker>
            <c:symbol val="none"/>
          </c:marker>
          <c:cat>
            <c:numRef>
              <c:f>'SOUTH-DEGASSER SIDE DATA'!$A$3:$B$939</c:f>
              <c:numCache>
                <c:formatCode>m/d/yyyy</c:formatCode>
                <c:ptCount val="36"/>
                <c:pt idx="0">
                  <c:v>41852</c:v>
                </c:pt>
                <c:pt idx="1">
                  <c:v>41853</c:v>
                </c:pt>
                <c:pt idx="2">
                  <c:v>41854</c:v>
                </c:pt>
                <c:pt idx="3">
                  <c:v>41855</c:v>
                </c:pt>
                <c:pt idx="4">
                  <c:v>41856</c:v>
                </c:pt>
                <c:pt idx="5">
                  <c:v>41857</c:v>
                </c:pt>
                <c:pt idx="6">
                  <c:v>41858</c:v>
                </c:pt>
                <c:pt idx="7">
                  <c:v>41859</c:v>
                </c:pt>
                <c:pt idx="8">
                  <c:v>41860</c:v>
                </c:pt>
                <c:pt idx="9">
                  <c:v>41861</c:v>
                </c:pt>
                <c:pt idx="10">
                  <c:v>41862</c:v>
                </c:pt>
                <c:pt idx="11">
                  <c:v>41863</c:v>
                </c:pt>
                <c:pt idx="12">
                  <c:v>41865</c:v>
                </c:pt>
                <c:pt idx="13">
                  <c:v>41866</c:v>
                </c:pt>
                <c:pt idx="14">
                  <c:v>41870</c:v>
                </c:pt>
                <c:pt idx="15">
                  <c:v>41871</c:v>
                </c:pt>
                <c:pt idx="16">
                  <c:v>41872</c:v>
                </c:pt>
                <c:pt idx="17">
                  <c:v>41873</c:v>
                </c:pt>
                <c:pt idx="18">
                  <c:v>41874</c:v>
                </c:pt>
                <c:pt idx="19">
                  <c:v>41875</c:v>
                </c:pt>
                <c:pt idx="20">
                  <c:v>41876</c:v>
                </c:pt>
                <c:pt idx="21">
                  <c:v>41877</c:v>
                </c:pt>
                <c:pt idx="22">
                  <c:v>41878</c:v>
                </c:pt>
                <c:pt idx="23">
                  <c:v>41879</c:v>
                </c:pt>
                <c:pt idx="24">
                  <c:v>41880</c:v>
                </c:pt>
                <c:pt idx="25">
                  <c:v>41881</c:v>
                </c:pt>
                <c:pt idx="26">
                  <c:v>41882</c:v>
                </c:pt>
                <c:pt idx="27">
                  <c:v>41883</c:v>
                </c:pt>
                <c:pt idx="28">
                  <c:v>41884</c:v>
                </c:pt>
                <c:pt idx="29">
                  <c:v>41885</c:v>
                </c:pt>
                <c:pt idx="30">
                  <c:v>41886</c:v>
                </c:pt>
                <c:pt idx="31">
                  <c:v>41887</c:v>
                </c:pt>
                <c:pt idx="32">
                  <c:v>41888</c:v>
                </c:pt>
                <c:pt idx="33">
                  <c:v>41889</c:v>
                </c:pt>
                <c:pt idx="34">
                  <c:v>41890</c:v>
                </c:pt>
                <c:pt idx="35">
                  <c:v>41891</c:v>
                </c:pt>
              </c:numCache>
            </c:numRef>
          </c:cat>
          <c:val>
            <c:numRef>
              <c:f>'SOUTH-DEGASSER SIDE DATA'!$I$3:$I$939</c:f>
              <c:numCache>
                <c:formatCode>0.0</c:formatCode>
                <c:ptCount val="36"/>
                <c:pt idx="0">
                  <c:v>100.5</c:v>
                </c:pt>
                <c:pt idx="1">
                  <c:v>100.8</c:v>
                </c:pt>
                <c:pt idx="2">
                  <c:v>100.7</c:v>
                </c:pt>
                <c:pt idx="3">
                  <c:v>100.8</c:v>
                </c:pt>
                <c:pt idx="4">
                  <c:v>100.7</c:v>
                </c:pt>
                <c:pt idx="5">
                  <c:v>100.7</c:v>
                </c:pt>
                <c:pt idx="6">
                  <c:v>100.7</c:v>
                </c:pt>
                <c:pt idx="7">
                  <c:v>100.8</c:v>
                </c:pt>
                <c:pt idx="8">
                  <c:v>101.5</c:v>
                </c:pt>
                <c:pt idx="9">
                  <c:v>101.6</c:v>
                </c:pt>
                <c:pt idx="10">
                  <c:v>101.7</c:v>
                </c:pt>
                <c:pt idx="11">
                  <c:v>101.8</c:v>
                </c:pt>
                <c:pt idx="12">
                  <c:v>100.7</c:v>
                </c:pt>
                <c:pt idx="13">
                  <c:v>100.7</c:v>
                </c:pt>
                <c:pt idx="14">
                  <c:v>103.5</c:v>
                </c:pt>
                <c:pt idx="15">
                  <c:v>103.2</c:v>
                </c:pt>
                <c:pt idx="16">
                  <c:v>104.34</c:v>
                </c:pt>
                <c:pt idx="17">
                  <c:v>103.31</c:v>
                </c:pt>
                <c:pt idx="18">
                  <c:v>105.59</c:v>
                </c:pt>
                <c:pt idx="19">
                  <c:v>105.61</c:v>
                </c:pt>
                <c:pt idx="20">
                  <c:v>105.42</c:v>
                </c:pt>
                <c:pt idx="21">
                  <c:v>105.02</c:v>
                </c:pt>
                <c:pt idx="22">
                  <c:v>105.28</c:v>
                </c:pt>
                <c:pt idx="23">
                  <c:v>105.16</c:v>
                </c:pt>
                <c:pt idx="24">
                  <c:v>105.41</c:v>
                </c:pt>
                <c:pt idx="25">
                  <c:v>105.18</c:v>
                </c:pt>
                <c:pt idx="26">
                  <c:v>104.82</c:v>
                </c:pt>
                <c:pt idx="27">
                  <c:v>104.92</c:v>
                </c:pt>
                <c:pt idx="28">
                  <c:v>105.59</c:v>
                </c:pt>
                <c:pt idx="29">
                  <c:v>104.56</c:v>
                </c:pt>
                <c:pt idx="30">
                  <c:v>104.77</c:v>
                </c:pt>
                <c:pt idx="31">
                  <c:v>104.86</c:v>
                </c:pt>
                <c:pt idx="32">
                  <c:v>105.31</c:v>
                </c:pt>
                <c:pt idx="33">
                  <c:v>105.63</c:v>
                </c:pt>
                <c:pt idx="34">
                  <c:v>105.66</c:v>
                </c:pt>
                <c:pt idx="35">
                  <c:v>105.2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B22-4EB8-9AA2-8B3E0F8A3E5E}"/>
            </c:ext>
          </c:extLst>
        </c:ser>
        <c:ser>
          <c:idx val="0"/>
          <c:order val="2"/>
          <c:tx>
            <c:strRef>
              <c:f>'SOUTH-DEGASSER SIDE DATA'!$G$2</c:f>
              <c:strCache>
                <c:ptCount val="1"/>
                <c:pt idx="0">
                  <c:v>Vacuum Degassing %TDG</c:v>
                </c:pt>
              </c:strCache>
            </c:strRef>
          </c:tx>
          <c:marker>
            <c:symbol val="none"/>
          </c:marker>
          <c:val>
            <c:numRef>
              <c:f>'SOUTH-DEGASSER SIDE DATA'!$G$3:$G$939</c:f>
              <c:numCache>
                <c:formatCode>0.0</c:formatCode>
                <c:ptCount val="36"/>
                <c:pt idx="0">
                  <c:v>95.669934639999994</c:v>
                </c:pt>
                <c:pt idx="1">
                  <c:v>95.815158120000007</c:v>
                </c:pt>
                <c:pt idx="2">
                  <c:v>95.803242949999998</c:v>
                </c:pt>
                <c:pt idx="3">
                  <c:v>95.889101339999996</c:v>
                </c:pt>
                <c:pt idx="4">
                  <c:v>95.835608960000002</c:v>
                </c:pt>
                <c:pt idx="5">
                  <c:v>96.196319020000004</c:v>
                </c:pt>
                <c:pt idx="6">
                  <c:v>95.921985820000003</c:v>
                </c:pt>
                <c:pt idx="7">
                  <c:v>96.357932070000004</c:v>
                </c:pt>
                <c:pt idx="8">
                  <c:v>97.230142569999998</c:v>
                </c:pt>
                <c:pt idx="9">
                  <c:v>97.421981000000002</c:v>
                </c:pt>
                <c:pt idx="10">
                  <c:v>97.562304240000003</c:v>
                </c:pt>
                <c:pt idx="11">
                  <c:v>97.553307820000001</c:v>
                </c:pt>
                <c:pt idx="12">
                  <c:v>96.442687750000005</c:v>
                </c:pt>
                <c:pt idx="13">
                  <c:v>96.344612040000001</c:v>
                </c:pt>
                <c:pt idx="14">
                  <c:v>99.450247390000001</c:v>
                </c:pt>
                <c:pt idx="15">
                  <c:v>99.219819330000007</c:v>
                </c:pt>
                <c:pt idx="16">
                  <c:v>98.812610890000002</c:v>
                </c:pt>
                <c:pt idx="17">
                  <c:v>98.813420620000002</c:v>
                </c:pt>
                <c:pt idx="18">
                  <c:v>101.966635</c:v>
                </c:pt>
                <c:pt idx="19">
                  <c:v>101.9888299</c:v>
                </c:pt>
                <c:pt idx="20">
                  <c:v>101.0076253</c:v>
                </c:pt>
                <c:pt idx="21">
                  <c:v>100.9636265</c:v>
                </c:pt>
                <c:pt idx="22">
                  <c:v>101.5093826</c:v>
                </c:pt>
                <c:pt idx="23">
                  <c:v>100.8855586</c:v>
                </c:pt>
                <c:pt idx="24">
                  <c:v>100.9156758</c:v>
                </c:pt>
                <c:pt idx="25">
                  <c:v>101.0114817</c:v>
                </c:pt>
                <c:pt idx="26">
                  <c:v>100.5582789</c:v>
                </c:pt>
                <c:pt idx="27">
                  <c:v>100.6657609</c:v>
                </c:pt>
                <c:pt idx="28">
                  <c:v>100.76754390000001</c:v>
                </c:pt>
                <c:pt idx="29">
                  <c:v>100.9395425</c:v>
                </c:pt>
                <c:pt idx="30">
                  <c:v>101.0168113</c:v>
                </c:pt>
                <c:pt idx="31">
                  <c:v>100.8799242</c:v>
                </c:pt>
                <c:pt idx="32">
                  <c:v>101.1678436</c:v>
                </c:pt>
                <c:pt idx="33">
                  <c:v>101.3116546</c:v>
                </c:pt>
                <c:pt idx="34">
                  <c:v>101.2885538</c:v>
                </c:pt>
                <c:pt idx="35">
                  <c:v>100.9166781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B22-4EB8-9AA2-8B3E0F8A3E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7356928"/>
        <c:axId val="87358464"/>
      </c:lineChart>
      <c:dateAx>
        <c:axId val="87356928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crossAx val="87358464"/>
        <c:crosses val="autoZero"/>
        <c:auto val="1"/>
        <c:lblOffset val="100"/>
        <c:baseTimeUnit val="days"/>
      </c:dateAx>
      <c:valAx>
        <c:axId val="87358464"/>
        <c:scaling>
          <c:orientation val="minMax"/>
          <c:max val="120"/>
          <c:min val="90"/>
        </c:scaling>
        <c:delete val="0"/>
        <c:axPos val="l"/>
        <c:majorGridlines/>
        <c:title>
          <c:tx>
            <c:rich>
              <a:bodyPr rot="0" vert="wordArtVert"/>
              <a:lstStyle/>
              <a:p>
                <a:pPr>
                  <a:defRPr/>
                </a:pPr>
                <a:r>
                  <a:rPr lang="en-US"/>
                  <a:t>% TDG</a:t>
                </a:r>
                <a:r>
                  <a:rPr lang="en-US" baseline="0"/>
                  <a:t> </a:t>
                </a:r>
                <a:endParaRPr lang="en-US"/>
              </a:p>
            </c:rich>
          </c:tx>
          <c:overlay val="0"/>
        </c:title>
        <c:numFmt formatCode="0.0" sourceLinked="1"/>
        <c:majorTickMark val="out"/>
        <c:minorTickMark val="none"/>
        <c:tickLblPos val="nextTo"/>
        <c:crossAx val="87356928"/>
        <c:crosses val="autoZero"/>
        <c:crossBetween val="between"/>
        <c:majorUnit val="5"/>
      </c:valAx>
    </c:plotArea>
    <c:legend>
      <c:legendPos val="r"/>
      <c:layout>
        <c:manualLayout>
          <c:xMode val="edge"/>
          <c:yMode val="edge"/>
          <c:x val="0.80527272727272725"/>
          <c:y val="0.47096005577427824"/>
          <c:w val="0.18563636363636363"/>
          <c:h val="0.26138697506561681"/>
        </c:manualLayout>
      </c:layout>
      <c:overlay val="0"/>
    </c:legend>
    <c:plotVisOnly val="1"/>
    <c:dispBlanksAs val="zero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B32FA97C-1C2A-4CFB-8D15-D149D5A6C9F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9D6C9098-9020-4949-8CEB-4CDAD2853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841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FA97C-1C2A-4CFB-8D15-D149D5A6C9F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C9098-9020-4949-8CEB-4CDAD2853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23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32FA97C-1C2A-4CFB-8D15-D149D5A6C9F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D6C9098-9020-4949-8CEB-4CDAD2853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072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32FA97C-1C2A-4CFB-8D15-D149D5A6C9F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D6C9098-9020-4949-8CEB-4CDAD285362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25975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32FA97C-1C2A-4CFB-8D15-D149D5A6C9F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D6C9098-9020-4949-8CEB-4CDAD2853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726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FA97C-1C2A-4CFB-8D15-D149D5A6C9F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C9098-9020-4949-8CEB-4CDAD2853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73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FA97C-1C2A-4CFB-8D15-D149D5A6C9F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C9098-9020-4949-8CEB-4CDAD2853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859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FA97C-1C2A-4CFB-8D15-D149D5A6C9F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C9098-9020-4949-8CEB-4CDAD2853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7557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32FA97C-1C2A-4CFB-8D15-D149D5A6C9F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D6C9098-9020-4949-8CEB-4CDAD2853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945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FA97C-1C2A-4CFB-8D15-D149D5A6C9F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C9098-9020-4949-8CEB-4CDAD2853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61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32FA97C-1C2A-4CFB-8D15-D149D5A6C9F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D6C9098-9020-4949-8CEB-4CDAD2853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03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FA97C-1C2A-4CFB-8D15-D149D5A6C9F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C9098-9020-4949-8CEB-4CDAD2853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330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FA97C-1C2A-4CFB-8D15-D149D5A6C9F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C9098-9020-4949-8CEB-4CDAD2853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92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FA97C-1C2A-4CFB-8D15-D149D5A6C9F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C9098-9020-4949-8CEB-4CDAD2853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20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FA97C-1C2A-4CFB-8D15-D149D5A6C9F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C9098-9020-4949-8CEB-4CDAD2853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87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FA97C-1C2A-4CFB-8D15-D149D5A6C9F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C9098-9020-4949-8CEB-4CDAD2853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21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FA97C-1C2A-4CFB-8D15-D149D5A6C9F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C9098-9020-4949-8CEB-4CDAD2853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90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FA97C-1C2A-4CFB-8D15-D149D5A6C9F3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C9098-9020-4949-8CEB-4CDAD2853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8002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phere">
          <a:fgClr>
            <a:schemeClr val="tx1"/>
          </a:fgClr>
          <a:bgClr>
            <a:schemeClr val="tx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7817D-68BC-D616-D0E1-1854A14388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2284" y="5213082"/>
            <a:ext cx="9681882" cy="73988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Autofit/>
          </a:bodyPr>
          <a:lstStyle/>
          <a:p>
            <a:r>
              <a:rPr lang="en-US" altLang="en-US" sz="28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Lower Snake River Compensation Plan</a:t>
            </a:r>
            <a:br>
              <a:rPr lang="en-US" altLang="en-US" sz="28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altLang="en-US" sz="28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Infrastructure Audits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1815B3-0E40-12DF-C6E0-2EAD6CCA1E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26447" y="6019391"/>
            <a:ext cx="7315199" cy="365125"/>
          </a:xfrm>
        </p:spPr>
        <p:txBody>
          <a:bodyPr anchor="t">
            <a:no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r>
              <a:rPr lang="en-US" sz="3200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a:rPr>
              <a:t>Dworshak National Fish Hatchery</a:t>
            </a:r>
          </a:p>
        </p:txBody>
      </p:sp>
      <p:pic>
        <p:nvPicPr>
          <p:cNvPr id="5" name="Picture 4" descr="A picture containing text, sky, outdoor, scene&#10;&#10;Description automatically generated">
            <a:extLst>
              <a:ext uri="{FF2B5EF4-FFF2-40B4-BE49-F238E27FC236}">
                <a16:creationId xmlns:a16="http://schemas.microsoft.com/office/drawing/2014/main" id="{7CC9B915-399A-504E-DAD2-3973AD5D6D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98" b="7126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8301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tx1"/>
          </a:fgClr>
          <a:bgClr>
            <a:schemeClr val="tx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E0E709-A6A3-FFD7-40CD-F35DF727D06D}"/>
              </a:ext>
            </a:extLst>
          </p:cNvPr>
          <p:cNvSpPr txBox="1"/>
          <p:nvPr/>
        </p:nvSpPr>
        <p:spPr>
          <a:xfrm>
            <a:off x="3769567" y="3293706"/>
            <a:ext cx="4506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This page intentionally left blank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8A81AA-6D69-40CA-B83B-E8737BDED1E4}"/>
              </a:ext>
            </a:extLst>
          </p:cNvPr>
          <p:cNvSpPr txBox="1"/>
          <p:nvPr/>
        </p:nvSpPr>
        <p:spPr>
          <a:xfrm>
            <a:off x="67111" y="922789"/>
            <a:ext cx="738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Pd8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196874-E2CA-78AC-8838-5940B3A7DF9D}"/>
              </a:ext>
            </a:extLst>
          </p:cNvPr>
          <p:cNvSpPr txBox="1"/>
          <p:nvPr/>
        </p:nvSpPr>
        <p:spPr>
          <a:xfrm>
            <a:off x="10813410" y="6073629"/>
            <a:ext cx="830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Pg 10</a:t>
            </a:r>
          </a:p>
        </p:txBody>
      </p:sp>
    </p:spTree>
    <p:extLst>
      <p:ext uri="{BB962C8B-B14F-4D97-AF65-F5344CB8AC3E}">
        <p14:creationId xmlns:p14="http://schemas.microsoft.com/office/powerpoint/2010/main" val="1448690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25D21F7-7E28-4321-B5E5-12CC458BD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73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arthropod, invertebrate, meat, lobster&#10;&#10;Description automatically generated">
            <a:extLst>
              <a:ext uri="{FF2B5EF4-FFF2-40B4-BE49-F238E27FC236}">
                <a16:creationId xmlns:a16="http://schemas.microsoft.com/office/drawing/2014/main" id="{6817EA54-A57F-CB58-F669-0ACC6C76E0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8"/>
          <a:stretch/>
        </p:blipFill>
        <p:spPr>
          <a:xfrm>
            <a:off x="2953106" y="2618986"/>
            <a:ext cx="7536024" cy="4239014"/>
          </a:xfrm>
          <a:prstGeom prst="rect">
            <a:avLst/>
          </a:prstGeom>
        </p:spPr>
      </p:pic>
      <p:pic>
        <p:nvPicPr>
          <p:cNvPr id="5" name="Picture 4" descr="A picture containing indoor, person, clothes, bag&#10;&#10;Description automatically generated">
            <a:extLst>
              <a:ext uri="{FF2B5EF4-FFF2-40B4-BE49-F238E27FC236}">
                <a16:creationId xmlns:a16="http://schemas.microsoft.com/office/drawing/2014/main" id="{157DF11E-649E-EFD2-E13B-8EE57A50EF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3" r="27963" b="1"/>
          <a:stretch/>
        </p:blipFill>
        <p:spPr>
          <a:xfrm rot="5400000">
            <a:off x="7775645" y="-680736"/>
            <a:ext cx="3738212" cy="5237047"/>
          </a:xfrm>
          <a:prstGeom prst="rect">
            <a:avLst/>
          </a:prstGeom>
          <a:ln w="152400">
            <a:solidFill>
              <a:srgbClr val="FFFFFF"/>
            </a:solidFill>
            <a:miter lim="8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83A9F3-63E1-CA1E-81E4-6A67D9013A54}"/>
              </a:ext>
            </a:extLst>
          </p:cNvPr>
          <p:cNvSpPr txBox="1"/>
          <p:nvPr/>
        </p:nvSpPr>
        <p:spPr>
          <a:xfrm>
            <a:off x="335902" y="242596"/>
            <a:ext cx="6027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Broodstock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647FB4-1054-C1A4-4A48-6D8171A50DF8}"/>
              </a:ext>
            </a:extLst>
          </p:cNvPr>
          <p:cNvSpPr txBox="1"/>
          <p:nvPr/>
        </p:nvSpPr>
        <p:spPr>
          <a:xfrm>
            <a:off x="152538" y="888927"/>
            <a:ext cx="65685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820 SST Adults are collected for the season including 450 early returning Fall collected Brood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Approximately 570 Angler caught South Fork Steelhead brood are held at Dworshak for CFH and DNFH Brood.  Of these, 180 are spawned for Dworshak production.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36216A-501E-3788-8859-ADC1C71A64A7}"/>
              </a:ext>
            </a:extLst>
          </p:cNvPr>
          <p:cNvSpPr txBox="1"/>
          <p:nvPr/>
        </p:nvSpPr>
        <p:spPr>
          <a:xfrm>
            <a:off x="152538" y="3095538"/>
            <a:ext cx="252508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 Holding ponds and 1 trap pond – each can hold 1000 adults at max capacity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Fish ladder and holding ponds require almost an entire pump to run properly</a:t>
            </a:r>
          </a:p>
        </p:txBody>
      </p:sp>
    </p:spTree>
    <p:extLst>
      <p:ext uri="{BB962C8B-B14F-4D97-AF65-F5344CB8AC3E}">
        <p14:creationId xmlns:p14="http://schemas.microsoft.com/office/powerpoint/2010/main" val="3692953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9E0FFC7F-12A5-DF8F-A3C7-9156EC19B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7" y="400461"/>
            <a:ext cx="5410202" cy="1293028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Incubation</a:t>
            </a:r>
          </a:p>
        </p:txBody>
      </p:sp>
      <p:sp>
        <p:nvSpPr>
          <p:cNvPr id="21" name="Rounded Rectangle 12">
            <a:extLst>
              <a:ext uri="{FF2B5EF4-FFF2-40B4-BE49-F238E27FC236}">
                <a16:creationId xmlns:a16="http://schemas.microsoft.com/office/drawing/2014/main" id="{54C8C95B-99E6-4867-8130-CBEAA0F4A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832474"/>
            <a:ext cx="2306523" cy="2202533"/>
          </a:xfrm>
          <a:prstGeom prst="roundRect">
            <a:avLst>
              <a:gd name="adj" fmla="val 3468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512AE257-D6AA-A380-F6F4-3F897B725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297" y="1268667"/>
            <a:ext cx="1773528" cy="1330146"/>
          </a:xfrm>
          <a:prstGeom prst="rect">
            <a:avLst/>
          </a:prstGeom>
        </p:spPr>
      </p:pic>
      <p:sp>
        <p:nvSpPr>
          <p:cNvPr id="23" name="Rounded Rectangle 17">
            <a:extLst>
              <a:ext uri="{FF2B5EF4-FFF2-40B4-BE49-F238E27FC236}">
                <a16:creationId xmlns:a16="http://schemas.microsoft.com/office/drawing/2014/main" id="{74A9FF2A-2CA7-49FB-9D56-0960B2EA3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3637" y="832474"/>
            <a:ext cx="2306523" cy="2202533"/>
          </a:xfrm>
          <a:prstGeom prst="roundRect">
            <a:avLst>
              <a:gd name="adj" fmla="val 3468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person, indoor, standing, preparing&#10;&#10;Description automatically generated">
            <a:extLst>
              <a:ext uri="{FF2B5EF4-FFF2-40B4-BE49-F238E27FC236}">
                <a16:creationId xmlns:a16="http://schemas.microsoft.com/office/drawing/2014/main" id="{D1DCAF48-EC66-8E7A-615F-434593F31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759" y="1278162"/>
            <a:ext cx="1964278" cy="1311155"/>
          </a:xfrm>
          <a:prstGeom prst="rect">
            <a:avLst/>
          </a:prstGeom>
        </p:spPr>
      </p:pic>
      <p:sp>
        <p:nvSpPr>
          <p:cNvPr id="25" name="Rounded Rectangle 13">
            <a:extLst>
              <a:ext uri="{FF2B5EF4-FFF2-40B4-BE49-F238E27FC236}">
                <a16:creationId xmlns:a16="http://schemas.microsoft.com/office/drawing/2014/main" id="{E9A3C1CD-A5E8-442B-981A-DBCD4069A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3195751"/>
            <a:ext cx="4754360" cy="2861634"/>
          </a:xfrm>
          <a:prstGeom prst="roundRect">
            <a:avLst>
              <a:gd name="adj" fmla="val 2226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ceiling, indoor, floor, several&#10;&#10;Description automatically generated">
            <a:extLst>
              <a:ext uri="{FF2B5EF4-FFF2-40B4-BE49-F238E27FC236}">
                <a16:creationId xmlns:a16="http://schemas.microsoft.com/office/drawing/2014/main" id="{746A45E5-DD0F-31C0-2389-BDD8F89679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0" y="3409945"/>
            <a:ext cx="4345079" cy="2433245"/>
          </a:xfrm>
          <a:prstGeom prst="rect">
            <a:avLst/>
          </a:prstGeo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F6FE764E-D4E9-DF1F-A401-853A85CA9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7" y="1693489"/>
            <a:ext cx="5410201" cy="4363896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1740 Incubation trays split between 3 species</a:t>
            </a:r>
          </a:p>
          <a:p>
            <a:r>
              <a:rPr lang="en-US" sz="2000" dirty="0"/>
              <a:t>Chilled temperature 36-42 degrees</a:t>
            </a:r>
          </a:p>
          <a:p>
            <a:r>
              <a:rPr lang="en-US" sz="2000" dirty="0"/>
              <a:t>Cold water from 42-46 degrees</a:t>
            </a:r>
          </a:p>
          <a:p>
            <a:r>
              <a:rPr lang="en-US" sz="2000" dirty="0"/>
              <a:t>Heated water typically run at 54 degrees</a:t>
            </a:r>
          </a:p>
          <a:p>
            <a:r>
              <a:rPr lang="en-US" sz="2000" dirty="0"/>
              <a:t>Steelhead trayed 1 female per tray</a:t>
            </a:r>
          </a:p>
          <a:p>
            <a:r>
              <a:rPr lang="en-US" sz="2000" dirty="0"/>
              <a:t>Enumerated with Van </a:t>
            </a:r>
            <a:r>
              <a:rPr lang="en-US" sz="2000" dirty="0" err="1"/>
              <a:t>Gaalen</a:t>
            </a:r>
            <a:r>
              <a:rPr lang="en-US" sz="2000" dirty="0"/>
              <a:t> egg picker into trays of 3800 – 5000 eggs</a:t>
            </a:r>
          </a:p>
          <a:p>
            <a:r>
              <a:rPr lang="en-US" sz="2000" dirty="0"/>
              <a:t>Steelhead incubation stacks flow set at 4 GPM</a:t>
            </a:r>
          </a:p>
          <a:p>
            <a:r>
              <a:rPr lang="en-US" sz="2000" dirty="0"/>
              <a:t>Treated 3x weekly with Iodine and Formalin</a:t>
            </a:r>
          </a:p>
        </p:txBody>
      </p:sp>
    </p:spTree>
    <p:extLst>
      <p:ext uri="{BB962C8B-B14F-4D97-AF65-F5344CB8AC3E}">
        <p14:creationId xmlns:p14="http://schemas.microsoft.com/office/powerpoint/2010/main" val="915974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6462D-D846-DB8A-2C70-A3651A2F8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343" y="764373"/>
            <a:ext cx="10700857" cy="1293028"/>
          </a:xfrm>
        </p:spPr>
        <p:txBody>
          <a:bodyPr/>
          <a:lstStyle/>
          <a:p>
            <a:pPr algn="ctr"/>
            <a:r>
              <a:rPr lang="en-US" dirty="0"/>
              <a:t>IHNV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B00FB-10AF-56C1-0DF0-439372C2B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298519"/>
          </a:xfrm>
        </p:spPr>
        <p:txBody>
          <a:bodyPr/>
          <a:lstStyle/>
          <a:p>
            <a:r>
              <a:rPr lang="en-US" dirty="0"/>
              <a:t>Prior to 2008 IHNV was thought to be managed at Dworshak Hatchery</a:t>
            </a:r>
          </a:p>
          <a:p>
            <a:r>
              <a:rPr lang="en-US" dirty="0"/>
              <a:t>In 2008 a virulent strain of IHNV caused a loss of over 500,000 juvenile SST</a:t>
            </a:r>
          </a:p>
          <a:p>
            <a:r>
              <a:rPr lang="en-US" dirty="0"/>
              <a:t>In 2009, over 1 million juvenile SST were lost to IHNV</a:t>
            </a:r>
          </a:p>
          <a:p>
            <a:r>
              <a:rPr lang="en-US" dirty="0"/>
              <a:t>Parties and policy makers strongly supported Dworshak’s attempts to remedy the issue through construction and program changes</a:t>
            </a:r>
          </a:p>
          <a:p>
            <a:r>
              <a:rPr lang="en-US" dirty="0"/>
              <a:t>The facility was modified to change from a re-use facility to single pass</a:t>
            </a:r>
          </a:p>
          <a:p>
            <a:r>
              <a:rPr lang="en-US" dirty="0"/>
              <a:t>Research established that reservoir water was a key to survival.  Fish that remained on reservoir water until 60fpp were resistant to the virus.</a:t>
            </a:r>
          </a:p>
          <a:p>
            <a:r>
              <a:rPr lang="en-US" dirty="0"/>
              <a:t>Coordination with CFH on sharing reservoir water, and program changes utilizing reservoir water systems and temperature control allowed for the development of successful rearing strategies.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447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25D21F7-7E28-4321-B5E5-12CC458BD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5B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indoor, restaurant, several&#10;&#10;Description automatically generated">
            <a:extLst>
              <a:ext uri="{FF2B5EF4-FFF2-40B4-BE49-F238E27FC236}">
                <a16:creationId xmlns:a16="http://schemas.microsoft.com/office/drawing/2014/main" id="{C868E670-B100-4AF0-DE60-75879B3732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4" b="46188"/>
          <a:stretch/>
        </p:blipFill>
        <p:spPr>
          <a:xfrm>
            <a:off x="20" y="485192"/>
            <a:ext cx="12191980" cy="6372808"/>
          </a:xfrm>
          <a:prstGeom prst="rect">
            <a:avLst/>
          </a:prstGeom>
        </p:spPr>
      </p:pic>
      <p:pic>
        <p:nvPicPr>
          <p:cNvPr id="3" name="Picture 2" descr="A picture containing text, grass, tree, outdoor&#10;&#10;Description automatically generated">
            <a:extLst>
              <a:ext uri="{FF2B5EF4-FFF2-40B4-BE49-F238E27FC236}">
                <a16:creationId xmlns:a16="http://schemas.microsoft.com/office/drawing/2014/main" id="{D19EDB18-DBC7-B6C1-753D-AE86305FF3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824"/>
          <a:stretch/>
        </p:blipFill>
        <p:spPr>
          <a:xfrm>
            <a:off x="7878066" y="3769567"/>
            <a:ext cx="4161271" cy="29703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27604D-2777-00CC-4053-AAFB94CF6727}"/>
              </a:ext>
            </a:extLst>
          </p:cNvPr>
          <p:cNvSpPr txBox="1"/>
          <p:nvPr/>
        </p:nvSpPr>
        <p:spPr>
          <a:xfrm>
            <a:off x="152663" y="4431564"/>
            <a:ext cx="6783355" cy="230832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124 nursery tanks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Boilers heat water to 56 degrees.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Fish are marked from nursery into outdoor rearing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851E2C-6A3B-9C5C-A7D2-89BBC8E6B32E}"/>
              </a:ext>
            </a:extLst>
          </p:cNvPr>
          <p:cNvSpPr txBox="1"/>
          <p:nvPr/>
        </p:nvSpPr>
        <p:spPr>
          <a:xfrm>
            <a:off x="1884784" y="102637"/>
            <a:ext cx="7884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Nursery Rearing</a:t>
            </a:r>
          </a:p>
        </p:txBody>
      </p:sp>
    </p:spTree>
    <p:extLst>
      <p:ext uri="{BB962C8B-B14F-4D97-AF65-F5344CB8AC3E}">
        <p14:creationId xmlns:p14="http://schemas.microsoft.com/office/powerpoint/2010/main" val="2247505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35085FD1-965D-4283-9406-8871587C5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51C2F646-C020-41BA-9246-26493CA2F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B73865C-3717-43A2-8C4B-9CDBBB16D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0" y="0"/>
            <a:ext cx="6096000" cy="1441450"/>
          </a:xfrm>
          <a:prstGeom prst="rect">
            <a:avLst/>
          </a:prstGeom>
        </p:spPr>
      </p:pic>
      <p:sp>
        <p:nvSpPr>
          <p:cNvPr id="21" name="Title 20">
            <a:extLst>
              <a:ext uri="{FF2B5EF4-FFF2-40B4-BE49-F238E27FC236}">
                <a16:creationId xmlns:a16="http://schemas.microsoft.com/office/drawing/2014/main" id="{830F56D6-FB30-5DDE-F733-5FE5F5C6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60" y="764373"/>
            <a:ext cx="5450152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Outside Early Rearing</a:t>
            </a:r>
            <a:br>
              <a:rPr lang="en-US" dirty="0"/>
            </a:br>
            <a:r>
              <a:rPr lang="en-US" dirty="0"/>
              <a:t>System 1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E0AA52E-8E4E-F5C0-FDDB-E51603568E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760" y="2194560"/>
            <a:ext cx="5450152" cy="402412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Steelhead are marked/ tagged in System 1.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System 1 is the only outside rearing with “clean” reservoir water.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Fish are raised to 60 </a:t>
            </a:r>
            <a:r>
              <a:rPr lang="en-US" sz="1800" dirty="0" err="1"/>
              <a:t>fpp</a:t>
            </a:r>
            <a:r>
              <a:rPr lang="en-US" sz="1800" dirty="0"/>
              <a:t> prior to moving to final rearing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Reservoir water is shared with CFH. The DNFH supply gets reduced as CFH requires more water to rear their own programs.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Prior to exposure to river water, SST are fed Bio Pro 2.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C6ED19-D791-6D1D-9B48-B8ADCF07D3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90" b="4"/>
          <a:stretch/>
        </p:blipFill>
        <p:spPr>
          <a:xfrm rot="5400000">
            <a:off x="6086073" y="331660"/>
            <a:ext cx="3933497" cy="3270176"/>
          </a:xfrm>
          <a:prstGeom prst="rect">
            <a:avLst/>
          </a:prstGeom>
        </p:spPr>
      </p:pic>
      <p:pic>
        <p:nvPicPr>
          <p:cNvPr id="3" name="Picture 2" descr="A picture containing outdoor, concrete, cement&#10;&#10;Description automatically generated">
            <a:extLst>
              <a:ext uri="{FF2B5EF4-FFF2-40B4-BE49-F238E27FC236}">
                <a16:creationId xmlns:a16="http://schemas.microsoft.com/office/drawing/2014/main" id="{651899BD-8AA7-68DE-0107-4F2F3E833D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06" b="3"/>
          <a:stretch/>
        </p:blipFill>
        <p:spPr>
          <a:xfrm rot="5400000">
            <a:off x="9717963" y="64211"/>
            <a:ext cx="2538248" cy="2409826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16C9470-CE68-4D69-8342-F67C37552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82174" y="2609193"/>
            <a:ext cx="2409825" cy="13243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outdoor, way&#10;&#10;Description automatically generated">
            <a:extLst>
              <a:ext uri="{FF2B5EF4-FFF2-40B4-BE49-F238E27FC236}">
                <a16:creationId xmlns:a16="http://schemas.microsoft.com/office/drawing/2014/main" id="{6877D264-EF39-252B-A17E-774DF139D1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4" r="2" b="45632"/>
          <a:stretch/>
        </p:blipFill>
        <p:spPr>
          <a:xfrm>
            <a:off x="6417734" y="4019723"/>
            <a:ext cx="5774266" cy="283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3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A29385C-FF49-422B-8553-23DFBB7CF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B5C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1">
            <a:extLst>
              <a:ext uri="{FF2B5EF4-FFF2-40B4-BE49-F238E27FC236}">
                <a16:creationId xmlns:a16="http://schemas.microsoft.com/office/drawing/2014/main" id="{6BCE136A-6F4B-4F93-82F7-F2E20156B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03" y="643464"/>
            <a:ext cx="10905195" cy="5571072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sky, outdoor, bridge, dock&#10;&#10;Description automatically generated">
            <a:extLst>
              <a:ext uri="{FF2B5EF4-FFF2-40B4-BE49-F238E27FC236}">
                <a16:creationId xmlns:a16="http://schemas.microsoft.com/office/drawing/2014/main" id="{73E3563C-F747-CABC-4FB3-5800DCEBDC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5" b="25886"/>
          <a:stretch/>
        </p:blipFill>
        <p:spPr>
          <a:xfrm>
            <a:off x="870204" y="873252"/>
            <a:ext cx="10451592" cy="5111496"/>
          </a:xfrm>
          <a:prstGeom prst="rect">
            <a:avLst/>
          </a:prstGeom>
          <a:ln w="31750" cap="sq">
            <a:noFill/>
            <a:miter lim="8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24CC0B-2975-3D9E-2E76-F3A9F374F68D}"/>
              </a:ext>
            </a:extLst>
          </p:cNvPr>
          <p:cNvSpPr txBox="1"/>
          <p:nvPr/>
        </p:nvSpPr>
        <p:spPr>
          <a:xfrm>
            <a:off x="870204" y="873252"/>
            <a:ext cx="10395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Marking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56572-0323-78CE-076C-E02679FD3692}"/>
              </a:ext>
            </a:extLst>
          </p:cNvPr>
          <p:cNvSpPr txBox="1"/>
          <p:nvPr/>
        </p:nvSpPr>
        <p:spPr>
          <a:xfrm>
            <a:off x="926512" y="2916455"/>
            <a:ext cx="101232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USFWS Auto Trailer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48,000 fish marked per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Size range 100 – 200 </a:t>
            </a:r>
            <a:r>
              <a:rPr lang="en-US" dirty="0" err="1">
                <a:solidFill>
                  <a:schemeClr val="bg1"/>
                </a:solidFill>
              </a:rPr>
              <a:t>fpp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Marking takes 2 months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Marking/tagging from May 30 – July twentysomething…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Pit tagging in January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66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E310FAD6-7A55-2650-67B7-573E49EBB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51" y="239605"/>
            <a:ext cx="3505581" cy="129302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Outdoor</a:t>
            </a:r>
            <a:br>
              <a:rPr lang="en-US" dirty="0"/>
            </a:br>
            <a:r>
              <a:rPr lang="en-US" dirty="0"/>
              <a:t>Rearing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A1348444-8A54-8C02-1112-B94041187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151" y="1780674"/>
            <a:ext cx="3505581" cy="5077325"/>
          </a:xfrm>
        </p:spPr>
        <p:txBody>
          <a:bodyPr>
            <a:normAutofit/>
          </a:bodyPr>
          <a:lstStyle/>
          <a:p>
            <a:r>
              <a:rPr lang="en-US" sz="2000" dirty="0"/>
              <a:t>River water temperature peaks in October at 49.8 degrees</a:t>
            </a:r>
          </a:p>
          <a:p>
            <a:r>
              <a:rPr lang="en-US" sz="2000" dirty="0"/>
              <a:t>River water is from 40-44 degrees from December – June</a:t>
            </a:r>
          </a:p>
          <a:p>
            <a:r>
              <a:rPr lang="en-US" sz="2000" dirty="0"/>
              <a:t>Demand feeders utilized once fish are on feed pellet size 2.5</a:t>
            </a:r>
          </a:p>
          <a:p>
            <a:r>
              <a:rPr lang="en-US" sz="2000" dirty="0" err="1"/>
              <a:t>Vaki</a:t>
            </a:r>
            <a:r>
              <a:rPr lang="en-US" sz="2000" dirty="0"/>
              <a:t> counter used to split fish to final rearing</a:t>
            </a:r>
          </a:p>
          <a:p>
            <a:r>
              <a:rPr lang="en-US" sz="2000" dirty="0"/>
              <a:t>Fish are reared in 68 Burrows ponds at 42,000 per pond until release at 5.6fpp</a:t>
            </a:r>
          </a:p>
        </p:txBody>
      </p:sp>
      <p:pic>
        <p:nvPicPr>
          <p:cNvPr id="5" name="Picture 4" descr="A picture containing water, boat, outdoor, dock&#10;&#10;Description automatically generated">
            <a:extLst>
              <a:ext uri="{FF2B5EF4-FFF2-40B4-BE49-F238E27FC236}">
                <a16:creationId xmlns:a16="http://schemas.microsoft.com/office/drawing/2014/main" id="{575BA5A7-A8C7-67D1-F25A-D6C117F7B9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0" b="-3"/>
          <a:stretch/>
        </p:blipFill>
        <p:spPr>
          <a:xfrm>
            <a:off x="8100663" y="366576"/>
            <a:ext cx="3521893" cy="2471288"/>
          </a:xfrm>
          <a:prstGeom prst="rect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 descr="A picture containing text, outdoor, way, road&#10;&#10;Description automatically generated">
            <a:extLst>
              <a:ext uri="{FF2B5EF4-FFF2-40B4-BE49-F238E27FC236}">
                <a16:creationId xmlns:a16="http://schemas.microsoft.com/office/drawing/2014/main" id="{1E11BE8B-34F6-A023-7DF7-ABF2AD6F3D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27" r="-2" b="6717"/>
          <a:stretch/>
        </p:blipFill>
        <p:spPr>
          <a:xfrm>
            <a:off x="4548439" y="3223037"/>
            <a:ext cx="3095122" cy="3159278"/>
          </a:xfrm>
          <a:prstGeom prst="rect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 descr="A picture containing text, building&#10;&#10;Description automatically generated">
            <a:extLst>
              <a:ext uri="{FF2B5EF4-FFF2-40B4-BE49-F238E27FC236}">
                <a16:creationId xmlns:a16="http://schemas.microsoft.com/office/drawing/2014/main" id="{3512449B-60D5-7F3D-A415-54B83C8934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" r="20708" b="4"/>
          <a:stretch/>
        </p:blipFill>
        <p:spPr>
          <a:xfrm rot="5400000">
            <a:off x="4779704" y="488815"/>
            <a:ext cx="2471288" cy="2226811"/>
          </a:xfrm>
          <a:prstGeom prst="rect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 descr="A picture containing text, dirty&#10;&#10;Description automatically generated">
            <a:extLst>
              <a:ext uri="{FF2B5EF4-FFF2-40B4-BE49-F238E27FC236}">
                <a16:creationId xmlns:a16="http://schemas.microsoft.com/office/drawing/2014/main" id="{538C40AC-D333-54D5-A71F-50F6C84F22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75" b="4"/>
          <a:stretch/>
        </p:blipFill>
        <p:spPr>
          <a:xfrm rot="5400000">
            <a:off x="8646937" y="3266095"/>
            <a:ext cx="2569947" cy="3662494"/>
          </a:xfrm>
          <a:prstGeom prst="rect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11973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tx1"/>
          </a:fgClr>
          <a:bgClr>
            <a:schemeClr val="tx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E0E709-A6A3-FFD7-40CD-F35DF727D06D}"/>
              </a:ext>
            </a:extLst>
          </p:cNvPr>
          <p:cNvSpPr txBox="1"/>
          <p:nvPr/>
        </p:nvSpPr>
        <p:spPr>
          <a:xfrm>
            <a:off x="3634813" y="2369680"/>
            <a:ext cx="45066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This page was not intentionally left blank.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See, there’s words here.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Not blank.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8A81AA-6D69-40CA-B83B-E8737BDED1E4}"/>
              </a:ext>
            </a:extLst>
          </p:cNvPr>
          <p:cNvSpPr txBox="1"/>
          <p:nvPr/>
        </p:nvSpPr>
        <p:spPr>
          <a:xfrm>
            <a:off x="67111" y="922789"/>
            <a:ext cx="738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Pd8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196874-E2CA-78AC-8838-5940B3A7DF9D}"/>
              </a:ext>
            </a:extLst>
          </p:cNvPr>
          <p:cNvSpPr txBox="1"/>
          <p:nvPr/>
        </p:nvSpPr>
        <p:spPr>
          <a:xfrm>
            <a:off x="10813410" y="6073629"/>
            <a:ext cx="830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Pg 16</a:t>
            </a:r>
          </a:p>
        </p:txBody>
      </p:sp>
    </p:spTree>
    <p:extLst>
      <p:ext uri="{BB962C8B-B14F-4D97-AF65-F5344CB8AC3E}">
        <p14:creationId xmlns:p14="http://schemas.microsoft.com/office/powerpoint/2010/main" val="1575050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9C65A1FD-5C3D-426A-9BE7-4A2275C71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7521DD34-C6F2-4402-9A01-962807DB6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D406007-479D-49AA-B1BB-E77CAD280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0" y="0"/>
            <a:ext cx="6096000" cy="144145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CD777E1-9AF6-886F-FE77-712E15A7C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60" y="231007"/>
            <a:ext cx="5450152" cy="12104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Release</a:t>
            </a:r>
            <a:br>
              <a:rPr lang="en-US" dirty="0"/>
            </a:b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788F273-575A-92E3-9D91-48213CF303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760" y="1441450"/>
            <a:ext cx="5450152" cy="477723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dirty="0"/>
              <a:t>Truck releases range from 45 min to 1.5 </a:t>
            </a:r>
            <a:r>
              <a:rPr lang="en-US" sz="2800" dirty="0" err="1"/>
              <a:t>hr</a:t>
            </a:r>
            <a:r>
              <a:rPr lang="en-US" sz="2800" dirty="0"/>
              <a:t> hauls.</a:t>
            </a:r>
          </a:p>
          <a:p>
            <a:r>
              <a:rPr lang="en-US" sz="2800" dirty="0"/>
              <a:t>There are an average of 28 truck loads released at 3 locations over 6 days.</a:t>
            </a:r>
          </a:p>
          <a:p>
            <a:r>
              <a:rPr lang="en-US" sz="2800" dirty="0"/>
              <a:t>Direct releases occur mid April when fish reach 5.6 </a:t>
            </a:r>
            <a:r>
              <a:rPr lang="en-US" sz="2800" dirty="0" err="1"/>
              <a:t>fpp</a:t>
            </a:r>
            <a:endParaRPr lang="en-US" sz="2800" dirty="0"/>
          </a:p>
          <a:p>
            <a:r>
              <a:rPr lang="en-US" sz="2800" dirty="0"/>
              <a:t>Direct releases are usually accomplished with 3 release teams and take 1 day.</a:t>
            </a:r>
          </a:p>
          <a:p>
            <a:endParaRPr lang="en-US" sz="2800" dirty="0"/>
          </a:p>
        </p:txBody>
      </p:sp>
      <p:pic>
        <p:nvPicPr>
          <p:cNvPr id="15" name="Picture 14" descr="A picture containing dirty&#10;&#10;Description automatically generated">
            <a:extLst>
              <a:ext uri="{FF2B5EF4-FFF2-40B4-BE49-F238E27FC236}">
                <a16:creationId xmlns:a16="http://schemas.microsoft.com/office/drawing/2014/main" id="{FF9F992E-BAAE-FB4D-F168-0D88E4500D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90" b="4"/>
          <a:stretch/>
        </p:blipFill>
        <p:spPr>
          <a:xfrm rot="5400000">
            <a:off x="6086073" y="331660"/>
            <a:ext cx="3933497" cy="3270176"/>
          </a:xfrm>
          <a:prstGeom prst="rect">
            <a:avLst/>
          </a:prstGeo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2434FCFD-19C3-C06A-B6C9-2D123C8FBA7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06" b="3"/>
          <a:stretch/>
        </p:blipFill>
        <p:spPr>
          <a:xfrm rot="5400000">
            <a:off x="9717963" y="64211"/>
            <a:ext cx="2538248" cy="2409826"/>
          </a:xfrm>
          <a:prstGeom prst="rect">
            <a:avLst/>
          </a:prstGeom>
        </p:spPr>
      </p:pic>
      <p:pic>
        <p:nvPicPr>
          <p:cNvPr id="13" name="Picture 12" descr="A picture containing outdoor&#10;&#10;Description automatically generated">
            <a:extLst>
              <a:ext uri="{FF2B5EF4-FFF2-40B4-BE49-F238E27FC236}">
                <a16:creationId xmlns:a16="http://schemas.microsoft.com/office/drawing/2014/main" id="{D33CBEFE-753C-BF4A-84EC-BCE5779C16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4" r="41647" b="3"/>
          <a:stretch/>
        </p:blipFill>
        <p:spPr>
          <a:xfrm rot="5400000">
            <a:off x="10332576" y="2062455"/>
            <a:ext cx="1309023" cy="2409827"/>
          </a:xfrm>
          <a:prstGeom prst="rect">
            <a:avLst/>
          </a:prstGeom>
        </p:spPr>
      </p:pic>
      <p:pic>
        <p:nvPicPr>
          <p:cNvPr id="17" name="Picture 16" descr="A picture containing outdoor, building, stair, concrete&#10;&#10;Description automatically generated">
            <a:extLst>
              <a:ext uri="{FF2B5EF4-FFF2-40B4-BE49-F238E27FC236}">
                <a16:creationId xmlns:a16="http://schemas.microsoft.com/office/drawing/2014/main" id="{0A944652-6865-ED5B-C822-541353F20E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0" r="46235" b="2"/>
          <a:stretch/>
        </p:blipFill>
        <p:spPr>
          <a:xfrm rot="5400000">
            <a:off x="7885729" y="2551728"/>
            <a:ext cx="2838276" cy="577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286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38A17-6F8A-19ED-5992-3F1439D74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3393141" cy="103505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Mitigation Goal </a:t>
            </a:r>
            <a:br>
              <a:rPr lang="en-US" dirty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000" dirty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20,000 adults Back </a:t>
            </a:r>
            <a:br>
              <a:rPr lang="en-US" sz="3100" dirty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000" dirty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to the Clearwater River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3364F5-47EE-2CB3-BCC1-618AC6B896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1924" y="365125"/>
            <a:ext cx="8213876" cy="63376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7077ED-08E1-720E-0874-F13CB6FD50DA}"/>
              </a:ext>
            </a:extLst>
          </p:cNvPr>
          <p:cNvSpPr txBox="1"/>
          <p:nvPr/>
        </p:nvSpPr>
        <p:spPr>
          <a:xfrm>
            <a:off x="224119" y="2169459"/>
            <a:ext cx="2814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Production</a:t>
            </a:r>
            <a:r>
              <a:rPr lang="en-US" sz="3600" dirty="0"/>
              <a:t> Goals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8DD71B-D0AE-8FC7-FC33-C4CAC1EFA430}"/>
              </a:ext>
            </a:extLst>
          </p:cNvPr>
          <p:cNvSpPr txBox="1"/>
          <p:nvPr/>
        </p:nvSpPr>
        <p:spPr>
          <a:xfrm>
            <a:off x="340659" y="3523129"/>
            <a:ext cx="32631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1.2 million – Mainstem Clearwater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300K – Clear Creek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200K – Lolo Creek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400K – South Fork Localized Brood to South Fork Clearwater</a:t>
            </a:r>
          </a:p>
        </p:txBody>
      </p:sp>
    </p:spTree>
    <p:extLst>
      <p:ext uri="{BB962C8B-B14F-4D97-AF65-F5344CB8AC3E}">
        <p14:creationId xmlns:p14="http://schemas.microsoft.com/office/powerpoint/2010/main" val="11864256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B836880-BF75-4385-9994-9270F8ACF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6BCFBE2-C65F-42E3-A14A-5D04B9842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215B85-F6F0-1236-700E-1FB58A0F7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3306744" cy="129302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dirty="0"/>
              <a:t>Potential Operational changes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347716-A876-DAE7-0279-13AA4AC0CB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1" y="2194560"/>
            <a:ext cx="3306742" cy="449499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Changes to release goal sizes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Increased reservoir water could minimize boiler use and disease exposure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Increased river pump capacity could allow for program goal increases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Roof or shade structure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Electrical Upgrades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Increased adult holding capacity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Gravity Flow through cleaning instead of pumped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7" name="Rounded Rectangle 14">
            <a:extLst>
              <a:ext uri="{FF2B5EF4-FFF2-40B4-BE49-F238E27FC236}">
                <a16:creationId xmlns:a16="http://schemas.microsoft.com/office/drawing/2014/main" id="{38D32B90-922C-4411-A898-3F03AA80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1066164"/>
            <a:ext cx="6765949" cy="5148371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picture containing text, outdoor, sign, yellow&#10;&#10;Description automatically generated">
            <a:extLst>
              <a:ext uri="{FF2B5EF4-FFF2-40B4-BE49-F238E27FC236}">
                <a16:creationId xmlns:a16="http://schemas.microsoft.com/office/drawing/2014/main" id="{E00D9AA1-69AA-044D-B93D-F1FD8D4310A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3" r="-1" b="-1"/>
          <a:stretch/>
        </p:blipFill>
        <p:spPr>
          <a:xfrm>
            <a:off x="4955339" y="1336566"/>
            <a:ext cx="6127287" cy="460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317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BCC8B00-7646-4C46-8DD7-701BCBEA98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03" y="643464"/>
            <a:ext cx="10905195" cy="5571072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8C9D292-F1EA-8B11-52D5-C7A0D1C3FC85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9" b="34093"/>
          <a:stretch/>
        </p:blipFill>
        <p:spPr>
          <a:xfrm>
            <a:off x="870204" y="873252"/>
            <a:ext cx="10451592" cy="5111496"/>
          </a:xfrm>
          <a:prstGeom prst="rect">
            <a:avLst/>
          </a:prstGeom>
          <a:ln w="31750" cap="sq">
            <a:noFill/>
            <a:miter lim="8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0DB094-26C1-E200-682E-64961FCADC7E}"/>
              </a:ext>
            </a:extLst>
          </p:cNvPr>
          <p:cNvSpPr txBox="1"/>
          <p:nvPr/>
        </p:nvSpPr>
        <p:spPr>
          <a:xfrm>
            <a:off x="442762" y="44344"/>
            <a:ext cx="1080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Another great year – Thanks to these guys!!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53456A-9BEF-B3FF-AE18-FD6EAA4EBB62}"/>
              </a:ext>
            </a:extLst>
          </p:cNvPr>
          <p:cNvSpPr txBox="1"/>
          <p:nvPr/>
        </p:nvSpPr>
        <p:spPr>
          <a:xfrm>
            <a:off x="731520" y="6214536"/>
            <a:ext cx="10722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OK to APPLAUD now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44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mph" presetSubtype="0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00"/>
                            </p:stCondLst>
                            <p:childTnLst>
                              <p:par>
                                <p:cTn id="12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xit" presetSubtype="1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8" grpId="3"/>
      <p:bldP spid="10" grpId="0"/>
      <p:bldP spid="10" grpId="1"/>
      <p:bldP spid="10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521DD34-C6F2-4402-9A01-962807DB6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4">
            <a:extLst>
              <a:ext uri="{FF2B5EF4-FFF2-40B4-BE49-F238E27FC236}">
                <a16:creationId xmlns:a16="http://schemas.microsoft.com/office/drawing/2014/main" id="{DD406007-479D-49AA-B1BB-E77CAD280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0" y="0"/>
            <a:ext cx="6096000" cy="144145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40BE7D-A3F0-92ED-49CF-762E0C1D9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460" y="7193748"/>
            <a:ext cx="5450152" cy="1293028"/>
          </a:xfrm>
        </p:spPr>
        <p:txBody>
          <a:bodyPr>
            <a:normAutofit/>
          </a:bodyPr>
          <a:lstStyle/>
          <a:p>
            <a:endParaRPr lang="en-US" sz="3200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9C56EEFE-0F8F-714E-6BB4-91E2590C3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526" y="104776"/>
            <a:ext cx="5679386" cy="289559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200" dirty="0"/>
              <a:t>Located at the confluence of the north fork and middle fork of the Clearwater River.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Transition of the facility to Nez Perce management of all production and maintenance occurred in June 2022.</a:t>
            </a:r>
          </a:p>
        </p:txBody>
      </p:sp>
      <p:pic>
        <p:nvPicPr>
          <p:cNvPr id="11" name="Picture 10" descr="A picture containing nature, mountain, ravine&#10;&#10;Description automatically generated">
            <a:extLst>
              <a:ext uri="{FF2B5EF4-FFF2-40B4-BE49-F238E27FC236}">
                <a16:creationId xmlns:a16="http://schemas.microsoft.com/office/drawing/2014/main" id="{CC380484-801B-7971-7ED4-4721E5C58C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2" r="12587" b="3"/>
          <a:stretch/>
        </p:blipFill>
        <p:spPr>
          <a:xfrm>
            <a:off x="6417734" y="10"/>
            <a:ext cx="3270176" cy="3933487"/>
          </a:xfrm>
          <a:prstGeom prst="rect">
            <a:avLst/>
          </a:prstGeom>
        </p:spPr>
      </p:pic>
      <p:pic>
        <p:nvPicPr>
          <p:cNvPr id="16" name="Content Placeholder 15" descr="Diagram&#10;&#10;Description automatically generated">
            <a:extLst>
              <a:ext uri="{FF2B5EF4-FFF2-40B4-BE49-F238E27FC236}">
                <a16:creationId xmlns:a16="http://schemas.microsoft.com/office/drawing/2014/main" id="{147DC837-CD34-7E4A-4213-6ED49915C5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7" r="7996" b="1"/>
          <a:stretch/>
        </p:blipFill>
        <p:spPr>
          <a:xfrm>
            <a:off x="9782174" y="10"/>
            <a:ext cx="2409826" cy="2538238"/>
          </a:xfrm>
          <a:prstGeom prst="rect">
            <a:avLst/>
          </a:prstGeom>
        </p:spPr>
      </p:pic>
      <p:pic>
        <p:nvPicPr>
          <p:cNvPr id="13" name="Content Placeholder 12" descr="An aerial view of a factory&#10;&#10;Description automatically generated with medium confidence">
            <a:extLst>
              <a:ext uri="{FF2B5EF4-FFF2-40B4-BE49-F238E27FC236}">
                <a16:creationId xmlns:a16="http://schemas.microsoft.com/office/drawing/2014/main" id="{DAB02A9A-E275-725E-1161-EC3584BF0C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9" r="7" b="16209"/>
          <a:stretch/>
        </p:blipFill>
        <p:spPr>
          <a:xfrm>
            <a:off x="7258050" y="4389364"/>
            <a:ext cx="4143374" cy="2077409"/>
          </a:xfrm>
          <a:prstGeom prst="rect">
            <a:avLst/>
          </a:prstGeom>
        </p:spPr>
      </p:pic>
      <p:pic>
        <p:nvPicPr>
          <p:cNvPr id="7" name="Content Placeholder 6" descr="A picture containing sky, outdoor, mountain, traveling&#10;&#10;Description automatically generated">
            <a:extLst>
              <a:ext uri="{FF2B5EF4-FFF2-40B4-BE49-F238E27FC236}">
                <a16:creationId xmlns:a16="http://schemas.microsoft.com/office/drawing/2014/main" id="{212A4D55-EDD8-E78A-2F50-A5B94866A7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6" r="2" b="15907"/>
          <a:stretch/>
        </p:blipFill>
        <p:spPr>
          <a:xfrm>
            <a:off x="295646" y="3591098"/>
            <a:ext cx="5774266" cy="2838276"/>
          </a:xfrm>
          <a:prstGeom prst="rect">
            <a:avLst/>
          </a:prstGeom>
        </p:spPr>
      </p:pic>
      <p:pic>
        <p:nvPicPr>
          <p:cNvPr id="28" name="Picture 27" descr="A picture containing person, people, group, window&#10;&#10;Description automatically generated">
            <a:extLst>
              <a:ext uri="{FF2B5EF4-FFF2-40B4-BE49-F238E27FC236}">
                <a16:creationId xmlns:a16="http://schemas.microsoft.com/office/drawing/2014/main" id="{B70ED6A0-C167-2295-54D1-147DADF6CF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123" y="2622005"/>
            <a:ext cx="2263663" cy="169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97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521DD34-C6F2-4402-9A01-962807DB6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D406007-479D-49AA-B1BB-E77CAD280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0" y="0"/>
            <a:ext cx="6096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3749BE-E048-C76A-765F-5D16831D1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60" y="764373"/>
            <a:ext cx="5450152" cy="1293028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Water Supply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0D5CE-CA37-D0BB-27A0-9EFDE6526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760" y="2194560"/>
            <a:ext cx="5450152" cy="4024125"/>
          </a:xfrm>
        </p:spPr>
        <p:txBody>
          <a:bodyPr>
            <a:normAutofit/>
          </a:bodyPr>
          <a:lstStyle/>
          <a:p>
            <a:r>
              <a:rPr lang="en-US" sz="1800" dirty="0"/>
              <a:t>154 CFS is supplied from Dworshak’s six main river pumps.  Water source is the North Fork of the Clearwater River.</a:t>
            </a:r>
          </a:p>
          <a:p>
            <a:r>
              <a:rPr lang="en-US" sz="1800" dirty="0"/>
              <a:t>Temperatures range from 40 – 50 degrees.</a:t>
            </a:r>
          </a:p>
          <a:p>
            <a:r>
              <a:rPr lang="en-US" sz="1800" dirty="0"/>
              <a:t>Two generators supply backup power in the case of an outage</a:t>
            </a:r>
          </a:p>
          <a:p>
            <a:r>
              <a:rPr lang="en-US" sz="1800" dirty="0"/>
              <a:t>We do not have ice or leaf season, but we do have algae season </a:t>
            </a:r>
          </a:p>
          <a:p>
            <a:r>
              <a:rPr lang="en-US" sz="1800" dirty="0"/>
              <a:t>Anadromous fish are present in front of pump forebay</a:t>
            </a:r>
          </a:p>
          <a:p>
            <a:r>
              <a:rPr lang="en-US" sz="1800" dirty="0"/>
              <a:t>Dam operations may cause high Total dissolved gas levels.</a:t>
            </a:r>
          </a:p>
        </p:txBody>
      </p:sp>
      <p:pic>
        <p:nvPicPr>
          <p:cNvPr id="8" name="Content Placeholder 5" descr="A picture containing snow, outdoor&#10;&#10;Description automatically generated">
            <a:extLst>
              <a:ext uri="{FF2B5EF4-FFF2-40B4-BE49-F238E27FC236}">
                <a16:creationId xmlns:a16="http://schemas.microsoft.com/office/drawing/2014/main" id="{30FD6BD4-8576-6AF8-6207-C2BE7CC06E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" r="8777" b="4"/>
          <a:stretch/>
        </p:blipFill>
        <p:spPr>
          <a:xfrm rot="5400000">
            <a:off x="6086073" y="331660"/>
            <a:ext cx="3933497" cy="3270176"/>
          </a:xfrm>
          <a:prstGeom prst="rect">
            <a:avLst/>
          </a:prstGeom>
        </p:spPr>
      </p:pic>
      <p:pic>
        <p:nvPicPr>
          <p:cNvPr id="10" name="Picture 9" descr="A picture containing building, person, person, stone&#10;&#10;Description automatically generated">
            <a:extLst>
              <a:ext uri="{FF2B5EF4-FFF2-40B4-BE49-F238E27FC236}">
                <a16:creationId xmlns:a16="http://schemas.microsoft.com/office/drawing/2014/main" id="{AFB0DEF7-0F03-AA7D-DBE6-5BAC3EF8DD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21006"/>
          <a:stretch/>
        </p:blipFill>
        <p:spPr>
          <a:xfrm>
            <a:off x="9782174" y="10"/>
            <a:ext cx="2409826" cy="2538238"/>
          </a:xfrm>
          <a:prstGeom prst="rect">
            <a:avLst/>
          </a:prstGeom>
        </p:spPr>
      </p:pic>
      <p:pic>
        <p:nvPicPr>
          <p:cNvPr id="11" name="Content Placeholder 7" descr="A picture containing sky, outdoor, stone&#10;&#10;Description automatically generated">
            <a:extLst>
              <a:ext uri="{FF2B5EF4-FFF2-40B4-BE49-F238E27FC236}">
                <a16:creationId xmlns:a16="http://schemas.microsoft.com/office/drawing/2014/main" id="{DE94FC8F-BA8D-AE23-62FF-73F1F34EA8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44" r="2" b="10519"/>
          <a:stretch/>
        </p:blipFill>
        <p:spPr>
          <a:xfrm>
            <a:off x="6420153" y="4208106"/>
            <a:ext cx="3301533" cy="2010579"/>
          </a:xfrm>
          <a:prstGeom prst="rect">
            <a:avLst/>
          </a:prstGeom>
        </p:spPr>
      </p:pic>
      <p:pic>
        <p:nvPicPr>
          <p:cNvPr id="15" name="Picture 14" descr="A picture containing sky, outdoor, day, highway&#10;&#10;Description automatically generated">
            <a:extLst>
              <a:ext uri="{FF2B5EF4-FFF2-40B4-BE49-F238E27FC236}">
                <a16:creationId xmlns:a16="http://schemas.microsoft.com/office/drawing/2014/main" id="{7BB10B53-D51E-79B6-3479-A0AFAC09D3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173" y="2703930"/>
            <a:ext cx="2409825" cy="387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007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3044890" y="-643813"/>
            <a:ext cx="2945363" cy="363157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6269918"/>
              </p:ext>
            </p:extLst>
          </p:nvPr>
        </p:nvGraphicFramePr>
        <p:xfrm>
          <a:off x="195129" y="719983"/>
          <a:ext cx="83820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170C06A-BA16-A5DA-10EF-7FB39DBBBF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57835" y="1655089"/>
            <a:ext cx="3780160" cy="28351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5628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749BE-E048-C76A-765F-5D16831D1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12" y="188587"/>
            <a:ext cx="5159230" cy="901455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Water Supply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0D5CE-CA37-D0BB-27A0-9EFDE6526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725" y="855677"/>
            <a:ext cx="5092117" cy="5656623"/>
          </a:xfrm>
        </p:spPr>
        <p:txBody>
          <a:bodyPr/>
          <a:lstStyle/>
          <a:p>
            <a:r>
              <a:rPr lang="en-US" sz="2000" dirty="0"/>
              <a:t>All Reservoir water is a shared resource with Clearwater Hatchery. </a:t>
            </a:r>
          </a:p>
          <a:p>
            <a:r>
              <a:rPr lang="en-US" sz="2000" dirty="0"/>
              <a:t>Secondary reservoir water supply is 9 CFS at a temperature of around 40 -44 degrees. </a:t>
            </a:r>
          </a:p>
          <a:p>
            <a:r>
              <a:rPr lang="en-US" sz="2000" dirty="0"/>
              <a:t>Primary water supply ranges from 50 CFS in May, 24 CFS in July, down to 6 CFS in September. </a:t>
            </a:r>
          </a:p>
          <a:p>
            <a:r>
              <a:rPr lang="en-US" sz="2000" dirty="0"/>
              <a:t>Primary water supplies the Steelhead incubation, nursery and early rearing with “clean” water prior to introduction to river water.</a:t>
            </a:r>
          </a:p>
          <a:p>
            <a:r>
              <a:rPr lang="en-US" sz="2000" dirty="0"/>
              <a:t>Primary water ranges from 46 – 56 degrees prior to boiler use.  Temperature controlled by Clearwater Hatchery</a:t>
            </a:r>
          </a:p>
          <a:p>
            <a:endParaRPr lang="en-US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0305E07-3CB8-8CA8-85B5-1AF0168365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36066" y="639315"/>
          <a:ext cx="6484690" cy="5366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658370" imgH="7543800" progId="Acrobat.Document.DC">
                  <p:embed/>
                </p:oleObj>
              </mc:Choice>
              <mc:Fallback>
                <p:oleObj name="Acrobat Document" r:id="rId2" imgW="11658370" imgH="7543800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B0305E07-3CB8-8CA8-85B5-1AF0168365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436066" y="639315"/>
                        <a:ext cx="6484690" cy="53662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61776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nobody expects the spanish inquisition">
            <a:extLst>
              <a:ext uri="{FF2B5EF4-FFF2-40B4-BE49-F238E27FC236}">
                <a16:creationId xmlns:a16="http://schemas.microsoft.com/office/drawing/2014/main" id="{C0EB8B0F-7ED3-57D7-4108-2C00891CA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559"/>
            <a:ext cx="9713167" cy="676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272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tx1"/>
          </a:fgClr>
          <a:bgClr>
            <a:schemeClr val="tx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E0E709-A6A3-FFD7-40CD-F35DF727D06D}"/>
              </a:ext>
            </a:extLst>
          </p:cNvPr>
          <p:cNvSpPr txBox="1"/>
          <p:nvPr/>
        </p:nvSpPr>
        <p:spPr>
          <a:xfrm>
            <a:off x="3769567" y="3293706"/>
            <a:ext cx="4506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This page intentionally left blank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8A81AA-6D69-40CA-B83B-E8737BDED1E4}"/>
              </a:ext>
            </a:extLst>
          </p:cNvPr>
          <p:cNvSpPr txBox="1"/>
          <p:nvPr/>
        </p:nvSpPr>
        <p:spPr>
          <a:xfrm>
            <a:off x="67111" y="922789"/>
            <a:ext cx="738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Pd8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196874-E2CA-78AC-8838-5940B3A7DF9D}"/>
              </a:ext>
            </a:extLst>
          </p:cNvPr>
          <p:cNvSpPr txBox="1"/>
          <p:nvPr/>
        </p:nvSpPr>
        <p:spPr>
          <a:xfrm>
            <a:off x="1015068" y="6375633"/>
            <a:ext cx="830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Pg 8</a:t>
            </a:r>
          </a:p>
        </p:txBody>
      </p:sp>
    </p:spTree>
    <p:extLst>
      <p:ext uri="{BB962C8B-B14F-4D97-AF65-F5344CB8AC3E}">
        <p14:creationId xmlns:p14="http://schemas.microsoft.com/office/powerpoint/2010/main" val="3977203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tx1"/>
          </a:fgClr>
          <a:bgClr>
            <a:schemeClr val="tx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E0E709-A6A3-FFD7-40CD-F35DF727D06D}"/>
              </a:ext>
            </a:extLst>
          </p:cNvPr>
          <p:cNvSpPr txBox="1"/>
          <p:nvPr/>
        </p:nvSpPr>
        <p:spPr>
          <a:xfrm>
            <a:off x="3769567" y="3293706"/>
            <a:ext cx="4506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This page intentionally left blank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8A81AA-6D69-40CA-B83B-E8737BDED1E4}"/>
              </a:ext>
            </a:extLst>
          </p:cNvPr>
          <p:cNvSpPr txBox="1"/>
          <p:nvPr/>
        </p:nvSpPr>
        <p:spPr>
          <a:xfrm>
            <a:off x="67111" y="922789"/>
            <a:ext cx="738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Pd8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196874-E2CA-78AC-8838-5940B3A7DF9D}"/>
              </a:ext>
            </a:extLst>
          </p:cNvPr>
          <p:cNvSpPr txBox="1"/>
          <p:nvPr/>
        </p:nvSpPr>
        <p:spPr>
          <a:xfrm>
            <a:off x="713065" y="394283"/>
            <a:ext cx="830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Pg 9</a:t>
            </a:r>
          </a:p>
        </p:txBody>
      </p:sp>
    </p:spTree>
    <p:extLst>
      <p:ext uri="{BB962C8B-B14F-4D97-AF65-F5344CB8AC3E}">
        <p14:creationId xmlns:p14="http://schemas.microsoft.com/office/powerpoint/2010/main" val="960923689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477</TotalTime>
  <Words>860</Words>
  <Application>Microsoft Office PowerPoint</Application>
  <PresentationFormat>Widescreen</PresentationFormat>
  <Paragraphs>109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Vapor Trail</vt:lpstr>
      <vt:lpstr>Lower Snake River Compensation Plan Infrastructure Audits</vt:lpstr>
      <vt:lpstr>Mitigation Goal  20,000 adults Back  to the Clearwater River</vt:lpstr>
      <vt:lpstr>PowerPoint Presentation</vt:lpstr>
      <vt:lpstr>Water Supply</vt:lpstr>
      <vt:lpstr>PowerPoint Presentation</vt:lpstr>
      <vt:lpstr>Water Supply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Incubation</vt:lpstr>
      <vt:lpstr>IHNV</vt:lpstr>
      <vt:lpstr>PowerPoint Presentation</vt:lpstr>
      <vt:lpstr>Outside Early Rearing System 1</vt:lpstr>
      <vt:lpstr>PowerPoint Presentation</vt:lpstr>
      <vt:lpstr>Outdoor Rearing</vt:lpstr>
      <vt:lpstr>PowerPoint Presentation</vt:lpstr>
      <vt:lpstr>Release </vt:lpstr>
      <vt:lpstr>Potential Operational changes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Lower Snake River Compensation Plan Infrastructure Audits</dc:title>
  <dc:creator>Sommer, Jeremy M</dc:creator>
  <cp:lastModifiedBy>Sommer, Jeremy M</cp:lastModifiedBy>
  <cp:revision>25</cp:revision>
  <dcterms:created xsi:type="dcterms:W3CDTF">2024-04-30T17:47:32Z</dcterms:created>
  <dcterms:modified xsi:type="dcterms:W3CDTF">2024-05-06T16:09:13Z</dcterms:modified>
</cp:coreProperties>
</file>