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4"/>
  </p:sldMasterIdLst>
  <p:notesMasterIdLst>
    <p:notesMasterId r:id="rId16"/>
  </p:notesMasterIdLst>
  <p:sldIdLst>
    <p:sldId id="256" r:id="rId5"/>
    <p:sldId id="263" r:id="rId6"/>
    <p:sldId id="281" r:id="rId7"/>
    <p:sldId id="283" r:id="rId8"/>
    <p:sldId id="293" r:id="rId9"/>
    <p:sldId id="297" r:id="rId10"/>
    <p:sldId id="289" r:id="rId11"/>
    <p:sldId id="294" r:id="rId12"/>
    <p:sldId id="296" r:id="rId13"/>
    <p:sldId id="288" r:id="rId14"/>
    <p:sldId id="276"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07D009-345C-9B70-5447-465ADD4DDF6D}" name="Moss, Adrianne" initials="MA" userId="S::amoss@ios.doi.gov::6cf0a49d-40a4-49bb-801d-6267c5403a11" providerId="AD"/>
  <p188:author id="{23D51132-4C7D-AB3A-18FF-854C7B031285}" name="Merkel, Rachel W" initials="MRW" userId="S::rachel_merkel@fws.gov::9aeed5f1-470c-4015-8ecc-97ef1e4c1ab8" providerId="AD"/>
  <p188:author id="{A82CA897-8136-C9CE-C32D-40C0B58AB7DC}" name="Danner, Sophie E" initials="DSE" userId="S::sophie_danner@fws.gov::5d480f96-0edc-40f4-b837-c8b68d4ef4a3" providerId="AD"/>
  <p188:author id="{DB64B1A0-8938-C3DC-8603-AF7499FE1898}" name="Marand, Kelsey A" initials="MKA" userId="S::kmarand@ios.doi.gov::dce7e3f4-c788-491e-b59c-de23d6176f83" providerId="AD"/>
  <p188:author id="{A50DA0FC-DBC6-B878-BB6E-75DED4B7CCD4}" name="Whiteree, Heidi R" initials="WHR" userId="S::hwhiteree@ios.doi.gov::16ef4752-aa1a-4738-8bf2-2696526cd6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ner, Sophie E" initials="DSE" lastIdx="46" clrIdx="0">
    <p:extLst>
      <p:ext uri="{19B8F6BF-5375-455C-9EA6-DF929625EA0E}">
        <p15:presenceInfo xmlns:p15="http://schemas.microsoft.com/office/powerpoint/2012/main" userId="S-1-5-21-2589800181-1723214923-4271176276-242231" providerId="AD"/>
      </p:ext>
    </p:extLst>
  </p:cmAuthor>
  <p:cmAuthor id="2" name="Farrell, Steven R" initials="FSR" lastIdx="3" clrIdx="1">
    <p:extLst>
      <p:ext uri="{19B8F6BF-5375-455C-9EA6-DF929625EA0E}">
        <p15:presenceInfo xmlns:p15="http://schemas.microsoft.com/office/powerpoint/2012/main" userId="S::sfarrell@ios.doi.gov::4f590afc-33dd-4315-a9b0-38e837139f75" providerId="AD"/>
      </p:ext>
    </p:extLst>
  </p:cmAuthor>
  <p:cmAuthor id="3" name="Dyer, Sonya M" initials="DSM" lastIdx="5" clrIdx="2">
    <p:extLst>
      <p:ext uri="{19B8F6BF-5375-455C-9EA6-DF929625EA0E}">
        <p15:presenceInfo xmlns:p15="http://schemas.microsoft.com/office/powerpoint/2012/main" userId="S::sonya_dyer@fws.gov::3f554b84-13b1-49e4-b181-69c875a9a04e" providerId="AD"/>
      </p:ext>
    </p:extLst>
  </p:cmAuthor>
  <p:cmAuthor id="4" name="Danner, Sophie E" initials="DE" lastIdx="1" clrIdx="3">
    <p:extLst>
      <p:ext uri="{19B8F6BF-5375-455C-9EA6-DF929625EA0E}">
        <p15:presenceInfo xmlns:p15="http://schemas.microsoft.com/office/powerpoint/2012/main" userId="S::sophie_danner@fws.gov::5d480f96-0edc-40f4-b837-c8b68d4ef4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1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713C195-20B5-4D2D-BEB5-2E9E8F858003}" type="datetimeFigureOut">
              <a:rPr lang="en-US" smtClean="0"/>
              <a:t>5/9/2024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C25D782-53B8-460E-98EA-67FA7B9D3408}" type="slidenum">
              <a:rPr lang="en-US" smtClean="0"/>
              <a:t>‹#›</a:t>
            </a:fld>
            <a:endParaRPr lang="en-US"/>
          </a:p>
        </p:txBody>
      </p:sp>
    </p:spTree>
    <p:extLst>
      <p:ext uri="{BB962C8B-B14F-4D97-AF65-F5344CB8AC3E}">
        <p14:creationId xmlns:p14="http://schemas.microsoft.com/office/powerpoint/2010/main" val="273123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25D782-53B8-460E-98EA-67FA7B9D3408}" type="slidenum">
              <a:rPr lang="en-US" smtClean="0"/>
              <a:t>5</a:t>
            </a:fld>
            <a:endParaRPr lang="en-US"/>
          </a:p>
        </p:txBody>
      </p:sp>
    </p:spTree>
    <p:extLst>
      <p:ext uri="{BB962C8B-B14F-4D97-AF65-F5344CB8AC3E}">
        <p14:creationId xmlns:p14="http://schemas.microsoft.com/office/powerpoint/2010/main" val="28429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3627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9001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4953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1240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1404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34114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4281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5468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0226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1539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553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3133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646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286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1199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8172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1714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5/9/2024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7143044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Pintails in the Lower Klamath National Wildlife Refuge">
            <a:extLst>
              <a:ext uri="{FF2B5EF4-FFF2-40B4-BE49-F238E27FC236}">
                <a16:creationId xmlns:a16="http://schemas.microsoft.com/office/drawing/2014/main" id="{30451AA6-C9F8-49F5-BB05-AACEA9EBB4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77"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805882" y="2442591"/>
            <a:ext cx="4477658" cy="3632813"/>
          </a:xfrm>
        </p:spPr>
        <p:txBody>
          <a:bodyPr>
            <a:normAutofit/>
          </a:bodyPr>
          <a:lstStyle/>
          <a:p>
            <a:pPr algn="ctr"/>
            <a:r>
              <a:rPr lang="en-US">
                <a:solidFill>
                  <a:schemeClr val="bg1"/>
                </a:solidFill>
              </a:rPr>
              <a:t>FWS 2025 Budget Request</a:t>
            </a:r>
          </a:p>
        </p:txBody>
      </p:sp>
      <p:grpSp>
        <p:nvGrpSpPr>
          <p:cNvPr id="14" name="Group 13">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6"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7"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8"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9"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0"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72" name="Picture 71">
            <a:extLst>
              <a:ext uri="{FF2B5EF4-FFF2-40B4-BE49-F238E27FC236}">
                <a16:creationId xmlns:a16="http://schemas.microsoft.com/office/drawing/2014/main" id="{A405CD47-36F8-4972-8D91-7D4B4ECA6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 y="72947"/>
            <a:ext cx="1720437" cy="2054488"/>
          </a:xfrm>
          <a:prstGeom prst="rect">
            <a:avLst/>
          </a:prstGeom>
        </p:spPr>
      </p:pic>
    </p:spTree>
    <p:extLst>
      <p:ext uri="{BB962C8B-B14F-4D97-AF65-F5344CB8AC3E}">
        <p14:creationId xmlns:p14="http://schemas.microsoft.com/office/powerpoint/2010/main" val="413810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316" y="1"/>
            <a:ext cx="10018713" cy="760288"/>
          </a:xfrm>
        </p:spPr>
        <p:txBody>
          <a:bodyPr/>
          <a:lstStyle/>
          <a:p>
            <a:r>
              <a:rPr lang="en-US"/>
              <a:t>FWS 2025 Budget Submission</a:t>
            </a:r>
          </a:p>
        </p:txBody>
      </p:sp>
      <p:sp>
        <p:nvSpPr>
          <p:cNvPr id="3" name="Content Placeholder 2"/>
          <p:cNvSpPr>
            <a:spLocks noGrp="1"/>
          </p:cNvSpPr>
          <p:nvPr>
            <p:ph idx="1"/>
          </p:nvPr>
        </p:nvSpPr>
        <p:spPr>
          <a:xfrm>
            <a:off x="1505619" y="1140841"/>
            <a:ext cx="6326937" cy="4675795"/>
          </a:xfrm>
        </p:spPr>
        <p:txBody>
          <a:bodyPr>
            <a:normAutofit/>
          </a:bodyPr>
          <a:lstStyle/>
          <a:p>
            <a:pPr marL="0" indent="0">
              <a:buNone/>
            </a:pPr>
            <a:r>
              <a:rPr lang="en-US" b="1" dirty="0"/>
              <a:t>Program Detail – Grants - $147.4 million</a:t>
            </a:r>
          </a:p>
          <a:p>
            <a:pPr marL="457200" lvl="1" indent="0">
              <a:buNone/>
            </a:pPr>
            <a:r>
              <a:rPr lang="en-US" dirty="0"/>
              <a:t>Grants provide funds for our partners to augment Service conservation efforts. </a:t>
            </a:r>
          </a:p>
          <a:p>
            <a:pPr lvl="1"/>
            <a:r>
              <a:rPr lang="en-US" dirty="0"/>
              <a:t>Cooperative Endangered Species CF - $14.4 plus $40.2 million in permanent LWCF funding</a:t>
            </a:r>
          </a:p>
          <a:p>
            <a:pPr lvl="1"/>
            <a:r>
              <a:rPr lang="en-US" dirty="0"/>
              <a:t>North American Wetlands CF - $33.0 million</a:t>
            </a:r>
          </a:p>
          <a:p>
            <a:pPr lvl="1"/>
            <a:r>
              <a:rPr lang="en-US" dirty="0"/>
              <a:t>Multinational Species CF - $21 million</a:t>
            </a:r>
          </a:p>
          <a:p>
            <a:pPr lvl="1"/>
            <a:r>
              <a:rPr lang="en-US" dirty="0"/>
              <a:t>Neotropical Migratory Birds CF- $5.1 million </a:t>
            </a:r>
          </a:p>
          <a:p>
            <a:pPr lvl="1"/>
            <a:r>
              <a:rPr lang="en-US" dirty="0"/>
              <a:t>State &amp; Tribal Wildlife Grants - $73.8 million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086" y="113597"/>
            <a:ext cx="1720437" cy="2054488"/>
          </a:xfrm>
          <a:prstGeom prst="rect">
            <a:avLst/>
          </a:prstGeom>
        </p:spPr>
      </p:pic>
      <p:pic>
        <p:nvPicPr>
          <p:cNvPr id="4" name="Picture 4">
            <a:extLst>
              <a:ext uri="{FF2B5EF4-FFF2-40B4-BE49-F238E27FC236}">
                <a16:creationId xmlns:a16="http://schemas.microsoft.com/office/drawing/2014/main" id="{847CF99F-86B1-45F5-90AE-C1BB41761B62}"/>
              </a:ext>
            </a:extLst>
          </p:cNvPr>
          <p:cNvPicPr>
            <a:picLocks noChangeAspect="1"/>
          </p:cNvPicPr>
          <p:nvPr/>
        </p:nvPicPr>
        <p:blipFill>
          <a:blip r:embed="rId3"/>
          <a:stretch>
            <a:fillRect/>
          </a:stretch>
        </p:blipFill>
        <p:spPr>
          <a:xfrm>
            <a:off x="8002566" y="2408202"/>
            <a:ext cx="3821151" cy="2864342"/>
          </a:xfrm>
          <a:prstGeom prst="rect">
            <a:avLst/>
          </a:prstGeom>
        </p:spPr>
      </p:pic>
    </p:spTree>
    <p:extLst>
      <p:ext uri="{BB962C8B-B14F-4D97-AF65-F5344CB8AC3E}">
        <p14:creationId xmlns:p14="http://schemas.microsoft.com/office/powerpoint/2010/main" val="69266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9102" y="1"/>
            <a:ext cx="10018713" cy="770562"/>
          </a:xfrm>
        </p:spPr>
        <p:txBody>
          <a:bodyPr/>
          <a:lstStyle/>
          <a:p>
            <a:r>
              <a:rPr lang="en-US"/>
              <a:t>Legislative Proposals</a:t>
            </a:r>
          </a:p>
        </p:txBody>
      </p:sp>
      <p:sp>
        <p:nvSpPr>
          <p:cNvPr id="2" name="Content Placeholder 1"/>
          <p:cNvSpPr>
            <a:spLocks noGrp="1"/>
          </p:cNvSpPr>
          <p:nvPr>
            <p:ph idx="1"/>
          </p:nvPr>
        </p:nvSpPr>
        <p:spPr>
          <a:xfrm>
            <a:off x="1289102" y="884159"/>
            <a:ext cx="9098645" cy="5472281"/>
          </a:xfrm>
        </p:spPr>
        <p:txBody>
          <a:bodyPr vert="horz" lIns="91440" tIns="45720" rIns="91440" bIns="45720" rtlCol="0" anchor="t">
            <a:noAutofit/>
          </a:bodyPr>
          <a:lstStyle/>
          <a:p>
            <a:pPr>
              <a:spcBef>
                <a:spcPts val="0"/>
              </a:spcBef>
            </a:pPr>
            <a:endParaRPr lang="en-US" sz="2000" dirty="0"/>
          </a:p>
          <a:p>
            <a:pPr>
              <a:spcBef>
                <a:spcPts val="0"/>
              </a:spcBef>
            </a:pPr>
            <a:r>
              <a:rPr lang="en-US" sz="1800" dirty="0"/>
              <a:t>The budget proposes to expand authority beyond existing reimbursable and Economy Act authorities by enabling Federal agencies to transfer funds provided under the Bipartisan Infrastructure Law to the U.S. Fish and Wildlife Service and the National Marine Fisheries Service for consultation and other environmental clearances. This authority was granted to the Service in the 2024 enacted. </a:t>
            </a:r>
          </a:p>
          <a:p>
            <a:pPr>
              <a:spcBef>
                <a:spcPts val="0"/>
              </a:spcBef>
            </a:pPr>
            <a:r>
              <a:rPr lang="en-US" sz="1800" dirty="0"/>
              <a:t>Resource Protection: Under current law, when Service resources are injured or destroyed, the costs of repair and restoration falls upon the appropriated budget for the affected field station or office. This is the case even when parties are ordered to pay restitution. Competing priorities can leave damaged Refuge System resources languishing until Congress appropriates funds to address the injury. This provision would allow persons responsible for harm—not taxpayers—to pay for any injury they cause. </a:t>
            </a:r>
          </a:p>
          <a:p>
            <a:pPr>
              <a:spcBef>
                <a:spcPts val="0"/>
              </a:spcBef>
            </a:pPr>
            <a:r>
              <a:rPr lang="en-US" sz="1800" dirty="0"/>
              <a:t>Further, the Service is asking to increase the amount of funding that can go toward administering its North American Wetlands and Neotropical Migratory Bird Conservation  Fund Grants, plus reducing the match for NMBCF.  </a:t>
            </a:r>
          </a:p>
          <a:p>
            <a:pPr algn="l" rtl="0" fontAlgn="base">
              <a:buFont typeface="Arial" panose="020B0604020202020204" pitchFamily="34" charset="0"/>
              <a:buChar char="•"/>
            </a:pPr>
            <a:r>
              <a:rPr lang="en-US" sz="1800" dirty="0"/>
              <a:t>Good Neighbor &amp; Stewardship Contracting Authority: Good Neighbor Authority enables states, counties, and Tribes to provide ecosystem restoration services on Service lands. Stewardship Contracting Authority would allow the Service to trade forest products for land management services.</a:t>
            </a:r>
          </a:p>
          <a:p>
            <a:pPr>
              <a:spcBef>
                <a:spcPts val="0"/>
              </a:spcBef>
            </a:pPr>
            <a:endParaRPr lang="en-US" sz="2000" dirty="0"/>
          </a:p>
        </p:txBody>
      </p:sp>
      <p:pic>
        <p:nvPicPr>
          <p:cNvPr id="5" name="Picture 4">
            <a:extLst>
              <a:ext uri="{FF2B5EF4-FFF2-40B4-BE49-F238E27FC236}">
                <a16:creationId xmlns:a16="http://schemas.microsoft.com/office/drawing/2014/main" id="{EA3F6DF0-C10A-4804-BBAB-45415505A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086" y="113597"/>
            <a:ext cx="1720437" cy="2054488"/>
          </a:xfrm>
          <a:prstGeom prst="rect">
            <a:avLst/>
          </a:prstGeom>
        </p:spPr>
      </p:pic>
    </p:spTree>
    <p:extLst>
      <p:ext uri="{BB962C8B-B14F-4D97-AF65-F5344CB8AC3E}">
        <p14:creationId xmlns:p14="http://schemas.microsoft.com/office/powerpoint/2010/main" val="86768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591" y="113597"/>
            <a:ext cx="10018713" cy="986873"/>
          </a:xfrm>
        </p:spPr>
        <p:txBody>
          <a:bodyPr/>
          <a:lstStyle/>
          <a:p>
            <a:r>
              <a:rPr lang="en-US"/>
              <a:t>FWS 2025 Budget Submission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086" y="113597"/>
            <a:ext cx="1720437" cy="2054488"/>
          </a:xfrm>
          <a:prstGeom prst="rect">
            <a:avLst/>
          </a:prstGeom>
        </p:spPr>
      </p:pic>
      <p:graphicFrame>
        <p:nvGraphicFramePr>
          <p:cNvPr id="4" name="Table 3">
            <a:extLst>
              <a:ext uri="{FF2B5EF4-FFF2-40B4-BE49-F238E27FC236}">
                <a16:creationId xmlns:a16="http://schemas.microsoft.com/office/drawing/2014/main" id="{AB871342-3B54-2A13-25BC-447F4567DE8C}"/>
              </a:ext>
            </a:extLst>
          </p:cNvPr>
          <p:cNvGraphicFramePr>
            <a:graphicFrameLocks noGrp="1"/>
          </p:cNvGraphicFramePr>
          <p:nvPr>
            <p:extLst>
              <p:ext uri="{D42A27DB-BD31-4B8C-83A1-F6EECF244321}">
                <p14:modId xmlns:p14="http://schemas.microsoft.com/office/powerpoint/2010/main" val="3584405392"/>
              </p:ext>
            </p:extLst>
          </p:nvPr>
        </p:nvGraphicFramePr>
        <p:xfrm>
          <a:off x="2456873" y="1477818"/>
          <a:ext cx="6295669" cy="4854022"/>
        </p:xfrm>
        <a:graphic>
          <a:graphicData uri="http://schemas.openxmlformats.org/drawingml/2006/table">
            <a:tbl>
              <a:tblPr firstRow="1" firstCol="1" bandRow="1">
                <a:tableStyleId>{5C22544A-7EE6-4342-B048-85BDC9FD1C3A}</a:tableStyleId>
              </a:tblPr>
              <a:tblGrid>
                <a:gridCol w="1777766">
                  <a:extLst>
                    <a:ext uri="{9D8B030D-6E8A-4147-A177-3AD203B41FA5}">
                      <a16:colId xmlns:a16="http://schemas.microsoft.com/office/drawing/2014/main" val="989219551"/>
                    </a:ext>
                  </a:extLst>
                </a:gridCol>
                <a:gridCol w="1011616">
                  <a:extLst>
                    <a:ext uri="{9D8B030D-6E8A-4147-A177-3AD203B41FA5}">
                      <a16:colId xmlns:a16="http://schemas.microsoft.com/office/drawing/2014/main" val="3961013755"/>
                    </a:ext>
                  </a:extLst>
                </a:gridCol>
                <a:gridCol w="1058011">
                  <a:extLst>
                    <a:ext uri="{9D8B030D-6E8A-4147-A177-3AD203B41FA5}">
                      <a16:colId xmlns:a16="http://schemas.microsoft.com/office/drawing/2014/main" val="1064215452"/>
                    </a:ext>
                  </a:extLst>
                </a:gridCol>
                <a:gridCol w="1327724">
                  <a:extLst>
                    <a:ext uri="{9D8B030D-6E8A-4147-A177-3AD203B41FA5}">
                      <a16:colId xmlns:a16="http://schemas.microsoft.com/office/drawing/2014/main" val="3862013390"/>
                    </a:ext>
                  </a:extLst>
                </a:gridCol>
                <a:gridCol w="1120552">
                  <a:extLst>
                    <a:ext uri="{9D8B030D-6E8A-4147-A177-3AD203B41FA5}">
                      <a16:colId xmlns:a16="http://schemas.microsoft.com/office/drawing/2014/main" val="2979335748"/>
                    </a:ext>
                  </a:extLst>
                </a:gridCol>
              </a:tblGrid>
              <a:tr h="445566">
                <a:tc>
                  <a:txBody>
                    <a:bodyPr/>
                    <a:lstStyle/>
                    <a:p>
                      <a:pPr marL="0" marR="0" algn="ctr">
                        <a:lnSpc>
                          <a:spcPct val="107000"/>
                        </a:lnSpc>
                        <a:spcBef>
                          <a:spcPts val="0"/>
                        </a:spcBef>
                        <a:spcAft>
                          <a:spcPts val="0"/>
                        </a:spcAft>
                      </a:pPr>
                      <a:r>
                        <a:rPr lang="en-US" sz="1200">
                          <a:effectLst/>
                          <a:latin typeface="Arial"/>
                          <a:cs typeface="Arial"/>
                        </a:rPr>
                        <a:t>Budget Authority</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rowSpan="2">
                  <a:txBody>
                    <a:bodyPr/>
                    <a:lstStyle/>
                    <a:p>
                      <a:pPr marL="0" marR="0" algn="ctr">
                        <a:lnSpc>
                          <a:spcPct val="107000"/>
                        </a:lnSpc>
                        <a:spcBef>
                          <a:spcPts val="0"/>
                        </a:spcBef>
                        <a:spcAft>
                          <a:spcPts val="0"/>
                        </a:spcAft>
                      </a:pPr>
                      <a:r>
                        <a:rPr lang="en-US" sz="1200">
                          <a:effectLst/>
                          <a:latin typeface="Arial"/>
                          <a:cs typeface="Arial"/>
                        </a:rPr>
                        <a:t>2023 Actual</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rowSpan="2">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2024 Enacted</a:t>
                      </a:r>
                      <a:endParaRPr lang="en-US" sz="1200"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54243" marR="54243" marT="7534" marB="7534" anchor="ctr"/>
                </a:tc>
                <a:tc rowSpan="2">
                  <a:txBody>
                    <a:bodyPr/>
                    <a:lstStyle/>
                    <a:p>
                      <a:pPr marL="0" marR="0" algn="ctr">
                        <a:lnSpc>
                          <a:spcPct val="107000"/>
                        </a:lnSpc>
                        <a:spcBef>
                          <a:spcPts val="0"/>
                        </a:spcBef>
                        <a:spcAft>
                          <a:spcPts val="0"/>
                        </a:spcAft>
                      </a:pPr>
                      <a:r>
                        <a:rPr lang="en-US" sz="1200">
                          <a:effectLst/>
                          <a:latin typeface="Arial"/>
                          <a:cs typeface="Arial"/>
                        </a:rPr>
                        <a:t>2025 President’s Budget</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rowSpan="2">
                  <a:txBody>
                    <a:bodyPr/>
                    <a:lstStyle/>
                    <a:p>
                      <a:pPr marL="0" marR="0" algn="ctr">
                        <a:lnSpc>
                          <a:spcPct val="107000"/>
                        </a:lnSpc>
                        <a:spcBef>
                          <a:spcPts val="0"/>
                        </a:spcBef>
                        <a:spcAft>
                          <a:spcPts val="0"/>
                        </a:spcAft>
                      </a:pPr>
                      <a:r>
                        <a:rPr lang="en-US" sz="1200">
                          <a:effectLst/>
                          <a:latin typeface="Arial"/>
                          <a:cs typeface="Arial"/>
                        </a:rPr>
                        <a:t>Change from       2024                (+/-)</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extLst>
                  <a:ext uri="{0D108BD9-81ED-4DB2-BD59-A6C34878D82A}">
                    <a16:rowId xmlns:a16="http://schemas.microsoft.com/office/drawing/2014/main" val="1016960941"/>
                  </a:ext>
                </a:extLst>
              </a:tr>
              <a:tr h="207240">
                <a:tc>
                  <a:txBody>
                    <a:bodyPr/>
                    <a:lstStyle/>
                    <a:p>
                      <a:pPr marL="0" marR="0" algn="ctr">
                        <a:lnSpc>
                          <a:spcPct val="107000"/>
                        </a:lnSpc>
                        <a:spcBef>
                          <a:spcPts val="0"/>
                        </a:spcBef>
                        <a:spcAft>
                          <a:spcPts val="0"/>
                        </a:spcAft>
                      </a:pPr>
                      <a:r>
                        <a:rPr lang="en-US" sz="1200">
                          <a:effectLst/>
                          <a:latin typeface="Arial"/>
                          <a:cs typeface="Arial"/>
                        </a:rPr>
                        <a:t>($000)</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2211727"/>
                  </a:ext>
                </a:extLst>
              </a:tr>
              <a:tr h="213656">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extLst>
                  <a:ext uri="{0D108BD9-81ED-4DB2-BD59-A6C34878D82A}">
                    <a16:rowId xmlns:a16="http://schemas.microsoft.com/office/drawing/2014/main" val="1389206676"/>
                  </a:ext>
                </a:extLst>
              </a:tr>
              <a:tr h="328406">
                <a:tc>
                  <a:txBody>
                    <a:bodyPr/>
                    <a:lstStyle/>
                    <a:p>
                      <a:pPr marL="0" marR="0" algn="l">
                        <a:lnSpc>
                          <a:spcPct val="107000"/>
                        </a:lnSpc>
                        <a:spcBef>
                          <a:spcPts val="0"/>
                        </a:spcBef>
                        <a:spcAft>
                          <a:spcPts val="0"/>
                        </a:spcAft>
                      </a:pPr>
                      <a:r>
                        <a:rPr lang="en-US" sz="1200">
                          <a:effectLst/>
                          <a:latin typeface="Arial"/>
                          <a:cs typeface="Arial"/>
                        </a:rPr>
                        <a:t>Current Authority without Supplementals</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1,773,292</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1,722,665</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1,886,091</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163,426</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extLst>
                  <a:ext uri="{0D108BD9-81ED-4DB2-BD59-A6C34878D82A}">
                    <a16:rowId xmlns:a16="http://schemas.microsoft.com/office/drawing/2014/main" val="3927987692"/>
                  </a:ext>
                </a:extLst>
              </a:tr>
              <a:tr h="331583">
                <a:tc>
                  <a:txBody>
                    <a:bodyPr/>
                    <a:lstStyle/>
                    <a:p>
                      <a:pPr marL="0" marR="0" algn="just">
                        <a:lnSpc>
                          <a:spcPct val="107000"/>
                        </a:lnSpc>
                        <a:spcBef>
                          <a:spcPts val="0"/>
                        </a:spcBef>
                        <a:spcAft>
                          <a:spcPts val="0"/>
                        </a:spcAft>
                      </a:pPr>
                      <a:r>
                        <a:rPr lang="en-US" sz="1200">
                          <a:effectLst/>
                          <a:latin typeface="Arial"/>
                          <a:cs typeface="Arial"/>
                        </a:rPr>
                        <a:t>Bipartisan Infrastructure Law*</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98,044</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90,545</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90,545</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0</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extLst>
                  <a:ext uri="{0D108BD9-81ED-4DB2-BD59-A6C34878D82A}">
                    <a16:rowId xmlns:a16="http://schemas.microsoft.com/office/drawing/2014/main" val="45260852"/>
                  </a:ext>
                </a:extLst>
              </a:tr>
              <a:tr h="331583">
                <a:tc>
                  <a:txBody>
                    <a:bodyPr/>
                    <a:lstStyle/>
                    <a:p>
                      <a:pPr marL="0" marR="0" algn="just">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Supplemental  Construction</a:t>
                      </a:r>
                      <a:endParaRPr lang="en-US" sz="1200"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247,000</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b"/>
                </a:tc>
                <a:tc>
                  <a:txBody>
                    <a:bodyPr/>
                    <a:lstStyle/>
                    <a:p>
                      <a:pPr marL="0" marR="0" algn="r">
                        <a:lnSpc>
                          <a:spcPct val="107000"/>
                        </a:lnSpc>
                        <a:spcBef>
                          <a:spcPts val="0"/>
                        </a:spcBef>
                        <a:spcAft>
                          <a:spcPts val="0"/>
                        </a:spcAft>
                      </a:pPr>
                      <a:r>
                        <a:rPr lang="en-US" sz="1200">
                          <a:effectLst/>
                          <a:latin typeface="Arial"/>
                          <a:cs typeface="Arial"/>
                        </a:rPr>
                        <a:t>0</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extLst>
                  <a:ext uri="{0D108BD9-81ED-4DB2-BD59-A6C34878D82A}">
                    <a16:rowId xmlns:a16="http://schemas.microsoft.com/office/drawing/2014/main" val="4147887115"/>
                  </a:ext>
                </a:extLst>
              </a:tr>
              <a:tr h="331583">
                <a:tc>
                  <a:txBody>
                    <a:bodyPr/>
                    <a:lstStyle/>
                    <a:p>
                      <a:pPr marL="0" marR="0">
                        <a:lnSpc>
                          <a:spcPct val="107000"/>
                        </a:lnSpc>
                        <a:spcBef>
                          <a:spcPts val="0"/>
                        </a:spcBef>
                        <a:spcAft>
                          <a:spcPts val="0"/>
                        </a:spcAft>
                      </a:pPr>
                      <a:r>
                        <a:rPr lang="en-US" sz="1200">
                          <a:effectLst/>
                          <a:latin typeface="Arial"/>
                          <a:cs typeface="Arial"/>
                        </a:rPr>
                        <a:t>Current Authority with Supplementals</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b="1">
                          <a:effectLst/>
                          <a:latin typeface="Arial"/>
                          <a:cs typeface="Arial"/>
                        </a:rPr>
                        <a:t>2,118,336</a:t>
                      </a:r>
                      <a:endParaRPr lang="en-US" sz="1200" b="1">
                        <a:solidFill>
                          <a:srgbClr val="000000"/>
                        </a:solidFill>
                        <a:effectLst/>
                        <a:latin typeface="Arial"/>
                        <a:ea typeface="Cambria"/>
                        <a:cs typeface="Arial"/>
                      </a:endParaRPr>
                    </a:p>
                  </a:txBody>
                  <a:tcPr marL="54243" marR="54243" marT="7534" marB="7534" anchor="ctr"/>
                </a:tc>
                <a:tc>
                  <a:txBody>
                    <a:bodyPr/>
                    <a:lstStyle/>
                    <a:p>
                      <a:pPr marL="0" marR="0" algn="r">
                        <a:lnSpc>
                          <a:spcPct val="107000"/>
                        </a:lnSpc>
                        <a:spcBef>
                          <a:spcPts val="0"/>
                        </a:spcBef>
                        <a:spcAft>
                          <a:spcPts val="0"/>
                        </a:spcAft>
                      </a:pPr>
                      <a:r>
                        <a:rPr lang="en-US" sz="1200" b="1">
                          <a:effectLst/>
                          <a:latin typeface="Arial"/>
                          <a:cs typeface="Arial"/>
                        </a:rPr>
                        <a:t>1,813,210</a:t>
                      </a:r>
                      <a:endParaRPr lang="en-US" sz="1200" b="1">
                        <a:solidFill>
                          <a:srgbClr val="000000"/>
                        </a:solidFill>
                        <a:effectLst/>
                        <a:latin typeface="Arial"/>
                        <a:ea typeface="Cambria"/>
                        <a:cs typeface="Arial"/>
                      </a:endParaRPr>
                    </a:p>
                  </a:txBody>
                  <a:tcPr marL="54243" marR="54243" marT="7534" marB="7534" anchor="ctr"/>
                </a:tc>
                <a:tc>
                  <a:txBody>
                    <a:bodyPr/>
                    <a:lstStyle/>
                    <a:p>
                      <a:pPr marL="0" marR="0" algn="r">
                        <a:lnSpc>
                          <a:spcPct val="107000"/>
                        </a:lnSpc>
                        <a:spcBef>
                          <a:spcPts val="0"/>
                        </a:spcBef>
                        <a:spcAft>
                          <a:spcPts val="0"/>
                        </a:spcAft>
                      </a:pPr>
                      <a:r>
                        <a:rPr lang="en-US" sz="1200" b="1">
                          <a:effectLst/>
                          <a:latin typeface="Arial"/>
                          <a:cs typeface="Arial"/>
                        </a:rPr>
                        <a:t>1,976,636</a:t>
                      </a:r>
                      <a:endParaRPr lang="en-US" sz="1200" b="1">
                        <a:solidFill>
                          <a:srgbClr val="000000"/>
                        </a:solidFill>
                        <a:effectLst/>
                        <a:latin typeface="Arial"/>
                        <a:ea typeface="Cambria"/>
                        <a:cs typeface="Arial"/>
                      </a:endParaRPr>
                    </a:p>
                  </a:txBody>
                  <a:tcPr marL="54243" marR="54243" marT="7534" marB="7534" anchor="ctr"/>
                </a:tc>
                <a:tc>
                  <a:txBody>
                    <a:bodyPr/>
                    <a:lstStyle/>
                    <a:p>
                      <a:pPr marL="0" marR="0" algn="r">
                        <a:lnSpc>
                          <a:spcPct val="107000"/>
                        </a:lnSpc>
                        <a:spcBef>
                          <a:spcPts val="0"/>
                        </a:spcBef>
                        <a:spcAft>
                          <a:spcPts val="0"/>
                        </a:spcAft>
                      </a:pPr>
                      <a:r>
                        <a:rPr lang="en-US" sz="1200" b="1">
                          <a:effectLst/>
                          <a:latin typeface="Arial"/>
                          <a:cs typeface="Arial"/>
                        </a:rPr>
                        <a:t>163,426</a:t>
                      </a:r>
                      <a:endParaRPr lang="en-US" sz="1200" b="1">
                        <a:solidFill>
                          <a:srgbClr val="000000"/>
                        </a:solidFill>
                        <a:effectLst/>
                        <a:latin typeface="Arial"/>
                        <a:ea typeface="Cambria"/>
                        <a:cs typeface="Arial"/>
                      </a:endParaRPr>
                    </a:p>
                  </a:txBody>
                  <a:tcPr marL="54243" marR="54243" marT="7534" marB="7534" anchor="ctr"/>
                </a:tc>
                <a:extLst>
                  <a:ext uri="{0D108BD9-81ED-4DB2-BD59-A6C34878D82A}">
                    <a16:rowId xmlns:a16="http://schemas.microsoft.com/office/drawing/2014/main" val="3207688370"/>
                  </a:ext>
                </a:extLst>
              </a:tr>
              <a:tr h="242388">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extLst>
                  <a:ext uri="{0D108BD9-81ED-4DB2-BD59-A6C34878D82A}">
                    <a16:rowId xmlns:a16="http://schemas.microsoft.com/office/drawing/2014/main" val="4270203934"/>
                  </a:ext>
                </a:extLst>
              </a:tr>
              <a:tr h="331583">
                <a:tc>
                  <a:txBody>
                    <a:bodyPr/>
                    <a:lstStyle/>
                    <a:p>
                      <a:pPr marL="0" marR="0" algn="just">
                        <a:lnSpc>
                          <a:spcPct val="107000"/>
                        </a:lnSpc>
                        <a:spcBef>
                          <a:spcPts val="0"/>
                        </a:spcBef>
                        <a:spcAft>
                          <a:spcPts val="0"/>
                        </a:spcAft>
                      </a:pPr>
                      <a:r>
                        <a:rPr lang="en-US" sz="1200">
                          <a:effectLst/>
                          <a:latin typeface="Arial"/>
                          <a:cs typeface="Arial"/>
                        </a:rPr>
                        <a:t>Permanent Authority**</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2,118,762</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1,921,632</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2,022,745</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101,113</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extLst>
                  <a:ext uri="{0D108BD9-81ED-4DB2-BD59-A6C34878D82A}">
                    <a16:rowId xmlns:a16="http://schemas.microsoft.com/office/drawing/2014/main" val="1797307132"/>
                  </a:ext>
                </a:extLst>
              </a:tr>
              <a:tr h="213656">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extLst>
                  <a:ext uri="{0D108BD9-81ED-4DB2-BD59-A6C34878D82A}">
                    <a16:rowId xmlns:a16="http://schemas.microsoft.com/office/drawing/2014/main" val="3553312972"/>
                  </a:ext>
                </a:extLst>
              </a:tr>
              <a:tr h="331583">
                <a:tc>
                  <a:txBody>
                    <a:bodyPr/>
                    <a:lstStyle/>
                    <a:p>
                      <a:pPr marL="0" marR="0">
                        <a:lnSpc>
                          <a:spcPct val="107000"/>
                        </a:lnSpc>
                        <a:spcBef>
                          <a:spcPts val="0"/>
                        </a:spcBef>
                        <a:spcAft>
                          <a:spcPts val="0"/>
                        </a:spcAft>
                      </a:pPr>
                      <a:r>
                        <a:rPr lang="en-US" sz="1200">
                          <a:effectLst/>
                          <a:latin typeface="Arial"/>
                          <a:cs typeface="Arial"/>
                        </a:rPr>
                        <a:t>Total – with supplementals </a:t>
                      </a:r>
                      <a:endParaRPr lang="en-US" sz="120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54243" marR="54243" marT="7534" marB="7534" anchor="ctr"/>
                </a:tc>
                <a:tc>
                  <a:txBody>
                    <a:bodyPr/>
                    <a:lstStyle/>
                    <a:p>
                      <a:pPr marL="0" marR="0" algn="r">
                        <a:lnSpc>
                          <a:spcPct val="107000"/>
                        </a:lnSpc>
                        <a:spcBef>
                          <a:spcPts val="0"/>
                        </a:spcBef>
                        <a:spcAft>
                          <a:spcPts val="0"/>
                        </a:spcAft>
                      </a:pPr>
                      <a:r>
                        <a:rPr lang="en-US" sz="1200" b="1">
                          <a:effectLst/>
                          <a:latin typeface="Arial"/>
                          <a:cs typeface="Arial"/>
                        </a:rPr>
                        <a:t>4,237,098</a:t>
                      </a:r>
                      <a:endParaRPr lang="en-US" sz="1200" b="1">
                        <a:solidFill>
                          <a:srgbClr val="000000"/>
                        </a:solidFill>
                        <a:effectLst/>
                        <a:latin typeface="Arial"/>
                        <a:ea typeface="Cambria"/>
                        <a:cs typeface="Arial"/>
                      </a:endParaRPr>
                    </a:p>
                  </a:txBody>
                  <a:tcPr marL="54243" marR="54243" marT="7534" marB="7534" anchor="ctr"/>
                </a:tc>
                <a:tc>
                  <a:txBody>
                    <a:bodyPr/>
                    <a:lstStyle/>
                    <a:p>
                      <a:pPr marL="0" marR="0" algn="r">
                        <a:lnSpc>
                          <a:spcPct val="107000"/>
                        </a:lnSpc>
                        <a:spcBef>
                          <a:spcPts val="0"/>
                        </a:spcBef>
                        <a:spcAft>
                          <a:spcPts val="0"/>
                        </a:spcAft>
                      </a:pPr>
                      <a:r>
                        <a:rPr lang="en-US" sz="1200" b="1">
                          <a:effectLst/>
                          <a:latin typeface="Arial"/>
                          <a:cs typeface="Arial"/>
                        </a:rPr>
                        <a:t>3,734,842</a:t>
                      </a:r>
                      <a:endParaRPr lang="en-US" sz="1200" b="1">
                        <a:solidFill>
                          <a:srgbClr val="000000"/>
                        </a:solidFill>
                        <a:effectLst/>
                        <a:latin typeface="Arial"/>
                        <a:ea typeface="Cambria"/>
                        <a:cs typeface="Arial"/>
                      </a:endParaRPr>
                    </a:p>
                  </a:txBody>
                  <a:tcPr marL="54243" marR="54243" marT="7534" marB="7534" anchor="ctr"/>
                </a:tc>
                <a:tc>
                  <a:txBody>
                    <a:bodyPr/>
                    <a:lstStyle/>
                    <a:p>
                      <a:pPr marL="0" marR="0" algn="r">
                        <a:lnSpc>
                          <a:spcPct val="107000"/>
                        </a:lnSpc>
                        <a:spcBef>
                          <a:spcPts val="0"/>
                        </a:spcBef>
                        <a:spcAft>
                          <a:spcPts val="0"/>
                        </a:spcAft>
                      </a:pPr>
                      <a:r>
                        <a:rPr lang="en-US" sz="1200" b="1">
                          <a:effectLst/>
                          <a:latin typeface="Arial"/>
                          <a:cs typeface="Arial"/>
                        </a:rPr>
                        <a:t>3,999,381</a:t>
                      </a:r>
                      <a:endParaRPr lang="en-US" sz="1200" b="1">
                        <a:solidFill>
                          <a:srgbClr val="000000"/>
                        </a:solidFill>
                        <a:effectLst/>
                        <a:latin typeface="Arial"/>
                        <a:ea typeface="Cambria"/>
                        <a:cs typeface="Arial"/>
                      </a:endParaRPr>
                    </a:p>
                  </a:txBody>
                  <a:tcPr marL="54243" marR="54243" marT="7534" marB="7534" anchor="ctr"/>
                </a:tc>
                <a:tc>
                  <a:txBody>
                    <a:bodyPr/>
                    <a:lstStyle/>
                    <a:p>
                      <a:pPr marL="0" marR="0" algn="r">
                        <a:lnSpc>
                          <a:spcPct val="107000"/>
                        </a:lnSpc>
                        <a:spcBef>
                          <a:spcPts val="0"/>
                        </a:spcBef>
                        <a:spcAft>
                          <a:spcPts val="0"/>
                        </a:spcAft>
                      </a:pPr>
                      <a:r>
                        <a:rPr lang="en-US" sz="1200" b="1">
                          <a:effectLst/>
                          <a:latin typeface="Arial"/>
                          <a:cs typeface="Arial"/>
                        </a:rPr>
                        <a:t>264,539</a:t>
                      </a:r>
                      <a:endParaRPr lang="en-US" sz="1200" b="1">
                        <a:solidFill>
                          <a:srgbClr val="000000"/>
                        </a:solidFill>
                        <a:effectLst/>
                        <a:latin typeface="Arial"/>
                        <a:ea typeface="Cambria"/>
                        <a:cs typeface="Arial"/>
                      </a:endParaRPr>
                    </a:p>
                  </a:txBody>
                  <a:tcPr marL="54243" marR="54243" marT="7534" marB="7534" anchor="ctr"/>
                </a:tc>
                <a:extLst>
                  <a:ext uri="{0D108BD9-81ED-4DB2-BD59-A6C34878D82A}">
                    <a16:rowId xmlns:a16="http://schemas.microsoft.com/office/drawing/2014/main" val="518406453"/>
                  </a:ext>
                </a:extLst>
              </a:tr>
              <a:tr h="213656">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54243" marR="54243" marT="7534" marB="7534" anchor="ctr"/>
                </a:tc>
                <a:extLst>
                  <a:ext uri="{0D108BD9-81ED-4DB2-BD59-A6C34878D82A}">
                    <a16:rowId xmlns:a16="http://schemas.microsoft.com/office/drawing/2014/main" val="2057981938"/>
                  </a:ext>
                </a:extLst>
              </a:tr>
              <a:tr h="207240">
                <a:tc>
                  <a:txBody>
                    <a:bodyPr/>
                    <a:lstStyle/>
                    <a:p>
                      <a:pPr marL="0" marR="0" algn="just">
                        <a:lnSpc>
                          <a:spcPct val="107000"/>
                        </a:lnSpc>
                        <a:spcBef>
                          <a:spcPts val="0"/>
                        </a:spcBef>
                        <a:spcAft>
                          <a:spcPts val="0"/>
                        </a:spcAft>
                      </a:pPr>
                      <a:r>
                        <a:rPr lang="en-US" sz="1200">
                          <a:effectLst/>
                          <a:latin typeface="Arial"/>
                          <a:cs typeface="Arial"/>
                        </a:rPr>
                        <a:t>Discretionary</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6,652</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6,663</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7,082</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419</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extLst>
                  <a:ext uri="{0D108BD9-81ED-4DB2-BD59-A6C34878D82A}">
                    <a16:rowId xmlns:a16="http://schemas.microsoft.com/office/drawing/2014/main" val="2285393679"/>
                  </a:ext>
                </a:extLst>
              </a:tr>
              <a:tr h="207240">
                <a:tc>
                  <a:txBody>
                    <a:bodyPr/>
                    <a:lstStyle/>
                    <a:p>
                      <a:pPr marL="0" marR="0" algn="just">
                        <a:lnSpc>
                          <a:spcPct val="107000"/>
                        </a:lnSpc>
                        <a:spcBef>
                          <a:spcPts val="0"/>
                        </a:spcBef>
                        <a:spcAft>
                          <a:spcPts val="0"/>
                        </a:spcAft>
                      </a:pPr>
                      <a:r>
                        <a:rPr lang="en-US" sz="1200">
                          <a:effectLst/>
                          <a:latin typeface="Arial"/>
                          <a:cs typeface="Arial"/>
                        </a:rPr>
                        <a:t>Mandatory</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373</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444</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444</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0</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extLst>
                  <a:ext uri="{0D108BD9-81ED-4DB2-BD59-A6C34878D82A}">
                    <a16:rowId xmlns:a16="http://schemas.microsoft.com/office/drawing/2014/main" val="1898313711"/>
                  </a:ext>
                </a:extLst>
              </a:tr>
              <a:tr h="207240">
                <a:tc>
                  <a:txBody>
                    <a:bodyPr/>
                    <a:lstStyle/>
                    <a:p>
                      <a:pPr marL="0" marR="0" algn="just">
                        <a:lnSpc>
                          <a:spcPct val="107000"/>
                        </a:lnSpc>
                        <a:spcBef>
                          <a:spcPts val="0"/>
                        </a:spcBef>
                        <a:spcAft>
                          <a:spcPts val="0"/>
                        </a:spcAft>
                      </a:pPr>
                      <a:r>
                        <a:rPr lang="en-US" sz="1200">
                          <a:effectLst/>
                          <a:latin typeface="Arial"/>
                          <a:cs typeface="Arial"/>
                        </a:rPr>
                        <a:t>Transfers/Alloc.</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1,617</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1,652</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1,657</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5</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extLst>
                  <a:ext uri="{0D108BD9-81ED-4DB2-BD59-A6C34878D82A}">
                    <a16:rowId xmlns:a16="http://schemas.microsoft.com/office/drawing/2014/main" val="1385180393"/>
                  </a:ext>
                </a:extLst>
              </a:tr>
              <a:tr h="207240">
                <a:tc>
                  <a:txBody>
                    <a:bodyPr/>
                    <a:lstStyle/>
                    <a:p>
                      <a:pPr marL="0" marR="0" algn="just">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TOTAL FTEs</a:t>
                      </a:r>
                      <a:endParaRPr lang="en-US" sz="1200"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8,642</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8,759</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a:effectLst/>
                          <a:latin typeface="Arial"/>
                          <a:cs typeface="Arial"/>
                        </a:rPr>
                        <a:t>9,183</a:t>
                      </a:r>
                      <a:endParaRPr lang="en-US" sz="1200" dirty="0">
                        <a:solidFill>
                          <a:srgbClr val="000000"/>
                        </a:solidFill>
                        <a:effectLst/>
                        <a:latin typeface="Arial"/>
                        <a:ea typeface="Cambria" panose="02040503050406030204" pitchFamily="18" charset="0"/>
                        <a:cs typeface="Arial"/>
                      </a:endParaRPr>
                    </a:p>
                  </a:txBody>
                  <a:tcPr marL="54243" marR="54243" marT="7534" marB="7534" anchor="ctr"/>
                </a:tc>
                <a:tc>
                  <a:txBody>
                    <a:bodyPr/>
                    <a:lstStyle/>
                    <a:p>
                      <a:pPr marL="0" marR="0" algn="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424</a:t>
                      </a:r>
                      <a:endParaRPr lang="en-US" sz="1200"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54243" marR="54243" marT="7534" marB="7534" anchor="ctr"/>
                </a:tc>
                <a:extLst>
                  <a:ext uri="{0D108BD9-81ED-4DB2-BD59-A6C34878D82A}">
                    <a16:rowId xmlns:a16="http://schemas.microsoft.com/office/drawing/2014/main" val="856425931"/>
                  </a:ext>
                </a:extLst>
              </a:tr>
            </a:tbl>
          </a:graphicData>
        </a:graphic>
      </p:graphicFrame>
      <p:sp>
        <p:nvSpPr>
          <p:cNvPr id="3" name="TextBox 2">
            <a:extLst>
              <a:ext uri="{FF2B5EF4-FFF2-40B4-BE49-F238E27FC236}">
                <a16:creationId xmlns:a16="http://schemas.microsoft.com/office/drawing/2014/main" id="{9845B159-CA18-555E-F1EE-EF688CFD69C1}"/>
              </a:ext>
            </a:extLst>
          </p:cNvPr>
          <p:cNvSpPr txBox="1"/>
          <p:nvPr/>
        </p:nvSpPr>
        <p:spPr>
          <a:xfrm>
            <a:off x="2456873" y="6273225"/>
            <a:ext cx="6808424" cy="584775"/>
          </a:xfrm>
          <a:prstGeom prst="rect">
            <a:avLst/>
          </a:prstGeom>
          <a:noFill/>
        </p:spPr>
        <p:txBody>
          <a:bodyPr wrap="square" rtlCol="0">
            <a:spAutoFit/>
          </a:bodyPr>
          <a:lstStyle/>
          <a:p>
            <a:r>
              <a:rPr lang="en-US" sz="1600" dirty="0"/>
              <a:t>Note: 2024 Enacted column shows the Annualized CR amount for FTE due to timing of passage.</a:t>
            </a:r>
          </a:p>
        </p:txBody>
      </p:sp>
    </p:spTree>
    <p:extLst>
      <p:ext uri="{BB962C8B-B14F-4D97-AF65-F5344CB8AC3E}">
        <p14:creationId xmlns:p14="http://schemas.microsoft.com/office/powerpoint/2010/main" val="91452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6497" y="113597"/>
            <a:ext cx="5747778" cy="1410403"/>
          </a:xfrm>
        </p:spPr>
        <p:txBody>
          <a:bodyPr>
            <a:normAutofit/>
          </a:bodyPr>
          <a:lstStyle/>
          <a:p>
            <a:r>
              <a:rPr lang="en-US"/>
              <a:t>FWS 2025 Budget Submission</a:t>
            </a:r>
          </a:p>
        </p:txBody>
      </p:sp>
      <p:sp>
        <p:nvSpPr>
          <p:cNvPr id="3" name="Content Placeholder 2"/>
          <p:cNvSpPr>
            <a:spLocks noGrp="1"/>
          </p:cNvSpPr>
          <p:nvPr>
            <p:ph idx="1"/>
          </p:nvPr>
        </p:nvSpPr>
        <p:spPr>
          <a:xfrm>
            <a:off x="1780405" y="1581150"/>
            <a:ext cx="5747778" cy="4861960"/>
          </a:xfrm>
        </p:spPr>
        <p:txBody>
          <a:bodyPr>
            <a:normAutofit fontScale="85000" lnSpcReduction="10000"/>
          </a:bodyPr>
          <a:lstStyle/>
          <a:p>
            <a:pPr marL="0" indent="0">
              <a:lnSpc>
                <a:spcPct val="90000"/>
              </a:lnSpc>
              <a:buNone/>
            </a:pPr>
            <a:r>
              <a:rPr lang="en-US" sz="2200" b="1"/>
              <a:t>The President’s budget proposal for the Service prioritizes investments for:</a:t>
            </a:r>
          </a:p>
          <a:p>
            <a:pPr>
              <a:lnSpc>
                <a:spcPct val="90000"/>
              </a:lnSpc>
            </a:pPr>
            <a:r>
              <a:rPr lang="en-US" sz="2200"/>
              <a:t>Biodiversity</a:t>
            </a:r>
          </a:p>
          <a:p>
            <a:pPr lvl="1">
              <a:lnSpc>
                <a:spcPct val="90000"/>
              </a:lnSpc>
            </a:pPr>
            <a:r>
              <a:rPr lang="en-US" sz="1800"/>
              <a:t>Habitat Conservation </a:t>
            </a:r>
          </a:p>
          <a:p>
            <a:pPr lvl="1">
              <a:lnSpc>
                <a:spcPct val="90000"/>
              </a:lnSpc>
            </a:pPr>
            <a:r>
              <a:rPr lang="en-US" sz="1800"/>
              <a:t>Invasive Species Prevention and Control</a:t>
            </a:r>
          </a:p>
          <a:p>
            <a:pPr lvl="1">
              <a:lnSpc>
                <a:spcPct val="90000"/>
              </a:lnSpc>
            </a:pPr>
            <a:r>
              <a:rPr lang="en-US" sz="1800"/>
              <a:t>ES Recovery</a:t>
            </a:r>
          </a:p>
          <a:p>
            <a:pPr lvl="1">
              <a:lnSpc>
                <a:spcPct val="90000"/>
              </a:lnSpc>
            </a:pPr>
            <a:r>
              <a:rPr lang="en-US" sz="1800"/>
              <a:t>Birds</a:t>
            </a:r>
          </a:p>
          <a:p>
            <a:pPr>
              <a:lnSpc>
                <a:spcPct val="90000"/>
              </a:lnSpc>
            </a:pPr>
            <a:r>
              <a:rPr lang="en-US" sz="2200"/>
              <a:t>Service Capacity </a:t>
            </a:r>
          </a:p>
          <a:p>
            <a:pPr lvl="1">
              <a:lnSpc>
                <a:spcPct val="90000"/>
              </a:lnSpc>
            </a:pPr>
            <a:r>
              <a:rPr lang="en-US" sz="1800"/>
              <a:t>Refuge Staffing</a:t>
            </a:r>
          </a:p>
          <a:p>
            <a:pPr lvl="1">
              <a:lnSpc>
                <a:spcPct val="90000"/>
              </a:lnSpc>
            </a:pPr>
            <a:r>
              <a:rPr lang="en-US" sz="1800"/>
              <a:t>ES Consultation Capability</a:t>
            </a:r>
          </a:p>
          <a:p>
            <a:pPr lvl="1">
              <a:lnSpc>
                <a:spcPct val="90000"/>
              </a:lnSpc>
            </a:pPr>
            <a:r>
              <a:rPr lang="en-US" sz="1800"/>
              <a:t>MB Permitting</a:t>
            </a:r>
          </a:p>
          <a:p>
            <a:pPr lvl="1">
              <a:lnSpc>
                <a:spcPct val="90000"/>
              </a:lnSpc>
            </a:pPr>
            <a:r>
              <a:rPr lang="en-US" sz="1800"/>
              <a:t>FAC offices- native fish conservation</a:t>
            </a:r>
          </a:p>
          <a:p>
            <a:pPr>
              <a:lnSpc>
                <a:spcPct val="90000"/>
              </a:lnSpc>
            </a:pPr>
            <a:r>
              <a:rPr lang="en-US" sz="2200"/>
              <a:t>Climate Change </a:t>
            </a:r>
          </a:p>
          <a:p>
            <a:pPr lvl="1">
              <a:lnSpc>
                <a:spcPct val="90000"/>
              </a:lnSpc>
            </a:pPr>
            <a:r>
              <a:rPr lang="en-US" sz="1800"/>
              <a:t>Distillation of climate science into management tools</a:t>
            </a:r>
          </a:p>
          <a:p>
            <a:pPr lvl="1">
              <a:lnSpc>
                <a:spcPct val="90000"/>
              </a:lnSpc>
            </a:pPr>
            <a:r>
              <a:rPr lang="en-US" sz="1800"/>
              <a:t>Building a shared base of knowledge with our partners</a:t>
            </a:r>
          </a:p>
          <a:p>
            <a:pPr>
              <a:lnSpc>
                <a:spcPct val="90000"/>
              </a:lnSpc>
            </a:pPr>
            <a:endParaRPr lang="en-US" sz="2200"/>
          </a:p>
        </p:txBody>
      </p:sp>
      <p:pic>
        <p:nvPicPr>
          <p:cNvPr id="2052" name="Picture 4" descr="YCC crew banding juvenile american kestrels">
            <a:extLst>
              <a:ext uri="{FF2B5EF4-FFF2-40B4-BE49-F238E27FC236}">
                <a16:creationId xmlns:a16="http://schemas.microsoft.com/office/drawing/2014/main" id="{4D905D6F-FB2F-4DF3-82D5-BF04C79336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2090" y="1178377"/>
            <a:ext cx="3315846" cy="2520043"/>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2054" name="Picture 6" descr="Employee explains shorebird nesting area to visitors">
            <a:extLst>
              <a:ext uri="{FF2B5EF4-FFF2-40B4-BE49-F238E27FC236}">
                <a16:creationId xmlns:a16="http://schemas.microsoft.com/office/drawing/2014/main" id="{BB93CEB5-69AB-4A67-9E3F-232F656953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9285" y="3861913"/>
            <a:ext cx="3681456" cy="245737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6705CD5-F945-47D5-8D14-8FB04AA24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8506" y="113597"/>
            <a:ext cx="1396017" cy="1667077"/>
          </a:xfrm>
          <a:prstGeom prst="rect">
            <a:avLst/>
          </a:prstGeom>
        </p:spPr>
      </p:pic>
    </p:spTree>
    <p:extLst>
      <p:ext uri="{BB962C8B-B14F-4D97-AF65-F5344CB8AC3E}">
        <p14:creationId xmlns:p14="http://schemas.microsoft.com/office/powerpoint/2010/main" val="130038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3589337" y="537762"/>
            <a:ext cx="7345891" cy="1413933"/>
          </a:xfrm>
        </p:spPr>
        <p:txBody>
          <a:bodyPr>
            <a:normAutofit/>
          </a:bodyPr>
          <a:lstStyle/>
          <a:p>
            <a:r>
              <a:rPr lang="en-US"/>
              <a:t>FWS 2025 Budget Submission</a:t>
            </a:r>
          </a:p>
        </p:txBody>
      </p:sp>
      <p:pic>
        <p:nvPicPr>
          <p:cNvPr id="4" name="Picture 4" descr="Braided streams in Alaska ">
            <a:extLst>
              <a:ext uri="{FF2B5EF4-FFF2-40B4-BE49-F238E27FC236}">
                <a16:creationId xmlns:a16="http://schemas.microsoft.com/office/drawing/2014/main" id="{5D04ECA4-E6C1-467E-A90E-21CADF080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07" r="31163"/>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24147" y="1624768"/>
            <a:ext cx="7659156" cy="4695470"/>
          </a:xfrm>
        </p:spPr>
        <p:txBody>
          <a:bodyPr>
            <a:normAutofit/>
          </a:bodyPr>
          <a:lstStyle/>
          <a:p>
            <a:pPr marL="800100" lvl="1" indent="-342900">
              <a:lnSpc>
                <a:spcPct val="110000"/>
              </a:lnSpc>
              <a:spcBef>
                <a:spcPts val="0"/>
              </a:spcBef>
              <a:buFont typeface="Symbol" panose="05050102010706020507" pitchFamily="18" charset="2"/>
              <a:buChar char=""/>
            </a:pPr>
            <a:r>
              <a:rPr lang="en-US" dirty="0">
                <a:effectLst/>
                <a:latin typeface="Corbel" panose="020B0503020204020204" pitchFamily="34" charset="0"/>
                <a:ea typeface="Calibri" panose="020F0502020204030204" pitchFamily="34" charset="0"/>
                <a:cs typeface="Calibri" panose="020F0502020204030204" pitchFamily="34" charset="0"/>
              </a:rPr>
              <a:t>The 2025 President’s Budget </a:t>
            </a:r>
            <a:r>
              <a:rPr lang="en-US" dirty="0">
                <a:latin typeface="Corbel" panose="020B0503020204020204" pitchFamily="34" charset="0"/>
                <a:ea typeface="Calibri" panose="020F0502020204030204" pitchFamily="34" charset="0"/>
                <a:cs typeface="Calibri" panose="020F0502020204030204" pitchFamily="34" charset="0"/>
              </a:rPr>
              <a:t>R</a:t>
            </a:r>
            <a:r>
              <a:rPr lang="en-US" dirty="0">
                <a:effectLst/>
                <a:latin typeface="Corbel" panose="020B0503020204020204" pitchFamily="34" charset="0"/>
                <a:ea typeface="Calibri" panose="020F0502020204030204" pitchFamily="34" charset="0"/>
                <a:cs typeface="Calibri" panose="020F0502020204030204" pitchFamily="34" charset="0"/>
              </a:rPr>
              <a:t>equest for FWS totals $</a:t>
            </a:r>
            <a:r>
              <a:rPr lang="en-US" dirty="0">
                <a:latin typeface="Corbel" panose="020B0503020204020204" pitchFamily="34" charset="0"/>
                <a:ea typeface="Calibri" panose="020F0502020204030204" pitchFamily="34" charset="0"/>
                <a:cs typeface="Calibri" panose="020F0502020204030204" pitchFamily="34" charset="0"/>
              </a:rPr>
              <a:t>1.9</a:t>
            </a:r>
            <a:r>
              <a:rPr lang="en-US" dirty="0">
                <a:effectLst/>
                <a:latin typeface="Corbel" panose="020B0503020204020204" pitchFamily="34" charset="0"/>
                <a:ea typeface="Calibri" panose="020F0502020204030204" pitchFamily="34" charset="0"/>
                <a:cs typeface="Calibri" panose="020F0502020204030204" pitchFamily="34" charset="0"/>
              </a:rPr>
              <a:t> billion.</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pPr marL="800100" lvl="1" indent="-342900">
              <a:lnSpc>
                <a:spcPct val="110000"/>
              </a:lnSpc>
              <a:spcBef>
                <a:spcPts val="0"/>
              </a:spcBef>
              <a:buFont typeface="Symbol" panose="05050102010706020507" pitchFamily="18" charset="2"/>
              <a:buChar char=""/>
            </a:pPr>
            <a:r>
              <a:rPr lang="en-US" dirty="0">
                <a:effectLst/>
                <a:latin typeface="Corbel" panose="020B0503020204020204" pitchFamily="34" charset="0"/>
                <a:ea typeface="Calibri" panose="020F0502020204030204" pitchFamily="34" charset="0"/>
                <a:cs typeface="Calibri" panose="020F0502020204030204" pitchFamily="34" charset="0"/>
              </a:rPr>
              <a:t>An additional $2.0 billion is available under permanent appropriations, most of which is provided directly to States for fish and wildlife restoration and conservation. </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pPr marL="800100" lvl="1" indent="-342900">
              <a:lnSpc>
                <a:spcPct val="110000"/>
              </a:lnSpc>
              <a:spcBef>
                <a:spcPts val="0"/>
              </a:spcBef>
              <a:buFont typeface="Symbol" panose="05050102010706020507" pitchFamily="18" charset="2"/>
              <a:buChar char=""/>
            </a:pPr>
            <a:r>
              <a:rPr lang="en-US" dirty="0">
                <a:effectLst/>
                <a:latin typeface="Corbel" panose="020B0503020204020204" pitchFamily="34" charset="0"/>
                <a:ea typeface="Calibri" panose="020F0502020204030204" pitchFamily="34" charset="0"/>
                <a:cs typeface="Calibri" panose="020F0502020204030204" pitchFamily="34" charset="0"/>
              </a:rPr>
              <a:t>The discretionary portion of the request is an increase of</a:t>
            </a:r>
            <a:r>
              <a:rPr lang="en-US" dirty="0">
                <a:latin typeface="Corbel" panose="020B0503020204020204" pitchFamily="34" charset="0"/>
                <a:ea typeface="Calibri" panose="020F0502020204030204" pitchFamily="34" charset="0"/>
                <a:cs typeface="Calibri" panose="020F0502020204030204" pitchFamily="34" charset="0"/>
              </a:rPr>
              <a:t> $163.4 million above the 2024 enacted level.</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pPr marL="800100" lvl="1" indent="-342900">
              <a:lnSpc>
                <a:spcPct val="110000"/>
              </a:lnSpc>
              <a:spcBef>
                <a:spcPts val="0"/>
              </a:spcBef>
              <a:buFont typeface="Symbol" panose="05050102010706020507" pitchFamily="18" charset="2"/>
              <a:buChar char=""/>
            </a:pPr>
            <a:r>
              <a:rPr lang="en-US" dirty="0">
                <a:effectLst/>
                <a:latin typeface="Corbel" panose="020B0503020204020204" pitchFamily="34" charset="0"/>
                <a:ea typeface="Calibri" panose="020F0502020204030204" pitchFamily="34" charset="0"/>
                <a:cs typeface="Calibri" panose="020F0502020204030204" pitchFamily="34" charset="0"/>
              </a:rPr>
              <a:t>Much of the Service’s increase directly supports conservation and retaining biodiversity on the landscape.  </a:t>
            </a:r>
            <a:endParaRPr lang="en-US" dirty="0">
              <a:effectLst/>
              <a:latin typeface="Corbel" panose="020B0503020204020204" pitchFamily="34" charset="0"/>
              <a:ea typeface="Calibri" panose="020F0502020204030204" pitchFamily="34" charset="0"/>
              <a:cs typeface="Times New Roman" panose="02020603050405020304" pitchFamily="18" charset="0"/>
            </a:endParaRPr>
          </a:p>
          <a:p>
            <a:pPr>
              <a:lnSpc>
                <a:spcPct val="90000"/>
              </a:lnSpc>
            </a:pPr>
            <a:endParaRPr lang="en-US" sz="2200" dirty="0"/>
          </a:p>
        </p:txBody>
      </p:sp>
      <p:pic>
        <p:nvPicPr>
          <p:cNvPr id="48" name="Picture 47">
            <a:extLst>
              <a:ext uri="{FF2B5EF4-FFF2-40B4-BE49-F238E27FC236}">
                <a16:creationId xmlns:a16="http://schemas.microsoft.com/office/drawing/2014/main" id="{01B878E6-F95A-408C-B277-8CFD042EE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8506" y="113597"/>
            <a:ext cx="1396017" cy="1667077"/>
          </a:xfrm>
          <a:prstGeom prst="rect">
            <a:avLst/>
          </a:prstGeom>
        </p:spPr>
      </p:pic>
    </p:spTree>
    <p:extLst>
      <p:ext uri="{BB962C8B-B14F-4D97-AF65-F5344CB8AC3E}">
        <p14:creationId xmlns:p14="http://schemas.microsoft.com/office/powerpoint/2010/main" val="65270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7CDB0379-396A-45AE-92C3-FB8568423BF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9148" y="171450"/>
            <a:ext cx="6786377" cy="6305675"/>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7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972080" y="312821"/>
            <a:ext cx="5260680" cy="1752599"/>
          </a:xfrm>
        </p:spPr>
        <p:txBody>
          <a:bodyPr>
            <a:normAutofit/>
          </a:bodyPr>
          <a:lstStyle/>
          <a:p>
            <a:pPr algn="l"/>
            <a:r>
              <a:rPr lang="en-US"/>
              <a:t>FWS 2025 Budget Submission</a:t>
            </a:r>
          </a:p>
        </p:txBody>
      </p:sp>
      <p:sp>
        <p:nvSpPr>
          <p:cNvPr id="3" name="Content Placeholder 2"/>
          <p:cNvSpPr>
            <a:spLocks noGrp="1"/>
          </p:cNvSpPr>
          <p:nvPr>
            <p:ph idx="1"/>
          </p:nvPr>
        </p:nvSpPr>
        <p:spPr>
          <a:xfrm>
            <a:off x="643468" y="2065421"/>
            <a:ext cx="5260680" cy="4479758"/>
          </a:xfrm>
        </p:spPr>
        <p:txBody>
          <a:bodyPr>
            <a:normAutofit fontScale="92500" lnSpcReduction="20000"/>
          </a:bodyPr>
          <a:lstStyle/>
          <a:p>
            <a:pPr marL="0" indent="0">
              <a:lnSpc>
                <a:spcPct val="90000"/>
              </a:lnSpc>
              <a:buNone/>
            </a:pPr>
            <a:r>
              <a:rPr lang="en-US" sz="2000" b="1" dirty="0"/>
              <a:t>Conservation Capacity Needs</a:t>
            </a:r>
          </a:p>
          <a:p>
            <a:pPr lvl="1">
              <a:lnSpc>
                <a:spcPct val="90000"/>
              </a:lnSpc>
            </a:pPr>
            <a:r>
              <a:rPr lang="en-US" sz="1800" dirty="0"/>
              <a:t>The NWRS has 500 fewer staff than they did 10 years ago.  To begin to address this, we are requesting $602.3 million, +$75.3 million from 2024 enacted.</a:t>
            </a:r>
          </a:p>
          <a:p>
            <a:pPr lvl="2">
              <a:lnSpc>
                <a:spcPct val="90000"/>
              </a:lnSpc>
            </a:pPr>
            <a:r>
              <a:rPr lang="en-US" sz="1600" dirty="0"/>
              <a:t>This includes an increase of $17.9 million for Refuge Law Enforcement</a:t>
            </a:r>
          </a:p>
          <a:p>
            <a:pPr lvl="1">
              <a:lnSpc>
                <a:spcPct val="90000"/>
              </a:lnSpc>
            </a:pPr>
            <a:r>
              <a:rPr lang="en-US" sz="1800" dirty="0"/>
              <a:t>ES Consultation capability is at an all time low due to growing workload and a real decrease in funding. To meet this huge demand we are requesting $146.6 million, an increase of $28.4 million from 2024 enacted.</a:t>
            </a:r>
          </a:p>
          <a:p>
            <a:pPr lvl="1">
              <a:lnSpc>
                <a:spcPct val="90000"/>
              </a:lnSpc>
            </a:pPr>
            <a:r>
              <a:rPr lang="en-US" sz="1800" dirty="0"/>
              <a:t>MB Permitting -Demand for the Service to improve the clarity and efficiency of its migratory bird permitting operations is at an all-time high. If Congress provides the requested $13.4 million, +$8 million from 2024 enacted, additional resources will go to support staff handling permitting in our regional offices. </a:t>
            </a:r>
          </a:p>
          <a:p>
            <a:pPr>
              <a:lnSpc>
                <a:spcPct val="90000"/>
              </a:lnSpc>
            </a:pPr>
            <a:endParaRPr lang="en-US" sz="1700" dirty="0"/>
          </a:p>
        </p:txBody>
      </p:sp>
    </p:spTree>
    <p:extLst>
      <p:ext uri="{BB962C8B-B14F-4D97-AF65-F5344CB8AC3E}">
        <p14:creationId xmlns:p14="http://schemas.microsoft.com/office/powerpoint/2010/main" val="35962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E574-ABDB-B3B8-0D3D-C06994AB1448}"/>
              </a:ext>
            </a:extLst>
          </p:cNvPr>
          <p:cNvSpPr>
            <a:spLocks noGrp="1"/>
          </p:cNvSpPr>
          <p:nvPr>
            <p:ph type="title"/>
          </p:nvPr>
        </p:nvSpPr>
        <p:spPr/>
        <p:txBody>
          <a:bodyPr/>
          <a:lstStyle/>
          <a:p>
            <a:r>
              <a:rPr lang="en-US"/>
              <a:t>Capacity increases continued</a:t>
            </a:r>
            <a:endParaRPr lang="en-US" dirty="0"/>
          </a:p>
        </p:txBody>
      </p:sp>
      <p:sp>
        <p:nvSpPr>
          <p:cNvPr id="3" name="Content Placeholder 2">
            <a:extLst>
              <a:ext uri="{FF2B5EF4-FFF2-40B4-BE49-F238E27FC236}">
                <a16:creationId xmlns:a16="http://schemas.microsoft.com/office/drawing/2014/main" id="{B97F1431-C6D5-939B-B530-6E7F064A1C69}"/>
              </a:ext>
            </a:extLst>
          </p:cNvPr>
          <p:cNvSpPr>
            <a:spLocks noGrp="1"/>
          </p:cNvSpPr>
          <p:nvPr>
            <p:ph idx="1"/>
          </p:nvPr>
        </p:nvSpPr>
        <p:spPr>
          <a:xfrm>
            <a:off x="1484310" y="2666999"/>
            <a:ext cx="10018713" cy="3976172"/>
          </a:xfrm>
        </p:spPr>
        <p:txBody>
          <a:bodyPr>
            <a:normAutofit fontScale="77500" lnSpcReduction="20000"/>
          </a:bodyPr>
          <a:lstStyle/>
          <a:p>
            <a:r>
              <a:rPr lang="en-US" sz="2600" dirty="0">
                <a:effectLst/>
                <a:latin typeface="Corbel" panose="020B0503020204020204" pitchFamily="34" charset="0"/>
                <a:ea typeface="Calibri" panose="020F0502020204030204" pitchFamily="34" charset="0"/>
                <a:cs typeface="Calibri" panose="020F0502020204030204" pitchFamily="34" charset="0"/>
              </a:rPr>
              <a:t>The budget proposes $126.4 million, a $15.9 million from 2024 enacted for Recovery of Threatened and Endangered Species.  These funds will contribute to the delisting of species currently listed under the Endangered Species Act.  </a:t>
            </a:r>
          </a:p>
          <a:p>
            <a:r>
              <a:rPr lang="en-US" sz="2600" dirty="0"/>
              <a:t>The Service’s request for Refuge Law Enforcement is $63.4 million, $17.9 million above 2024 enacted.</a:t>
            </a:r>
          </a:p>
          <a:p>
            <a:r>
              <a:rPr lang="en-US" sz="2600" dirty="0"/>
              <a:t>The 2025 budget request for the Partners for Fish and Wildlife Program is $68.1 million, +$9.1 million from 2024 enacted.</a:t>
            </a:r>
          </a:p>
          <a:p>
            <a:r>
              <a:rPr lang="en-US" sz="2600" dirty="0">
                <a:latin typeface="Corbel" panose="020B0503020204020204" pitchFamily="34" charset="0"/>
                <a:cs typeface="Calibri" panose="020F0502020204030204" pitchFamily="34" charset="0"/>
              </a:rPr>
              <a:t>The Service’s Office of Law Enforcement investigates wildlife crimes and enforces the laws that govern the Nation’s wildlife trade. Funding is proposed at $110.8 million, an increase of $18.9 million above 2024 enacted.</a:t>
            </a:r>
          </a:p>
          <a:p>
            <a:r>
              <a:rPr lang="en-US" sz="2600" dirty="0"/>
              <a:t>FAC offices- Support for native fish conservation is lagging as fisheries offices lose staff due to funding shortages. Our request is $32.9 million, an increase of $12.5 million from the 2024 enacted to provide more capacity for these offices. </a:t>
            </a:r>
          </a:p>
          <a:p>
            <a:endParaRPr lang="en-US" sz="2400" dirty="0">
              <a:latin typeface="Corbel" panose="020B0503020204020204" pitchFamily="34" charset="0"/>
              <a:cs typeface="Calibri" panose="020F0502020204030204" pitchFamily="34" charset="0"/>
            </a:endParaRPr>
          </a:p>
          <a:p>
            <a:endParaRPr lang="en-US" sz="2400" dirty="0"/>
          </a:p>
          <a:p>
            <a:endParaRPr lang="en-US" sz="2400" dirty="0"/>
          </a:p>
          <a:p>
            <a:endParaRPr lang="en-US" dirty="0">
              <a:effectLst/>
              <a:latin typeface="Corbel" panose="020B050302020402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44536DE-9A6D-1E6A-CE91-543E98E62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694" y="113597"/>
            <a:ext cx="1620829" cy="1935540"/>
          </a:xfrm>
          <a:prstGeom prst="rect">
            <a:avLst/>
          </a:prstGeom>
        </p:spPr>
      </p:pic>
    </p:spTree>
    <p:extLst>
      <p:ext uri="{BB962C8B-B14F-4D97-AF65-F5344CB8AC3E}">
        <p14:creationId xmlns:p14="http://schemas.microsoft.com/office/powerpoint/2010/main" val="343446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CABC-0EB3-44AD-8A23-04AE06BB0480}"/>
              </a:ext>
            </a:extLst>
          </p:cNvPr>
          <p:cNvSpPr>
            <a:spLocks noGrp="1"/>
          </p:cNvSpPr>
          <p:nvPr>
            <p:ph type="title"/>
          </p:nvPr>
        </p:nvSpPr>
        <p:spPr>
          <a:xfrm>
            <a:off x="1484311" y="685800"/>
            <a:ext cx="10018713" cy="1185333"/>
          </a:xfrm>
        </p:spPr>
        <p:txBody>
          <a:bodyPr>
            <a:normAutofit/>
          </a:bodyPr>
          <a:lstStyle/>
          <a:p>
            <a:r>
              <a:rPr lang="en-US"/>
              <a:t>FWS 2025 Budget Submission</a:t>
            </a:r>
          </a:p>
        </p:txBody>
      </p:sp>
      <p:sp>
        <p:nvSpPr>
          <p:cNvPr id="3" name="Content Placeholder 2">
            <a:extLst>
              <a:ext uri="{FF2B5EF4-FFF2-40B4-BE49-F238E27FC236}">
                <a16:creationId xmlns:a16="http://schemas.microsoft.com/office/drawing/2014/main" id="{EFD7D4E7-BDDB-439E-9588-CDBFF4A96B76}"/>
              </a:ext>
            </a:extLst>
          </p:cNvPr>
          <p:cNvSpPr>
            <a:spLocks noGrp="1"/>
          </p:cNvSpPr>
          <p:nvPr>
            <p:ph idx="1"/>
          </p:nvPr>
        </p:nvSpPr>
        <p:spPr>
          <a:xfrm>
            <a:off x="1484311" y="1998133"/>
            <a:ext cx="6855356" cy="3793067"/>
          </a:xfrm>
        </p:spPr>
        <p:txBody>
          <a:bodyPr>
            <a:normAutofit fontScale="92500" lnSpcReduction="10000"/>
          </a:bodyPr>
          <a:lstStyle/>
          <a:p>
            <a:pPr marL="0" indent="0">
              <a:lnSpc>
                <a:spcPct val="90000"/>
              </a:lnSpc>
              <a:buNone/>
            </a:pPr>
            <a:r>
              <a:rPr lang="en-US" sz="2000" b="1" dirty="0"/>
              <a:t>Advancing Climate Science </a:t>
            </a:r>
          </a:p>
          <a:p>
            <a:pPr>
              <a:lnSpc>
                <a:spcPct val="90000"/>
              </a:lnSpc>
            </a:pPr>
            <a:r>
              <a:rPr lang="en-US" sz="2000" dirty="0"/>
              <a:t>The request includes $37.9 million, an increase of $12.1 million above 2024 enacted for the base work of the Science Applications program, including funding for Science Partnerships to work with partners on landscape level planning to address climate change and other threats to species and habitats.</a:t>
            </a:r>
          </a:p>
          <a:p>
            <a:pPr>
              <a:lnSpc>
                <a:spcPct val="90000"/>
              </a:lnSpc>
            </a:pPr>
            <a:r>
              <a:rPr lang="en-US" sz="2000" dirty="0"/>
              <a:t>$10.6 million, +$1.8 million from 2024 enacted) for  translating science into useful tools for on-the-ground management to address climate change and other threats.  </a:t>
            </a:r>
          </a:p>
          <a:p>
            <a:pPr>
              <a:lnSpc>
                <a:spcPct val="90000"/>
              </a:lnSpc>
            </a:pPr>
            <a:r>
              <a:rPr lang="en-US" sz="2000" dirty="0"/>
              <a:t>Climate adaptation is also a priority of our other programs, as they work in the field to address species and habitat conservation. </a:t>
            </a:r>
          </a:p>
          <a:p>
            <a:pPr>
              <a:lnSpc>
                <a:spcPct val="90000"/>
              </a:lnSpc>
            </a:pPr>
            <a:endParaRPr lang="en-US" sz="2000" dirty="0"/>
          </a:p>
        </p:txBody>
      </p:sp>
      <p:pic>
        <p:nvPicPr>
          <p:cNvPr id="5122" name="Picture 2" descr="USGS scientists document water quality testing on Missouri River">
            <a:extLst>
              <a:ext uri="{FF2B5EF4-FFF2-40B4-BE49-F238E27FC236}">
                <a16:creationId xmlns:a16="http://schemas.microsoft.com/office/drawing/2014/main" id="{7B4117FF-067D-45F5-B83F-864A495AE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8" r="-5" b="5203"/>
          <a:stretch/>
        </p:blipFill>
        <p:spPr bwMode="auto">
          <a:xfrm>
            <a:off x="8817991" y="2174593"/>
            <a:ext cx="2459609" cy="343218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44C347-D67E-423B-86D2-A329E673E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086" y="113597"/>
            <a:ext cx="1720437" cy="2054488"/>
          </a:xfrm>
          <a:prstGeom prst="rect">
            <a:avLst/>
          </a:prstGeom>
        </p:spPr>
      </p:pic>
    </p:spTree>
    <p:extLst>
      <p:ext uri="{BB962C8B-B14F-4D97-AF65-F5344CB8AC3E}">
        <p14:creationId xmlns:p14="http://schemas.microsoft.com/office/powerpoint/2010/main" val="66456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591" y="1"/>
            <a:ext cx="10018713" cy="934948"/>
          </a:xfrm>
        </p:spPr>
        <p:txBody>
          <a:bodyPr/>
          <a:lstStyle/>
          <a:p>
            <a:r>
              <a:rPr lang="en-US"/>
              <a:t>FWS 2025 Budget Submission</a:t>
            </a:r>
          </a:p>
        </p:txBody>
      </p:sp>
      <p:sp>
        <p:nvSpPr>
          <p:cNvPr id="3" name="Content Placeholder 2"/>
          <p:cNvSpPr>
            <a:spLocks noGrp="1"/>
          </p:cNvSpPr>
          <p:nvPr>
            <p:ph idx="1"/>
          </p:nvPr>
        </p:nvSpPr>
        <p:spPr>
          <a:xfrm>
            <a:off x="1749877" y="934429"/>
            <a:ext cx="8458026" cy="5678905"/>
          </a:xfrm>
        </p:spPr>
        <p:txBody>
          <a:bodyPr vert="horz" lIns="91440" tIns="45720" rIns="91440" bIns="45720" rtlCol="0" anchor="t">
            <a:normAutofit/>
          </a:bodyPr>
          <a:lstStyle/>
          <a:p>
            <a:pPr marL="0" indent="0">
              <a:buNone/>
            </a:pPr>
            <a:r>
              <a:rPr lang="en-US" b="1"/>
              <a:t>Program Details – </a:t>
            </a:r>
            <a:r>
              <a:rPr lang="en-US" b="1" err="1"/>
              <a:t>ePermits</a:t>
            </a:r>
            <a:endParaRPr lang="en-US" b="1"/>
          </a:p>
          <a:p>
            <a:pPr marL="0" indent="0">
              <a:buNone/>
            </a:pPr>
            <a:endParaRPr lang="en-US" b="1"/>
          </a:p>
          <a:p>
            <a:r>
              <a:rPr lang="en-US"/>
              <a:t>The budget consolidates funding for our multi-program </a:t>
            </a:r>
            <a:r>
              <a:rPr lang="en-US" err="1"/>
              <a:t>ePermits</a:t>
            </a:r>
            <a:r>
              <a:rPr lang="en-US"/>
              <a:t> system into one subactivity, and requests an additional $6 million for this year’s development activities.</a:t>
            </a:r>
          </a:p>
          <a:p>
            <a:endParaRPr lang="en-US"/>
          </a:p>
          <a:p>
            <a:pPr marL="0" indent="0">
              <a:buNone/>
            </a:pPr>
            <a:endParaRPr lang="en-US"/>
          </a:p>
          <a:p>
            <a:pPr lvl="1"/>
            <a:endParaRPr lang="en-US" sz="1400"/>
          </a:p>
          <a:p>
            <a:pPr marL="0" indent="0">
              <a:buNone/>
            </a:pPr>
            <a:endParaRPr lang="en-US" sz="1600"/>
          </a:p>
          <a:p>
            <a:pPr lvl="1"/>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086" y="113597"/>
            <a:ext cx="1720437" cy="2054488"/>
          </a:xfrm>
          <a:prstGeom prst="rect">
            <a:avLst/>
          </a:prstGeom>
        </p:spPr>
      </p:pic>
      <p:pic>
        <p:nvPicPr>
          <p:cNvPr id="7" name="Picture Placeholder 11"/>
          <p:cNvPicPr>
            <a:picLocks noChangeAspect="1"/>
          </p:cNvPicPr>
          <p:nvPr/>
        </p:nvPicPr>
        <p:blipFill>
          <a:blip r:embed="rId3">
            <a:extLst>
              <a:ext uri="{28A0092B-C50C-407E-A947-70E740481C1C}">
                <a14:useLocalDpi xmlns:a14="http://schemas.microsoft.com/office/drawing/2010/main" val="0"/>
              </a:ext>
            </a:extLst>
          </a:blip>
          <a:srcRect t="15393" b="15393"/>
          <a:stretch>
            <a:fillRect/>
          </a:stretch>
        </p:blipFill>
        <p:spPr>
          <a:xfrm>
            <a:off x="1652056" y="3345873"/>
            <a:ext cx="8825659" cy="3429000"/>
          </a:xfrm>
          <a:prstGeom prst="rect">
            <a:avLst/>
          </a:prstGeom>
        </p:spPr>
      </p:pic>
    </p:spTree>
    <p:extLst>
      <p:ext uri="{BB962C8B-B14F-4D97-AF65-F5344CB8AC3E}">
        <p14:creationId xmlns:p14="http://schemas.microsoft.com/office/powerpoint/2010/main" val="193161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182" y="0"/>
            <a:ext cx="10018713" cy="832207"/>
          </a:xfrm>
        </p:spPr>
        <p:txBody>
          <a:bodyPr/>
          <a:lstStyle/>
          <a:p>
            <a:r>
              <a:rPr lang="en-US"/>
              <a:t>FWS 2025 Budget Submission</a:t>
            </a:r>
          </a:p>
        </p:txBody>
      </p:sp>
      <p:sp>
        <p:nvSpPr>
          <p:cNvPr id="3" name="Content Placeholder 2"/>
          <p:cNvSpPr>
            <a:spLocks noGrp="1"/>
          </p:cNvSpPr>
          <p:nvPr>
            <p:ph idx="1"/>
          </p:nvPr>
        </p:nvSpPr>
        <p:spPr>
          <a:xfrm>
            <a:off x="1413857" y="858623"/>
            <a:ext cx="8057201" cy="5717159"/>
          </a:xfrm>
        </p:spPr>
        <p:txBody>
          <a:bodyPr vert="horz" lIns="91440" tIns="45720" rIns="91440" bIns="45720" rtlCol="0" anchor="t">
            <a:normAutofit/>
          </a:bodyPr>
          <a:lstStyle/>
          <a:p>
            <a:pPr marL="0" indent="0">
              <a:buNone/>
            </a:pPr>
            <a:r>
              <a:rPr lang="en-US" dirty="0"/>
              <a:t>Altogether, the Budget includes $319.4 million for asset maintenance and construction.  </a:t>
            </a:r>
          </a:p>
          <a:p>
            <a:pPr marL="0" indent="0">
              <a:buNone/>
            </a:pPr>
            <a:r>
              <a:rPr lang="en-US" b="1" dirty="0"/>
              <a:t>Construction - $32.2 million in Discretionary Funds </a:t>
            </a:r>
          </a:p>
          <a:p>
            <a:pPr lvl="1"/>
            <a:r>
              <a:rPr lang="en-US" dirty="0"/>
              <a:t>The 2025 Construction budget is $12.9 million above 2024 enacted, including $21.0 million for line-item construction projects. The budget also includes $2.1 million for electric vehicle charging station infrastructure. </a:t>
            </a:r>
          </a:p>
          <a:p>
            <a:pPr marL="57150" indent="0">
              <a:buNone/>
            </a:pPr>
            <a:r>
              <a:rPr lang="en-US" b="1" dirty="0"/>
              <a:t>Deferred Maintenance - $95 million in Permanent Funds; </a:t>
            </a:r>
          </a:p>
          <a:p>
            <a:pPr lvl="1"/>
            <a:r>
              <a:rPr lang="en-US" dirty="0"/>
              <a:t>Starting in FY 2021 the Great American Outdoors Act (GAOA) Legacy Restoration Fund (LRF) provides mandatory funding for Refuge System Deferred Maintenance.  This is in addition to the Deferred Maintenance funding under Refuges, which is $47.6 million.  All of Refuge Maintenance is funded at $160.1 million.</a:t>
            </a:r>
          </a:p>
          <a:p>
            <a:pPr lvl="1"/>
            <a:r>
              <a:rPr lang="en-US" dirty="0"/>
              <a:t>In addition, Fisheries Maintenance is funded at $32.1 million.</a:t>
            </a:r>
          </a:p>
          <a:p>
            <a:pPr lvl="1"/>
            <a:endParaRPr lang="en-US" dirty="0"/>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086" y="113597"/>
            <a:ext cx="1720437" cy="20544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383" y="4064263"/>
            <a:ext cx="2680140" cy="2680140"/>
          </a:xfrm>
          <a:prstGeom prst="rect">
            <a:avLst/>
          </a:prstGeom>
        </p:spPr>
      </p:pic>
    </p:spTree>
    <p:extLst>
      <p:ext uri="{BB962C8B-B14F-4D97-AF65-F5344CB8AC3E}">
        <p14:creationId xmlns:p14="http://schemas.microsoft.com/office/powerpoint/2010/main" val="1923651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a5d1b7-6b7d-4c9f-981d-6c026b05341d">
      <Terms xmlns="http://schemas.microsoft.com/office/infopath/2007/PartnerControls"/>
    </lcf76f155ced4ddcb4097134ff3c332f>
    <TaxCatchAll xmlns="31062a0d-ede8-4112-b4bb-00a9c1bc8e16" xsi:nil="true"/>
    <SharedWithUsers xmlns="cce28899-03e0-41b2-8c41-1c86ba83d9fc">
      <UserInfo>
        <DisplayName>Marand, Kelsey A</DisplayName>
        <AccountId>76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B37F1CC5FF0A4E8FA0041969CA29AE" ma:contentTypeVersion="17" ma:contentTypeDescription="Create a new document." ma:contentTypeScope="" ma:versionID="6c9f4f26d7f11872db694c03292e7bc4">
  <xsd:schema xmlns:xsd="http://www.w3.org/2001/XMLSchema" xmlns:xs="http://www.w3.org/2001/XMLSchema" xmlns:p="http://schemas.microsoft.com/office/2006/metadata/properties" xmlns:ns2="16a5d1b7-6b7d-4c9f-981d-6c026b05341d" xmlns:ns3="cce28899-03e0-41b2-8c41-1c86ba83d9fc" xmlns:ns4="31062a0d-ede8-4112-b4bb-00a9c1bc8e16" targetNamespace="http://schemas.microsoft.com/office/2006/metadata/properties" ma:root="true" ma:fieldsID="6805d55c10f573a32b91fa07814a7214" ns2:_="" ns3:_="" ns4:_="">
    <xsd:import namespace="16a5d1b7-6b7d-4c9f-981d-6c026b05341d"/>
    <xsd:import namespace="cce28899-03e0-41b2-8c41-1c86ba83d9fc"/>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5d1b7-6b7d-4c9f-981d-6c026b0534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e28899-03e0-41b2-8c41-1c86ba83d9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a0fc30a-935a-4878-9ead-4d4bfd38e3e1}" ma:internalName="TaxCatchAll" ma:showField="CatchAllData" ma:web="cce28899-03e0-41b2-8c41-1c86ba83d9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65C4F-676B-4A08-8752-085A8520F530}">
  <ds:schemaRefs>
    <ds:schemaRef ds:uri="http://schemas.microsoft.com/sharepoint/v3/contenttype/forms"/>
  </ds:schemaRefs>
</ds:datastoreItem>
</file>

<file path=customXml/itemProps2.xml><?xml version="1.0" encoding="utf-8"?>
<ds:datastoreItem xmlns:ds="http://schemas.openxmlformats.org/officeDocument/2006/customXml" ds:itemID="{EB6DE691-31C0-4CBD-8D0D-EB36BF474C42}">
  <ds:schemaRefs>
    <ds:schemaRef ds:uri="cce28899-03e0-41b2-8c41-1c86ba83d9fc"/>
    <ds:schemaRef ds:uri="http://purl.org/dc/terms/"/>
    <ds:schemaRef ds:uri="16a5d1b7-6b7d-4c9f-981d-6c026b05341d"/>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1062a0d-ede8-4112-b4bb-00a9c1bc8e16"/>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A6B0C29-39D4-456C-8F82-71A9BDB8D638}">
  <ds:schemaRefs>
    <ds:schemaRef ds:uri="16a5d1b7-6b7d-4c9f-981d-6c026b05341d"/>
    <ds:schemaRef ds:uri="31062a0d-ede8-4112-b4bb-00a9c1bc8e16"/>
    <ds:schemaRef ds:uri="cce28899-03e0-41b2-8c41-1c86ba83d9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Parallax</Template>
  <TotalTime>250</TotalTime>
  <Words>1140</Words>
  <Application>Microsoft Office PowerPoint</Application>
  <PresentationFormat>Widescreen</PresentationFormat>
  <Paragraphs>126</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Symbol</vt:lpstr>
      <vt:lpstr>Parallax</vt:lpstr>
      <vt:lpstr>FWS 2025 Budget Request</vt:lpstr>
      <vt:lpstr>FWS 2025 Budget Submission</vt:lpstr>
      <vt:lpstr>FWS 2025 Budget Submission</vt:lpstr>
      <vt:lpstr>FWS 2025 Budget Submission</vt:lpstr>
      <vt:lpstr>FWS 2025 Budget Submission</vt:lpstr>
      <vt:lpstr>Capacity increases continued</vt:lpstr>
      <vt:lpstr>FWS 2025 Budget Submission</vt:lpstr>
      <vt:lpstr>FWS 2025 Budget Submission</vt:lpstr>
      <vt:lpstr>FWS 2025 Budget Submission</vt:lpstr>
      <vt:lpstr>FWS 2025 Budget Submission</vt:lpstr>
      <vt:lpstr>Legislative Proposals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Nolin, Chris</dc:creator>
  <cp:lastModifiedBy>Merkel, Rachel W</cp:lastModifiedBy>
  <cp:revision>14</cp:revision>
  <cp:lastPrinted>2019-09-13T15:27:26Z</cp:lastPrinted>
  <dcterms:created xsi:type="dcterms:W3CDTF">2019-06-10T14:05:52Z</dcterms:created>
  <dcterms:modified xsi:type="dcterms:W3CDTF">2024-05-09T19:25:10Z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0x010100E0B37F1CC5FF0A4E8FA0041969CA29AE</vt:lpwstr>
  </property>
  <property fmtid="{D5CDD505-2E9C-101B-9397-08002B2CF9AE}" pid="3" name="MediaServiceImageTags">
    <vt:lpwstr/>
  </property>
</Properties>
</file>