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8" autoAdjust="0"/>
  </p:normalViewPr>
  <p:slideViewPr>
    <p:cSldViewPr>
      <p:cViewPr varScale="1">
        <p:scale>
          <a:sx n="51" d="100"/>
          <a:sy n="51" d="100"/>
        </p:scale>
        <p:origin x="8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876550"/>
            <a:ext cx="18288000" cy="5667375"/>
            <a:chOff x="122556" y="0"/>
            <a:chExt cx="24384000" cy="75565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97" t="14583" r="497" b="39310"/>
            <a:stretch/>
          </p:blipFill>
          <p:spPr>
            <a:xfrm>
              <a:off x="122556" y="0"/>
              <a:ext cx="24384000" cy="75565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609600" y="8839200"/>
            <a:ext cx="948498" cy="1133475"/>
          </a:xfrm>
          <a:custGeom>
            <a:avLst/>
            <a:gdLst/>
            <a:ahLst/>
            <a:cxnLst/>
            <a:rect l="l" t="t" r="r" b="b"/>
            <a:pathLst>
              <a:path w="948498" h="1133475">
                <a:moveTo>
                  <a:pt x="0" y="0"/>
                </a:moveTo>
                <a:lnTo>
                  <a:pt x="948498" y="0"/>
                </a:lnTo>
                <a:lnTo>
                  <a:pt x="948498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09600" y="581830"/>
            <a:ext cx="1707832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LEAD-FREE HUNTING AMMUNITION</a:t>
            </a:r>
          </a:p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PILOT INCENTIVE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6316" y="9239250"/>
            <a:ext cx="696168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U.S. FISH AND WILDLIFE SERVICE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09600" y="8839200"/>
            <a:ext cx="948498" cy="1133475"/>
          </a:xfrm>
          <a:custGeom>
            <a:avLst/>
            <a:gdLst/>
            <a:ahLst/>
            <a:cxnLst/>
            <a:rect l="l" t="t" r="r" b="b"/>
            <a:pathLst>
              <a:path w="948498" h="1133475">
                <a:moveTo>
                  <a:pt x="0" y="0"/>
                </a:moveTo>
                <a:lnTo>
                  <a:pt x="948498" y="0"/>
                </a:lnTo>
                <a:lnTo>
                  <a:pt x="948498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09600" y="581830"/>
            <a:ext cx="1707832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LEAD-FREE HUNTING AMMUNITION</a:t>
            </a:r>
          </a:p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PILOT INCENTIVE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6316" y="9239250"/>
            <a:ext cx="696168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U.S. FISH AND WILDLIFE SERVICE 2024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069542-6F67-D148-832A-7046460B1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6670" r="3627" b="4201"/>
          <a:stretch/>
        </p:blipFill>
        <p:spPr bwMode="auto">
          <a:xfrm>
            <a:off x="1061364" y="2557212"/>
            <a:ext cx="12201623" cy="67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5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09600" y="8839200"/>
            <a:ext cx="948498" cy="1133475"/>
          </a:xfrm>
          <a:custGeom>
            <a:avLst/>
            <a:gdLst/>
            <a:ahLst/>
            <a:cxnLst/>
            <a:rect l="l" t="t" r="r" b="b"/>
            <a:pathLst>
              <a:path w="948498" h="1133475">
                <a:moveTo>
                  <a:pt x="0" y="0"/>
                </a:moveTo>
                <a:lnTo>
                  <a:pt x="948498" y="0"/>
                </a:lnTo>
                <a:lnTo>
                  <a:pt x="948498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09600" y="581830"/>
            <a:ext cx="1707832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LEAD-FREE HUNTING AMMUNITION</a:t>
            </a:r>
          </a:p>
          <a:p>
            <a:pPr algn="l">
              <a:lnSpc>
                <a:spcPts val="6299"/>
              </a:lnSpc>
            </a:pPr>
            <a:r>
              <a:rPr lang="en-US" sz="6999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PILOT INCENTIVE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6316" y="9239250"/>
            <a:ext cx="696168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U.S. FISH AND WILDLIFE SERVICE 2024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EFCCAD-63B1-B86D-FB1E-BBC3CFE9E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3957"/>
              </p:ext>
            </p:extLst>
          </p:nvPr>
        </p:nvGraphicFramePr>
        <p:xfrm>
          <a:off x="762000" y="2229655"/>
          <a:ext cx="16088322" cy="6495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376331584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8461839"/>
                    </a:ext>
                  </a:extLst>
                </a:gridCol>
                <a:gridCol w="6258522">
                  <a:extLst>
                    <a:ext uri="{9D8B030D-6E8A-4147-A177-3AD203B41FA5}">
                      <a16:colId xmlns:a16="http://schemas.microsoft.com/office/drawing/2014/main" val="1219158302"/>
                    </a:ext>
                  </a:extLst>
                </a:gridCol>
              </a:tblGrid>
              <a:tr h="1067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Refuge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Applications Received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(as of 12/16/24)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Estimated Potential Hunters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2692986440"/>
                  </a:ext>
                </a:extLst>
              </a:tr>
              <a:tr h="682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Blackwater National Wildlife Refuge (MD)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2,000 (no permit limit)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2882918999"/>
                  </a:ext>
                </a:extLst>
              </a:tr>
              <a:tr h="64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Canaan Valley National Wildlife Refuge (WV)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175 (no permit limit)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1690031717"/>
                  </a:ext>
                </a:extLst>
              </a:tr>
              <a:tr h="75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Wallkill River National Wildlife Refuge (NJ/NY)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220 permitted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2568452406"/>
                  </a:ext>
                </a:extLst>
              </a:tr>
              <a:tr h="75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effectLst/>
                        </a:rPr>
                        <a:t>Pocosin</a:t>
                      </a:r>
                      <a:r>
                        <a:rPr lang="en-US" sz="2000" kern="0" dirty="0">
                          <a:effectLst/>
                        </a:rPr>
                        <a:t> Lakes National Wildlife Refuge (NC)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 (no permit limit)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1724301628"/>
                  </a:ext>
                </a:extLst>
              </a:tr>
              <a:tr h="64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Patoka River National Wildlife Refuge (IN)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300 (no permit limit)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1800949780"/>
                  </a:ext>
                </a:extLst>
              </a:tr>
              <a:tr h="64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Trempealeau National Wildlife Refuge (WI)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45 permitted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3553540564"/>
                  </a:ext>
                </a:extLst>
              </a:tr>
              <a:tr h="75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William L. Finley National Wildlife Refuge (OR)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15 permitted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4184202640"/>
                  </a:ext>
                </a:extLst>
              </a:tr>
              <a:tr h="548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Grand Total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74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2" marR="7442" marT="7442" marB="0" anchor="ctr"/>
                </a:tc>
                <a:extLst>
                  <a:ext uri="{0D108BD9-81ED-4DB2-BD59-A6C34878D82A}">
                    <a16:rowId xmlns:a16="http://schemas.microsoft.com/office/drawing/2014/main" val="107808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9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ForClearance_x003f_ xmlns="663ecbd4-b6d5-4ec1-8c11-84081bf68b01">true</ReadyForClearance_x003f_>
    <Category xmlns="663ecbd4-b6d5-4ec1-8c11-84081bf68b01" xsi:nil="true"/>
    <AssignedTo0 xmlns="663ecbd4-b6d5-4ec1-8c11-84081bf68b01">
      <UserInfo>
        <DisplayName/>
        <AccountId xsi:nil="true"/>
        <AccountType/>
      </UserInfo>
    </AssignedTo0>
    <lcf76f155ced4ddcb4097134ff3c332f xmlns="663ecbd4-b6d5-4ec1-8c11-84081bf68b01">
      <Terms xmlns="http://schemas.microsoft.com/office/infopath/2007/PartnerControls"/>
    </lcf76f155ced4ddcb4097134ff3c332f>
    <DateReceived0 xmlns="663ecbd4-b6d5-4ec1-8c11-84081bf68b01" xsi:nil="true"/>
    <DueDate xmlns="663ecbd4-b6d5-4ec1-8c11-84081bf68b01" xsi:nil="true"/>
    <FinalClearedVersion_x003f_0 xmlns="663ecbd4-b6d5-4ec1-8c11-84081bf68b01">true</FinalClearedVersion_x003f_0>
    <TaxCatchAll xmlns="31062a0d-ede8-4112-b4bb-00a9c1bc8e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BF9F15CD92C4391DE85E6B947C887" ma:contentTypeVersion="27" ma:contentTypeDescription="Create a new document." ma:contentTypeScope="" ma:versionID="c4283f6b1941fe3a33ca5b587e314217">
  <xsd:schema xmlns:xsd="http://www.w3.org/2001/XMLSchema" xmlns:xs="http://www.w3.org/2001/XMLSchema" xmlns:p="http://schemas.microsoft.com/office/2006/metadata/properties" xmlns:ns2="663ecbd4-b6d5-4ec1-8c11-84081bf68b01" xmlns:ns3="2c046603-00d4-46bf-8c75-d4c4ecd11a6d" xmlns:ns4="31062a0d-ede8-4112-b4bb-00a9c1bc8e16" targetNamespace="http://schemas.microsoft.com/office/2006/metadata/properties" ma:root="true" ma:fieldsID="535a1a5d811bc5f678c8d7db60b3ebe5" ns2:_="" ns3:_="" ns4:_="">
    <xsd:import namespace="663ecbd4-b6d5-4ec1-8c11-84081bf68b01"/>
    <xsd:import namespace="2c046603-00d4-46bf-8c75-d4c4ecd11a6d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Category" minOccurs="0"/>
                <xsd:element ref="ns2:DateReceived0" minOccurs="0"/>
                <xsd:element ref="ns2:DueDate" minOccurs="0"/>
                <xsd:element ref="ns2:AssignedTo0" minOccurs="0"/>
                <xsd:element ref="ns2:ReadyForClearance_x003f_" minOccurs="0"/>
                <xsd:element ref="ns2:FinalClearedVersion_x003f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ecbd4-b6d5-4ec1-8c11-84081bf68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egory" ma:index="24" nillable="true" ma:displayName="Category" ma:format="Dropdown" ma:internalName="Category">
      <xsd:simpleType>
        <xsd:restriction base="dms:Choice">
          <xsd:enumeration value="QFR"/>
          <xsd:enumeration value="TA"/>
          <xsd:enumeration value="Hearing"/>
          <xsd:enumeration value="Congressional Inquiry"/>
          <xsd:enumeration value="Legislative Language"/>
        </xsd:restriction>
      </xsd:simpleType>
    </xsd:element>
    <xsd:element name="DateReceived0" ma:index="25" nillable="true" ma:displayName="DateReceived" ma:format="DateOnly" ma:internalName="DateReceived0">
      <xsd:simpleType>
        <xsd:restriction base="dms:DateTime"/>
      </xsd:simpleType>
    </xsd:element>
    <xsd:element name="DueDate" ma:index="26" nillable="true" ma:displayName="DueDate" ma:format="DateOnly" ma:internalName="DueDate">
      <xsd:simpleType>
        <xsd:restriction base="dms:DateTime"/>
      </xsd:simpleType>
    </xsd:element>
    <xsd:element name="AssignedTo0" ma:index="27" nillable="true" ma:displayName="AssignedTo" ma:format="Dropdown" ma:list="UserInfo" ma:SharePointGroup="0" ma:internalName="AssignedTo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adyForClearance_x003f_" ma:index="28" nillable="true" ma:displayName="ReadyForClearance?" ma:default="1" ma:description="Is this document ready to send to leadership clearance?" ma:format="Dropdown" ma:internalName="ReadyForClearance_x003f_">
      <xsd:simpleType>
        <xsd:restriction base="dms:Boolean"/>
      </xsd:simpleType>
    </xsd:element>
    <xsd:element name="FinalClearedVersion_x003f_0" ma:index="29" nillable="true" ma:displayName="FinalClearedVersion?" ma:default="1" ma:description="Is this document the final cleared version?" ma:format="Dropdown" ma:internalName="FinalClearedVersion_x003f_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46603-00d4-46bf-8c75-d4c4ecd11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03fb954-cf22-414d-a07e-317a87ec538d}" ma:internalName="TaxCatchAll" ma:showField="CatchAllData" ma:web="2c046603-00d4-46bf-8c75-d4c4ecd11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233CE-538C-40CB-A8B6-BA964331BF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CCF77-2F10-47A1-BC6D-FD911F7CB9EC}">
  <ds:schemaRefs>
    <ds:schemaRef ds:uri="2c046603-00d4-46bf-8c75-d4c4ecd11a6d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31062a0d-ede8-4112-b4bb-00a9c1bc8e16"/>
    <ds:schemaRef ds:uri="http://schemas.microsoft.com/office/infopath/2007/PartnerControls"/>
    <ds:schemaRef ds:uri="663ecbd4-b6d5-4ec1-8c11-84081bf68b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AE83D0-3D4D-43BC-8280-F5F3D2E73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ecbd4-b6d5-4ec1-8c11-84081bf68b01"/>
    <ds:schemaRef ds:uri="2c046603-00d4-46bf-8c75-d4c4ecd11a6d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156</Words>
  <Application>Microsoft Office PowerPoint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Lead-free Pilot Info Packet</dc:title>
  <cp:lastModifiedBy>Myers, Christian M</cp:lastModifiedBy>
  <cp:revision>30</cp:revision>
  <dcterms:created xsi:type="dcterms:W3CDTF">2006-08-16T00:00:00Z</dcterms:created>
  <dcterms:modified xsi:type="dcterms:W3CDTF">2024-12-17T18:24:19Z</dcterms:modified>
  <dc:identifier>DAGRC3doFGA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0x0101002D3BF9F15CD92C4391DE85E6B947C887</vt:lpwstr>
  </property>
  <property fmtid="{D5CDD505-2E9C-101B-9397-08002B2CF9AE}" pid="3" name="MediaServiceImageTags">
    <vt:lpwstr/>
  </property>
</Properties>
</file>