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4" r:id="rId3"/>
    <p:sldId id="274" r:id="rId4"/>
    <p:sldId id="256" r:id="rId5"/>
    <p:sldId id="257" r:id="rId6"/>
    <p:sldId id="259" r:id="rId7"/>
    <p:sldId id="258" r:id="rId8"/>
    <p:sldId id="268" r:id="rId9"/>
    <p:sldId id="276" r:id="rId10"/>
    <p:sldId id="277" r:id="rId11"/>
    <p:sldId id="278" r:id="rId12"/>
    <p:sldId id="279" r:id="rId13"/>
    <p:sldId id="280" r:id="rId14"/>
    <p:sldId id="281" r:id="rId15"/>
    <p:sldId id="260" r:id="rId16"/>
    <p:sldId id="275" r:id="rId17"/>
    <p:sldId id="273" r:id="rId1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00"/>
    <a:srgbClr val="4F81BD"/>
    <a:srgbClr val="33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5547" autoAdjust="0"/>
  </p:normalViewPr>
  <p:slideViewPr>
    <p:cSldViewPr>
      <p:cViewPr varScale="1">
        <p:scale>
          <a:sx n="114" d="100"/>
          <a:sy n="114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40484858747495"/>
          <c:y val="3.4954799870495545E-2"/>
          <c:w val="0.87618988834022871"/>
          <c:h val="0.908759860435459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'Detailed Pivot'!$F$20</c:f>
              <c:strCache>
                <c:ptCount val="1"/>
                <c:pt idx="0">
                  <c:v>Projected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'Detailed Pivot'!$D$21:$E$44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'Detailed Pivot'!$F$21:$F$44</c:f>
              <c:numCache>
                <c:formatCode>General</c:formatCode>
                <c:ptCount val="24"/>
                <c:pt idx="23" formatCode="_(&quot;$&quot;* #,##0_);_(&quot;$&quot;* \(#,##0\);_(&quot;$&quot;* &quot;-&quot;??_);_(@_)">
                  <c:v>29000000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E-48B9-AE1F-C25C5D747B5F}"/>
            </c:ext>
          </c:extLst>
        </c:ser>
        <c:ser>
          <c:idx val="1"/>
          <c:order val="1"/>
          <c:tx>
            <c:strRef>
              <c:f>'Detailed Pivot'!$G$20</c:f>
              <c:strCache>
                <c:ptCount val="1"/>
                <c:pt idx="0">
                  <c:v>Actuals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'Detailed Pivot'!$D$21:$E$44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'Detailed Pivot'!$G$21:$G$44</c:f>
              <c:numCache>
                <c:formatCode>"$"#,##0;\("$"#,##0\)</c:formatCode>
                <c:ptCount val="24"/>
                <c:pt idx="0">
                  <c:v>12420838</c:v>
                </c:pt>
                <c:pt idx="1">
                  <c:v>12654821</c:v>
                </c:pt>
                <c:pt idx="2">
                  <c:v>14903967</c:v>
                </c:pt>
                <c:pt idx="3">
                  <c:v>15115161.43</c:v>
                </c:pt>
                <c:pt idx="4">
                  <c:v>17296642.850000001</c:v>
                </c:pt>
                <c:pt idx="5">
                  <c:v>17243583.750000004</c:v>
                </c:pt>
                <c:pt idx="6">
                  <c:v>20053516.710000001</c:v>
                </c:pt>
                <c:pt idx="7">
                  <c:v>19269884</c:v>
                </c:pt>
                <c:pt idx="8">
                  <c:v>19403278</c:v>
                </c:pt>
                <c:pt idx="9">
                  <c:v>20773850.000000004</c:v>
                </c:pt>
                <c:pt idx="10">
                  <c:v>23300684.999999996</c:v>
                </c:pt>
                <c:pt idx="11">
                  <c:v>24465591.77</c:v>
                </c:pt>
                <c:pt idx="12">
                  <c:v>27089912.280000001</c:v>
                </c:pt>
                <c:pt idx="13">
                  <c:v>28576780.670000002</c:v>
                </c:pt>
                <c:pt idx="14">
                  <c:v>29646033.460000001</c:v>
                </c:pt>
                <c:pt idx="15">
                  <c:v>30106946.629999999</c:v>
                </c:pt>
                <c:pt idx="16">
                  <c:v>29855029.739999998</c:v>
                </c:pt>
                <c:pt idx="17">
                  <c:v>31406187.359999999</c:v>
                </c:pt>
                <c:pt idx="18">
                  <c:v>30373325.109999999</c:v>
                </c:pt>
                <c:pt idx="19">
                  <c:v>30608030.719999999</c:v>
                </c:pt>
                <c:pt idx="20">
                  <c:v>30576962.559999999</c:v>
                </c:pt>
                <c:pt idx="21">
                  <c:v>30550000</c:v>
                </c:pt>
                <c:pt idx="22">
                  <c:v>33500000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EE-48B9-AE1F-C25C5D747B5F}"/>
            </c:ext>
          </c:extLst>
        </c:ser>
        <c:ser>
          <c:idx val="2"/>
          <c:order val="2"/>
          <c:tx>
            <c:strRef>
              <c:f>'Detailed Pivot'!$H$20</c:f>
              <c:strCache>
                <c:ptCount val="1"/>
                <c:pt idx="0">
                  <c:v> Remaining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'Detailed Pivot'!$D$21:$E$44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'Detailed Pivot'!$H$21:$H$44</c:f>
              <c:numCache>
                <c:formatCode>_("$"* #,##0_);_("$"* \(#,##0\);_("$"* "-"??_);_(@_)</c:formatCode>
                <c:ptCount val="24"/>
                <c:pt idx="0">
                  <c:v>2360124</c:v>
                </c:pt>
                <c:pt idx="1">
                  <c:v>2067178.9600000009</c:v>
                </c:pt>
                <c:pt idx="2">
                  <c:v>496032.96000000089</c:v>
                </c:pt>
                <c:pt idx="3">
                  <c:v>327191.5700000003</c:v>
                </c:pt>
                <c:pt idx="4">
                  <c:v>-770568.84999999963</c:v>
                </c:pt>
                <c:pt idx="5">
                  <c:v>592306.24999999627</c:v>
                </c:pt>
                <c:pt idx="6">
                  <c:v>-1264516.7100000009</c:v>
                </c:pt>
                <c:pt idx="7">
                  <c:v>230116</c:v>
                </c:pt>
                <c:pt idx="8">
                  <c:v>96722</c:v>
                </c:pt>
                <c:pt idx="9">
                  <c:v>342260.99999999627</c:v>
                </c:pt>
                <c:pt idx="10">
                  <c:v>299315.00000000373</c:v>
                </c:pt>
                <c:pt idx="11">
                  <c:v>14408.230000000447</c:v>
                </c:pt>
                <c:pt idx="12">
                  <c:v>710087.71999999881</c:v>
                </c:pt>
                <c:pt idx="13">
                  <c:v>1303219.3299999982</c:v>
                </c:pt>
                <c:pt idx="14">
                  <c:v>1353966.5399999991</c:v>
                </c:pt>
                <c:pt idx="15">
                  <c:v>893053.37000000104</c:v>
                </c:pt>
                <c:pt idx="16">
                  <c:v>2447970.2600000016</c:v>
                </c:pt>
                <c:pt idx="17">
                  <c:v>1542812.6400000006</c:v>
                </c:pt>
                <c:pt idx="18">
                  <c:v>3109924.8900000006</c:v>
                </c:pt>
                <c:pt idx="19">
                  <c:v>374969.28000000119</c:v>
                </c:pt>
                <c:pt idx="20">
                  <c:v>173037.44000000134</c:v>
                </c:pt>
                <c:pt idx="21">
                  <c:v>200000</c:v>
                </c:pt>
                <c:pt idx="22">
                  <c:v>-500000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15-4568-B47A-6C09F4DBB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89478656"/>
        <c:axId val="89480192"/>
      </c:barChart>
      <c:catAx>
        <c:axId val="8947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-5400000" vert="horz"/>
          <a:lstStyle/>
          <a:p>
            <a:pPr>
              <a:defRPr sz="1100" b="1"/>
            </a:pPr>
            <a:endParaRPr lang="en-US"/>
          </a:p>
        </c:txPr>
        <c:crossAx val="89480192"/>
        <c:crosses val="autoZero"/>
        <c:auto val="1"/>
        <c:lblAlgn val="ctr"/>
        <c:lblOffset val="100"/>
        <c:noMultiLvlLbl val="0"/>
      </c:catAx>
      <c:valAx>
        <c:axId val="89480192"/>
        <c:scaling>
          <c:orientation val="minMax"/>
          <c:max val="35000000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89478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83248810000445"/>
          <c:y val="0.95921669517400532"/>
          <c:w val="0.28335012678499932"/>
          <c:h val="4.0783304825994661E-2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Chart!$B$1</c:f>
              <c:strCache>
                <c:ptCount val="1"/>
                <c:pt idx="0">
                  <c:v> FY 21 Budget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Chart!$A$2:$A$18</c:f>
              <c:strCache>
                <c:ptCount val="17"/>
                <c:pt idx="0">
                  <c:v>Abernathy FTC</c:v>
                </c:pt>
                <c:pt idx="1">
                  <c:v>CRFWCO</c:v>
                </c:pt>
                <c:pt idx="2">
                  <c:v>CTUIR</c:v>
                </c:pt>
                <c:pt idx="3">
                  <c:v>Deferred Maint</c:v>
                </c:pt>
                <c:pt idx="4">
                  <c:v>Dworshak NFH</c:v>
                </c:pt>
                <c:pt idx="5">
                  <c:v>IDFG</c:v>
                </c:pt>
                <c:pt idx="6">
                  <c:v>LSRCP Office</c:v>
                </c:pt>
                <c:pt idx="7">
                  <c:v>NPT</c:v>
                </c:pt>
                <c:pt idx="8">
                  <c:v>ODFW</c:v>
                </c:pt>
                <c:pt idx="9">
                  <c:v>Overhead</c:v>
                </c:pt>
                <c:pt idx="10">
                  <c:v>PSMFC/IDFG Eval</c:v>
                </c:pt>
                <c:pt idx="11">
                  <c:v>Regional Office</c:v>
                </c:pt>
                <c:pt idx="12">
                  <c:v>SBT</c:v>
                </c:pt>
                <c:pt idx="13">
                  <c:v>WDFW </c:v>
                </c:pt>
                <c:pt idx="14">
                  <c:v>IFWCO </c:v>
                </c:pt>
                <c:pt idx="15">
                  <c:v>PRFHP</c:v>
                </c:pt>
                <c:pt idx="16">
                  <c:v>PSMFC FINS</c:v>
                </c:pt>
              </c:strCache>
            </c:strRef>
          </c:cat>
          <c:val>
            <c:numRef>
              <c:f>Chart!$B$2:$B$18</c:f>
              <c:numCache>
                <c:formatCode>_("$"* #,##0_);_("$"* \(#,##0\);_("$"* "-"??_);_(@_)</c:formatCode>
                <c:ptCount val="17"/>
                <c:pt idx="0">
                  <c:v>52978</c:v>
                </c:pt>
                <c:pt idx="1">
                  <c:v>143641</c:v>
                </c:pt>
                <c:pt idx="2">
                  <c:v>270752</c:v>
                </c:pt>
                <c:pt idx="3">
                  <c:v>3591179</c:v>
                </c:pt>
                <c:pt idx="4">
                  <c:v>639474</c:v>
                </c:pt>
                <c:pt idx="5">
                  <c:v>8875647</c:v>
                </c:pt>
                <c:pt idx="6">
                  <c:v>2432994</c:v>
                </c:pt>
                <c:pt idx="7">
                  <c:v>2175387</c:v>
                </c:pt>
                <c:pt idx="8">
                  <c:v>5042188</c:v>
                </c:pt>
                <c:pt idx="9">
                  <c:v>1324163</c:v>
                </c:pt>
                <c:pt idx="10">
                  <c:v>293531</c:v>
                </c:pt>
                <c:pt idx="11">
                  <c:v>581107</c:v>
                </c:pt>
                <c:pt idx="12">
                  <c:v>601592</c:v>
                </c:pt>
                <c:pt idx="13">
                  <c:v>4011596</c:v>
                </c:pt>
                <c:pt idx="14">
                  <c:v>153827</c:v>
                </c:pt>
                <c:pt idx="15">
                  <c:v>122150</c:v>
                </c:pt>
                <c:pt idx="16">
                  <c:v>437794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3-4979-8EB0-4399ABF5F0BB}"/>
            </c:ext>
          </c:extLst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 FY21 Expenditures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Chart!$A$2:$A$18</c:f>
              <c:strCache>
                <c:ptCount val="17"/>
                <c:pt idx="0">
                  <c:v>Abernathy FTC</c:v>
                </c:pt>
                <c:pt idx="1">
                  <c:v>CRFWCO</c:v>
                </c:pt>
                <c:pt idx="2">
                  <c:v>CTUIR</c:v>
                </c:pt>
                <c:pt idx="3">
                  <c:v>Deferred Maint</c:v>
                </c:pt>
                <c:pt idx="4">
                  <c:v>Dworshak NFH</c:v>
                </c:pt>
                <c:pt idx="5">
                  <c:v>IDFG</c:v>
                </c:pt>
                <c:pt idx="6">
                  <c:v>LSRCP Office</c:v>
                </c:pt>
                <c:pt idx="7">
                  <c:v>NPT</c:v>
                </c:pt>
                <c:pt idx="8">
                  <c:v>ODFW</c:v>
                </c:pt>
                <c:pt idx="9">
                  <c:v>Overhead</c:v>
                </c:pt>
                <c:pt idx="10">
                  <c:v>PSMFC/IDFG Eval</c:v>
                </c:pt>
                <c:pt idx="11">
                  <c:v>Regional Office</c:v>
                </c:pt>
                <c:pt idx="12">
                  <c:v>SBT</c:v>
                </c:pt>
                <c:pt idx="13">
                  <c:v>WDFW </c:v>
                </c:pt>
                <c:pt idx="14">
                  <c:v>IFWCO </c:v>
                </c:pt>
                <c:pt idx="15">
                  <c:v>PRFHP</c:v>
                </c:pt>
                <c:pt idx="16">
                  <c:v>PSMFC FINS</c:v>
                </c:pt>
              </c:strCache>
            </c:strRef>
          </c:cat>
          <c:val>
            <c:numRef>
              <c:f>Chart!$C$2:$C$18</c:f>
              <c:numCache>
                <c:formatCode>_("$"* #,##0_);_("$"* \(#,##0\);_("$"* "-"??_);_(@_)</c:formatCode>
                <c:ptCount val="17"/>
                <c:pt idx="0">
                  <c:v>52981</c:v>
                </c:pt>
                <c:pt idx="1">
                  <c:v>143641</c:v>
                </c:pt>
                <c:pt idx="2">
                  <c:v>269162</c:v>
                </c:pt>
                <c:pt idx="3">
                  <c:v>3255107</c:v>
                </c:pt>
                <c:pt idx="4">
                  <c:v>689341</c:v>
                </c:pt>
                <c:pt idx="5">
                  <c:v>8875647</c:v>
                </c:pt>
                <c:pt idx="6">
                  <c:v>2631640</c:v>
                </c:pt>
                <c:pt idx="7">
                  <c:v>2148420</c:v>
                </c:pt>
                <c:pt idx="8">
                  <c:v>5015701</c:v>
                </c:pt>
                <c:pt idx="9">
                  <c:v>1311655</c:v>
                </c:pt>
                <c:pt idx="10">
                  <c:v>291655</c:v>
                </c:pt>
                <c:pt idx="11">
                  <c:v>580713</c:v>
                </c:pt>
                <c:pt idx="12">
                  <c:v>548545</c:v>
                </c:pt>
                <c:pt idx="13">
                  <c:v>3955279</c:v>
                </c:pt>
                <c:pt idx="14">
                  <c:v>188994</c:v>
                </c:pt>
                <c:pt idx="15">
                  <c:v>122150</c:v>
                </c:pt>
                <c:pt idx="16">
                  <c:v>433551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33-4979-8EB0-4399ABF5F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79376191"/>
        <c:axId val="466683887"/>
      </c:barChart>
      <c:lineChart>
        <c:grouping val="standard"/>
        <c:varyColors val="0"/>
        <c:ser>
          <c:idx val="2"/>
          <c:order val="2"/>
          <c:tx>
            <c:strRef>
              <c:f>Chart!$D$1</c:f>
              <c:strCache>
                <c:ptCount val="1"/>
                <c:pt idx="0">
                  <c:v>Percent Expended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467692068152498E-2"/>
                  <c:y val="-4.3100628415658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33-4979-8EB0-4399ABF5F0BB}"/>
                </c:ext>
              </c:extLst>
            </c:dLbl>
            <c:dLbl>
              <c:idx val="3"/>
              <c:layout>
                <c:manualLayout>
                  <c:x val="-2.7670047599982206E-2"/>
                  <c:y val="-0.316633953301050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33-4979-8EB0-4399ABF5F0BB}"/>
                </c:ext>
              </c:extLst>
            </c:dLbl>
            <c:dLbl>
              <c:idx val="4"/>
              <c:layout>
                <c:manualLayout>
                  <c:x val="-3.0326638195649326E-2"/>
                  <c:y val="-9.8227563503391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33-4979-8EB0-4399ABF5F0BB}"/>
                </c:ext>
              </c:extLst>
            </c:dLbl>
            <c:dLbl>
              <c:idx val="5"/>
              <c:layout>
                <c:manualLayout>
                  <c:x val="-2.9872881355932204E-2"/>
                  <c:y val="-0.74985755302352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33-4979-8EB0-4399ABF5F0BB}"/>
                </c:ext>
              </c:extLst>
            </c:dLbl>
            <c:dLbl>
              <c:idx val="6"/>
              <c:layout>
                <c:manualLayout>
                  <c:x val="-3.1739067574180345E-2"/>
                  <c:y val="-0.24811207346338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33-4979-8EB0-4399ABF5F0BB}"/>
                </c:ext>
              </c:extLst>
            </c:dLbl>
            <c:dLbl>
              <c:idx val="7"/>
              <c:layout>
                <c:manualLayout>
                  <c:x val="-2.6787112416032741E-2"/>
                  <c:y val="-0.206438513719270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33-4979-8EB0-4399ABF5F0BB}"/>
                </c:ext>
              </c:extLst>
            </c:dLbl>
            <c:dLbl>
              <c:idx val="8"/>
              <c:layout>
                <c:manualLayout>
                  <c:x val="-2.7501779438587125E-2"/>
                  <c:y val="-0.437743905160335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33-4979-8EB0-4399ABF5F0BB}"/>
                </c:ext>
              </c:extLst>
            </c:dLbl>
            <c:dLbl>
              <c:idx val="9"/>
              <c:layout>
                <c:manualLayout>
                  <c:x val="-2.9082476978513384E-2"/>
                  <c:y val="-0.122858030326195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33-4979-8EB0-4399ABF5F0BB}"/>
                </c:ext>
              </c:extLst>
            </c:dLbl>
            <c:dLbl>
              <c:idx val="10"/>
              <c:layout>
                <c:manualLayout>
                  <c:x val="-3.0663174518439432E-2"/>
                  <c:y val="-4.380089936513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33-4979-8EB0-4399ABF5F0BB}"/>
                </c:ext>
              </c:extLst>
            </c:dLbl>
            <c:dLbl>
              <c:idx val="11"/>
              <c:layout>
                <c:manualLayout>
                  <c:x val="-3.7388785088304746E-2"/>
                  <c:y val="-6.9306928918465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33-4979-8EB0-4399ABF5F0BB}"/>
                </c:ext>
              </c:extLst>
            </c:dLbl>
            <c:dLbl>
              <c:idx val="12"/>
              <c:layout>
                <c:manualLayout>
                  <c:x val="-2.704802259887016E-2"/>
                  <c:y val="-6.7935423081410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33-4979-8EB0-4399ABF5F0BB}"/>
                </c:ext>
              </c:extLst>
            </c:dLbl>
            <c:dLbl>
              <c:idx val="13"/>
              <c:layout>
                <c:manualLayout>
                  <c:x val="-2.846045197740113E-2"/>
                  <c:y val="-0.353754945316313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33-4979-8EB0-4399ABF5F0BB}"/>
                </c:ext>
              </c:extLst>
            </c:dLbl>
            <c:dLbl>
              <c:idx val="14"/>
              <c:layout>
                <c:manualLayout>
                  <c:x val="-2.908247697851328E-2"/>
                  <c:y val="-4.2108383732707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33-4979-8EB0-4399ABF5F0BB}"/>
                </c:ext>
              </c:extLst>
            </c:dLbl>
            <c:dLbl>
              <c:idx val="15"/>
              <c:layout>
                <c:manualLayout>
                  <c:x val="-3.2075603896970506E-2"/>
                  <c:y val="-2.932606404172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A33-4979-8EB0-4399ABF5F0BB}"/>
                </c:ext>
              </c:extLst>
            </c:dLbl>
            <c:dLbl>
              <c:idx val="16"/>
              <c:layout>
                <c:manualLayout>
                  <c:x val="-2.4054784465501133E-2"/>
                  <c:y val="-5.7546248442224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A33-4979-8EB0-4399ABF5F0BB}"/>
                </c:ext>
              </c:extLst>
            </c:dLbl>
            <c:dLbl>
              <c:idx val="19"/>
              <c:layout>
                <c:manualLayout>
                  <c:x val="-1.6202331555028766E-2"/>
                  <c:y val="-6.4024858802043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A33-4979-8EB0-4399ABF5F0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Chart!$A$2:$A$18</c:f>
              <c:strCache>
                <c:ptCount val="17"/>
                <c:pt idx="0">
                  <c:v>Abernathy FTC</c:v>
                </c:pt>
                <c:pt idx="1">
                  <c:v>CRFWCO</c:v>
                </c:pt>
                <c:pt idx="2">
                  <c:v>CTUIR</c:v>
                </c:pt>
                <c:pt idx="3">
                  <c:v>Deferred Maint</c:v>
                </c:pt>
                <c:pt idx="4">
                  <c:v>Dworshak NFH</c:v>
                </c:pt>
                <c:pt idx="5">
                  <c:v>IDFG</c:v>
                </c:pt>
                <c:pt idx="6">
                  <c:v>LSRCP Office</c:v>
                </c:pt>
                <c:pt idx="7">
                  <c:v>NPT</c:v>
                </c:pt>
                <c:pt idx="8">
                  <c:v>ODFW</c:v>
                </c:pt>
                <c:pt idx="9">
                  <c:v>Overhead</c:v>
                </c:pt>
                <c:pt idx="10">
                  <c:v>PSMFC/IDFG Eval</c:v>
                </c:pt>
                <c:pt idx="11">
                  <c:v>Regional Office</c:v>
                </c:pt>
                <c:pt idx="12">
                  <c:v>SBT</c:v>
                </c:pt>
                <c:pt idx="13">
                  <c:v>WDFW </c:v>
                </c:pt>
                <c:pt idx="14">
                  <c:v>IFWCO </c:v>
                </c:pt>
                <c:pt idx="15">
                  <c:v>PRFHP</c:v>
                </c:pt>
                <c:pt idx="16">
                  <c:v>PSMFC FINS</c:v>
                </c:pt>
              </c:strCache>
            </c:strRef>
          </c:cat>
          <c:val>
            <c:numRef>
              <c:f>Chart!$D$2:$D$18</c:f>
              <c:numCache>
                <c:formatCode>0%</c:formatCode>
                <c:ptCount val="17"/>
                <c:pt idx="0">
                  <c:v>1.0000566272792479</c:v>
                </c:pt>
                <c:pt idx="1">
                  <c:v>1</c:v>
                </c:pt>
                <c:pt idx="2">
                  <c:v>0.99412746720245837</c:v>
                </c:pt>
                <c:pt idx="3">
                  <c:v>0.90641736321135757</c:v>
                </c:pt>
                <c:pt idx="4">
                  <c:v>1.0779812783631548</c:v>
                </c:pt>
                <c:pt idx="5">
                  <c:v>1</c:v>
                </c:pt>
                <c:pt idx="6">
                  <c:v>1.0816467282697779</c:v>
                </c:pt>
                <c:pt idx="7">
                  <c:v>0.98760358501728662</c:v>
                </c:pt>
                <c:pt idx="8">
                  <c:v>0.99474692335946224</c:v>
                </c:pt>
                <c:pt idx="9">
                  <c:v>0.99055403300046896</c:v>
                </c:pt>
                <c:pt idx="10">
                  <c:v>0.99360885221663131</c:v>
                </c:pt>
                <c:pt idx="11">
                  <c:v>0.9993219837310513</c:v>
                </c:pt>
                <c:pt idx="12">
                  <c:v>0.91182229816885862</c:v>
                </c:pt>
                <c:pt idx="13">
                  <c:v>0.98596144776293526</c:v>
                </c:pt>
                <c:pt idx="14">
                  <c:v>1.2286139624383237</c:v>
                </c:pt>
                <c:pt idx="15">
                  <c:v>1</c:v>
                </c:pt>
                <c:pt idx="16">
                  <c:v>0.99030822715706479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5A33-4979-8EB0-4399ABF5F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383791"/>
        <c:axId val="471906623"/>
      </c:lineChart>
      <c:catAx>
        <c:axId val="27937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466683887"/>
        <c:crosses val="autoZero"/>
        <c:auto val="1"/>
        <c:lblAlgn val="ctr"/>
        <c:lblOffset val="100"/>
        <c:noMultiLvlLbl val="0"/>
      </c:catAx>
      <c:valAx>
        <c:axId val="466683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279376191"/>
        <c:crosses val="autoZero"/>
        <c:crossBetween val="between"/>
      </c:valAx>
      <c:valAx>
        <c:axId val="471906623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279383791"/>
        <c:crosses val="max"/>
        <c:crossBetween val="between"/>
      </c:valAx>
      <c:catAx>
        <c:axId val="2793837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19066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[Chart in Microsoft PowerPoint]Pivot Table!PivotTable2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>
              <a:lumMod val="40000"/>
              <a:lumOff val="6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8.7482377376543963E-2"/>
              <c:y val="-0.3118715013861680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lumMod val="40000"/>
              <a:lumOff val="6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0.15805300796522845"/>
              <c:y val="-0.1489326430059589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0.1549634986901805"/>
              <c:y val="-0.160439469143914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lumMod val="20000"/>
              <a:lumOff val="8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0.1164967019194585"/>
              <c:y val="3.565020158995828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2.1501171413975937E-3"/>
              <c:y val="-6.60421449717834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5.0372562490092363E-3"/>
              <c:y val="-4.253798495017533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4.5070187573003195E-3"/>
              <c:y val="3.160209010168267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1.581718646563255E-2"/>
              <c:y val="-7.9917103052908074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2.8234050592689387E-2"/>
              <c:y val="-3.3582519866891449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5384861144274011E-2"/>
              <c:y val="-0.1422294165044285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2.8234050592689387E-2"/>
              <c:y val="-3.3582519866891449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2.1501171413975937E-3"/>
              <c:y val="-6.60421449717834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5.0372562490092363E-3"/>
              <c:y val="-4.253798495017533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>
              <a:lumMod val="40000"/>
              <a:lumOff val="6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0.15805300796522845"/>
              <c:y val="-0.1489326430059589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>
              <a:lumMod val="40000"/>
              <a:lumOff val="6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8.7482377376543963E-2"/>
              <c:y val="-0.3118715013861680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0.1549634986901805"/>
              <c:y val="-0.160439469143914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4.5070187573003195E-3"/>
              <c:y val="3.160209010168267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5384861144274011E-2"/>
              <c:y val="-0.1422294165044285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>
              <a:lumMod val="20000"/>
              <a:lumOff val="8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0.1164967019194585"/>
              <c:y val="3.565020158995828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2.8234050592689387E-2"/>
              <c:y val="-3.3582519866891449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2.1501171413975937E-3"/>
              <c:y val="-6.60421449717834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5.0372562490092363E-3"/>
              <c:y val="-4.253798495017533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>
              <a:lumMod val="40000"/>
              <a:lumOff val="6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0.15805300796522845"/>
              <c:y val="-0.1489326430059589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>
              <a:lumMod val="40000"/>
              <a:lumOff val="6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8.7482377376543963E-2"/>
              <c:y val="-0.3118715013861680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0.1549634986901805"/>
              <c:y val="-0.160439469143914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4.5070187573003195E-3"/>
              <c:y val="3.160209010168267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5384861144274011E-2"/>
              <c:y val="-0.1422294165044285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>
              <a:lumMod val="20000"/>
              <a:lumOff val="8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0.1164967019194585"/>
              <c:y val="3.565020158995828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sng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622451039773894E-2"/>
          <c:y val="0.14993158642054988"/>
          <c:w val="0.84366108082643521"/>
          <c:h val="0.814890925519556"/>
        </c:manualLayout>
      </c:layout>
      <c:pie3DChart>
        <c:varyColors val="1"/>
        <c:ser>
          <c:idx val="0"/>
          <c:order val="0"/>
          <c:tx>
            <c:strRef>
              <c:f>'Pivot Table'!$B$1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CA-47E5-903A-C85EF98F90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CA-47E5-903A-C85EF98F90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CA-47E5-903A-C85EF98F90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ECA-47E5-903A-C85EF98F90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ECA-47E5-903A-C85EF98F90FF}"/>
              </c:ext>
            </c:extLst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ECA-47E5-903A-C85EF98F90FF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ECA-47E5-903A-C85EF98F90FF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ECA-47E5-903A-C85EF98F90FF}"/>
              </c:ext>
            </c:extLst>
          </c:dPt>
          <c:dPt>
            <c:idx val="8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ECA-47E5-903A-C85EF98F90F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ECA-47E5-903A-C85EF98F90FF}"/>
              </c:ext>
            </c:extLst>
          </c:dPt>
          <c:dPt>
            <c:idx val="1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DECA-47E5-903A-C85EF98F90F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DECA-47E5-903A-C85EF98F90F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DECA-47E5-903A-C85EF98F90F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DECA-47E5-903A-C85EF98F90F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DECA-47E5-903A-C85EF98F90FF}"/>
              </c:ext>
            </c:extLst>
          </c:dPt>
          <c:dLbls>
            <c:dLbl>
              <c:idx val="0"/>
              <c:layout>
                <c:manualLayout>
                  <c:x val="0.10640969558292393"/>
                  <c:y val="4.838432081235734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CA-47E5-903A-C85EF98F90FF}"/>
                </c:ext>
              </c:extLst>
            </c:dLbl>
            <c:dLbl>
              <c:idx val="2"/>
              <c:layout>
                <c:manualLayout>
                  <c:x val="-9.0874217645871183E-2"/>
                  <c:y val="5.35618088722516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CA-47E5-903A-C85EF98F90FF}"/>
                </c:ext>
              </c:extLst>
            </c:dLbl>
            <c:dLbl>
              <c:idx val="3"/>
              <c:layout>
                <c:manualLayout>
                  <c:x val="2.1501171413975937E-3"/>
                  <c:y val="-6.60421449717834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CA-47E5-903A-C85EF98F90FF}"/>
                </c:ext>
              </c:extLst>
            </c:dLbl>
            <c:dLbl>
              <c:idx val="4"/>
              <c:layout>
                <c:manualLayout>
                  <c:x val="5.0372562490092363E-3"/>
                  <c:y val="-4.25379849501753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CA-47E5-903A-C85EF98F90FF}"/>
                </c:ext>
              </c:extLst>
            </c:dLbl>
            <c:dLbl>
              <c:idx val="5"/>
              <c:layout>
                <c:manualLayout>
                  <c:x val="-0.19366556744509511"/>
                  <c:y val="-0.176255109504754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CA-47E5-903A-C85EF98F90FF}"/>
                </c:ext>
              </c:extLst>
            </c:dLbl>
            <c:dLbl>
              <c:idx val="6"/>
              <c:layout>
                <c:manualLayout>
                  <c:x val="-6.6173138614084017E-3"/>
                  <c:y val="-0.350122843251151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CA-47E5-903A-C85EF98F90FF}"/>
                </c:ext>
              </c:extLst>
            </c:dLbl>
            <c:dLbl>
              <c:idx val="7"/>
              <c:layout>
                <c:manualLayout>
                  <c:x val="0.17079256118626196"/>
                  <c:y val="-0.182297448474678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CA-47E5-903A-C85EF98F90FF}"/>
                </c:ext>
              </c:extLst>
            </c:dLbl>
            <c:dLbl>
              <c:idx val="8"/>
              <c:layout>
                <c:manualLayout>
                  <c:x val="-1.8518518518518517E-2"/>
                  <c:y val="-2.30426831891915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CA-47E5-903A-C85EF98F90FF}"/>
                </c:ext>
              </c:extLst>
            </c:dLbl>
            <c:dLbl>
              <c:idx val="9"/>
              <c:layout>
                <c:manualLayout>
                  <c:x val="-5.6723871054579725E-2"/>
                  <c:y val="-0.113693687879179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ECA-47E5-903A-C85EF98F90FF}"/>
                </c:ext>
              </c:extLst>
            </c:dLbl>
            <c:dLbl>
              <c:idx val="10"/>
              <c:layout>
                <c:manualLayout>
                  <c:x val="0.12789274738093631"/>
                  <c:y val="7.66337506991953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ECA-47E5-903A-C85EF98F90FF}"/>
                </c:ext>
              </c:extLst>
            </c:dLbl>
            <c:dLbl>
              <c:idx val="11"/>
              <c:layout>
                <c:manualLayout>
                  <c:x val="-3.3718060883415214E-3"/>
                  <c:y val="9.328342153951942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ECA-47E5-903A-C85EF98F90FF}"/>
                </c:ext>
              </c:extLst>
            </c:dLbl>
            <c:dLbl>
              <c:idx val="12"/>
              <c:layout>
                <c:manualLayout>
                  <c:x val="-5.2433654126567565E-2"/>
                  <c:y val="-7.41274041564476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ECA-47E5-903A-C85EF98F90FF}"/>
                </c:ext>
              </c:extLst>
            </c:dLbl>
            <c:dLbl>
              <c:idx val="13"/>
              <c:layout>
                <c:manualLayout>
                  <c:x val="-9.9739776117728877E-3"/>
                  <c:y val="-7.48104642657372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ECA-47E5-903A-C85EF98F90FF}"/>
                </c:ext>
              </c:extLst>
            </c:dLbl>
            <c:dLbl>
              <c:idx val="14"/>
              <c:layout>
                <c:manualLayout>
                  <c:x val="5.6282051282051285E-2"/>
                  <c:y val="-7.41274041564476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ECA-47E5-903A-C85EF98F9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'Pivot Table'!$A$2:$A$17</c:f>
              <c:strCache>
                <c:ptCount val="15"/>
                <c:pt idx="0">
                  <c:v>CTUIR</c:v>
                </c:pt>
                <c:pt idx="1">
                  <c:v>LSRCP Office</c:v>
                </c:pt>
                <c:pt idx="2">
                  <c:v>NPT</c:v>
                </c:pt>
                <c:pt idx="3">
                  <c:v>Overhead</c:v>
                </c:pt>
                <c:pt idx="4">
                  <c:v>Regional Office</c:v>
                </c:pt>
                <c:pt idx="5">
                  <c:v>Deferred Maint</c:v>
                </c:pt>
                <c:pt idx="6">
                  <c:v>IDFG</c:v>
                </c:pt>
                <c:pt idx="7">
                  <c:v>ODFW</c:v>
                </c:pt>
                <c:pt idx="8">
                  <c:v>PSMFC/IDFG Eval</c:v>
                </c:pt>
                <c:pt idx="9">
                  <c:v>SBT</c:v>
                </c:pt>
                <c:pt idx="10">
                  <c:v>WDFW</c:v>
                </c:pt>
                <c:pt idx="11">
                  <c:v>USFWS</c:v>
                </c:pt>
                <c:pt idx="12">
                  <c:v>PSMFC FINS</c:v>
                </c:pt>
                <c:pt idx="13">
                  <c:v>IFWCO </c:v>
                </c:pt>
                <c:pt idx="14">
                  <c:v>PRFHC</c:v>
                </c:pt>
              </c:strCache>
            </c:strRef>
          </c:cat>
          <c:val>
            <c:numRef>
              <c:f>'Pivot Table'!$B$2:$B$17</c:f>
              <c:numCache>
                <c:formatCode>_("$"* #,##0_);_("$"* \(#,##0\);_("$"* "-"_);_(@_)</c:formatCode>
                <c:ptCount val="15"/>
                <c:pt idx="0">
                  <c:v>270752</c:v>
                </c:pt>
                <c:pt idx="1">
                  <c:v>2875362</c:v>
                </c:pt>
                <c:pt idx="2">
                  <c:v>1747372</c:v>
                </c:pt>
                <c:pt idx="3">
                  <c:v>1421052.63</c:v>
                </c:pt>
                <c:pt idx="4">
                  <c:v>604607</c:v>
                </c:pt>
                <c:pt idx="5">
                  <c:v>5146057.18</c:v>
                </c:pt>
                <c:pt idx="6">
                  <c:v>8909778</c:v>
                </c:pt>
                <c:pt idx="7">
                  <c:v>5205681</c:v>
                </c:pt>
                <c:pt idx="8">
                  <c:v>77209.19</c:v>
                </c:pt>
                <c:pt idx="9">
                  <c:v>651718</c:v>
                </c:pt>
                <c:pt idx="10">
                  <c:v>4089787</c:v>
                </c:pt>
                <c:pt idx="11">
                  <c:v>1255650</c:v>
                </c:pt>
                <c:pt idx="12">
                  <c:v>475699</c:v>
                </c:pt>
                <c:pt idx="13">
                  <c:v>153916</c:v>
                </c:pt>
                <c:pt idx="14">
                  <c:v>115359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ECA-47E5-903A-C85EF98F9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946697850550001E-2"/>
          <c:y val="0.1358184664784135"/>
          <c:w val="0.79495793227500955"/>
          <c:h val="0.7756653560456330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D3D-4494-8BD2-1FF553AAE9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D3D-4494-8BD2-1FF553AAE9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D3D-4494-8BD2-1FF553AAE9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D3D-4494-8BD2-1FF553AAE9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D3D-4494-8BD2-1FF553AAE9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D3D-4494-8BD2-1FF553AAE954}"/>
              </c:ext>
            </c:extLst>
          </c:dPt>
          <c:dLbls>
            <c:dLbl>
              <c:idx val="0"/>
              <c:layout>
                <c:manualLayout>
                  <c:x val="-7.4425131921891097E-2"/>
                  <c:y val="9.46045780049197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3D-4494-8BD2-1FF553AAE954}"/>
                </c:ext>
              </c:extLst>
            </c:dLbl>
            <c:dLbl>
              <c:idx val="1"/>
              <c:layout>
                <c:manualLayout>
                  <c:x val="-0.12638229949000374"/>
                  <c:y val="5.91278612530748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3D-4494-8BD2-1FF553AAE954}"/>
                </c:ext>
              </c:extLst>
            </c:dLbl>
            <c:dLbl>
              <c:idx val="2"/>
              <c:layout>
                <c:manualLayout>
                  <c:x val="-0.17974371483022766"/>
                  <c:y val="7.09534335036898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3D-4494-8BD2-1FF553AAE954}"/>
                </c:ext>
              </c:extLst>
            </c:dLbl>
            <c:dLbl>
              <c:idx val="3"/>
              <c:layout>
                <c:manualLayout>
                  <c:x val="1.4042477721111528E-2"/>
                  <c:y val="-0.125351065856518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3D-4494-8BD2-1FF553AAE954}"/>
                </c:ext>
              </c:extLst>
            </c:dLbl>
            <c:dLbl>
              <c:idx val="4"/>
              <c:layout>
                <c:manualLayout>
                  <c:x val="-0.14604176829955998"/>
                  <c:y val="-0.172653354858978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3D-4494-8BD2-1FF553AAE954}"/>
                </c:ext>
              </c:extLst>
            </c:dLbl>
            <c:dLbl>
              <c:idx val="5"/>
              <c:layout>
                <c:manualLayout>
                  <c:x val="0.26399858115689673"/>
                  <c:y val="-0.262527703963652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3D-4494-8BD2-1FF553AAE9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'Pivot Table'!$C$39:$C$44</c:f>
              <c:strCache>
                <c:ptCount val="6"/>
                <c:pt idx="0">
                  <c:v>CWT/Pit Tag</c:v>
                </c:pt>
                <c:pt idx="1">
                  <c:v>LSRCP Office</c:v>
                </c:pt>
                <c:pt idx="2">
                  <c:v>Partner Electricity</c:v>
                </c:pt>
                <c:pt idx="3">
                  <c:v>Partner Fuel</c:v>
                </c:pt>
                <c:pt idx="4">
                  <c:v>Property Purchase</c:v>
                </c:pt>
                <c:pt idx="5">
                  <c:v>Deferred Maintenance</c:v>
                </c:pt>
              </c:strCache>
            </c:strRef>
          </c:cat>
          <c:val>
            <c:numRef>
              <c:f>'Pivot Table'!$D$39:$D$44</c:f>
              <c:numCache>
                <c:formatCode>_("$"* #,##0_);_("$"* \(#,##0\);_("$"* "-"??_);_(@_)</c:formatCode>
                <c:ptCount val="6"/>
                <c:pt idx="0">
                  <c:v>615044</c:v>
                </c:pt>
                <c:pt idx="1">
                  <c:v>880318</c:v>
                </c:pt>
                <c:pt idx="2">
                  <c:v>900000</c:v>
                </c:pt>
                <c:pt idx="3">
                  <c:v>80000</c:v>
                </c:pt>
                <c:pt idx="4">
                  <c:v>400000</c:v>
                </c:pt>
                <c:pt idx="5">
                  <c:v>5146057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D3D-4494-8BD2-1FF553AAE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578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7388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057" y="4425638"/>
            <a:ext cx="5190987" cy="41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578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043613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1553345" y="6563839"/>
            <a:ext cx="2104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prstClr val="black"/>
                </a:solidFill>
              </a:rPr>
              <a:t>“Fish for the Future”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1543049" y="5972175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1543049" y="629046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64" y="6019800"/>
            <a:ext cx="712052" cy="846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yellow-ford-car-3992348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9571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C107C-E3DF-4422-A23E-5DD03DC83712}"/>
              </a:ext>
            </a:extLst>
          </p:cNvPr>
          <p:cNvSpPr txBox="1"/>
          <p:nvPr/>
        </p:nvSpPr>
        <p:spPr>
          <a:xfrm>
            <a:off x="3505200" y="127357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</a:p>
        </p:txBody>
      </p:sp>
      <p:pic>
        <p:nvPicPr>
          <p:cNvPr id="7" name="Picture 6" descr="A picture containing tree, outdoor, yellow, sky&#10;&#10;Description automatically generated">
            <a:extLst>
              <a:ext uri="{FF2B5EF4-FFF2-40B4-BE49-F238E27FC236}">
                <a16:creationId xmlns:a16="http://schemas.microsoft.com/office/drawing/2014/main" id="{73B0D8AF-5F45-445A-91F2-CD43E867B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556" y="736600"/>
            <a:ext cx="90678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7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DAED49-07DB-44DB-BCAE-8B9F8D95F028}"/>
              </a:ext>
            </a:extLst>
          </p:cNvPr>
          <p:cNvSpPr txBox="1"/>
          <p:nvPr/>
        </p:nvSpPr>
        <p:spPr>
          <a:xfrm>
            <a:off x="1447800" y="0"/>
            <a:ext cx="6470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FY23 Budget Template (Salary Tab)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58BC65-196A-4FC5-BA0B-6F8261F15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686675"/>
              </p:ext>
            </p:extLst>
          </p:nvPr>
        </p:nvGraphicFramePr>
        <p:xfrm>
          <a:off x="228600" y="597838"/>
          <a:ext cx="8763000" cy="3821765"/>
        </p:xfrm>
        <a:graphic>
          <a:graphicData uri="http://schemas.openxmlformats.org/drawingml/2006/table">
            <a:tbl>
              <a:tblPr/>
              <a:tblGrid>
                <a:gridCol w="733342">
                  <a:extLst>
                    <a:ext uri="{9D8B030D-6E8A-4147-A177-3AD203B41FA5}">
                      <a16:colId xmlns:a16="http://schemas.microsoft.com/office/drawing/2014/main" val="3055542694"/>
                    </a:ext>
                  </a:extLst>
                </a:gridCol>
                <a:gridCol w="1211324">
                  <a:extLst>
                    <a:ext uri="{9D8B030D-6E8A-4147-A177-3AD203B41FA5}">
                      <a16:colId xmlns:a16="http://schemas.microsoft.com/office/drawing/2014/main" val="855672861"/>
                    </a:ext>
                  </a:extLst>
                </a:gridCol>
                <a:gridCol w="1342278">
                  <a:extLst>
                    <a:ext uri="{9D8B030D-6E8A-4147-A177-3AD203B41FA5}">
                      <a16:colId xmlns:a16="http://schemas.microsoft.com/office/drawing/2014/main" val="3033586100"/>
                    </a:ext>
                  </a:extLst>
                </a:gridCol>
                <a:gridCol w="558736">
                  <a:extLst>
                    <a:ext uri="{9D8B030D-6E8A-4147-A177-3AD203B41FA5}">
                      <a16:colId xmlns:a16="http://schemas.microsoft.com/office/drawing/2014/main" val="3263720380"/>
                    </a:ext>
                  </a:extLst>
                </a:gridCol>
                <a:gridCol w="726794">
                  <a:extLst>
                    <a:ext uri="{9D8B030D-6E8A-4147-A177-3AD203B41FA5}">
                      <a16:colId xmlns:a16="http://schemas.microsoft.com/office/drawing/2014/main" val="1942395639"/>
                    </a:ext>
                  </a:extLst>
                </a:gridCol>
                <a:gridCol w="698421">
                  <a:extLst>
                    <a:ext uri="{9D8B030D-6E8A-4147-A177-3AD203B41FA5}">
                      <a16:colId xmlns:a16="http://schemas.microsoft.com/office/drawing/2014/main" val="2961632648"/>
                    </a:ext>
                  </a:extLst>
                </a:gridCol>
                <a:gridCol w="593658">
                  <a:extLst>
                    <a:ext uri="{9D8B030D-6E8A-4147-A177-3AD203B41FA5}">
                      <a16:colId xmlns:a16="http://schemas.microsoft.com/office/drawing/2014/main" val="3810864347"/>
                    </a:ext>
                  </a:extLst>
                </a:gridCol>
                <a:gridCol w="672230">
                  <a:extLst>
                    <a:ext uri="{9D8B030D-6E8A-4147-A177-3AD203B41FA5}">
                      <a16:colId xmlns:a16="http://schemas.microsoft.com/office/drawing/2014/main" val="132634586"/>
                    </a:ext>
                  </a:extLst>
                </a:gridCol>
                <a:gridCol w="619849">
                  <a:extLst>
                    <a:ext uri="{9D8B030D-6E8A-4147-A177-3AD203B41FA5}">
                      <a16:colId xmlns:a16="http://schemas.microsoft.com/office/drawing/2014/main" val="3236558394"/>
                    </a:ext>
                  </a:extLst>
                </a:gridCol>
                <a:gridCol w="1606368">
                  <a:extLst>
                    <a:ext uri="{9D8B030D-6E8A-4147-A177-3AD203B41FA5}">
                      <a16:colId xmlns:a16="http://schemas.microsoft.com/office/drawing/2014/main" val="2209129652"/>
                    </a:ext>
                  </a:extLst>
                </a:gridCol>
              </a:tblGrid>
              <a:tr h="2204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Dworshak NFH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872635"/>
                  </a:ext>
                </a:extLst>
              </a:tr>
              <a:tr h="2063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Salaries &amp; Benefits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Amount of Agency PP's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787328"/>
                  </a:ext>
                </a:extLst>
              </a:tr>
              <a:tr h="2292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99957"/>
                  </a:ext>
                </a:extLst>
              </a:tr>
              <a:tr h="51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Work Schedule</a:t>
                      </a:r>
                    </a:p>
                  </a:txBody>
                  <a:tcPr marL="6148" marR="6148" marT="6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Position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Employee Name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Employee PayPeriods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Monthly Base Salary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Salary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Monthly Benefit Rate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Benefits 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Salaries &amp; Benefits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Notes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930582"/>
                  </a:ext>
                </a:extLst>
              </a:tr>
              <a:tr h="17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876615"/>
                  </a:ext>
                </a:extLst>
              </a:tr>
              <a:tr h="17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292453"/>
                  </a:ext>
                </a:extLst>
              </a:tr>
              <a:tr h="17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13964"/>
                  </a:ext>
                </a:extLst>
              </a:tr>
              <a:tr h="17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92703"/>
                  </a:ext>
                </a:extLst>
              </a:tr>
              <a:tr h="17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025589"/>
                  </a:ext>
                </a:extLst>
              </a:tr>
              <a:tr h="17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498637"/>
                  </a:ext>
                </a:extLst>
              </a:tr>
              <a:tr h="17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831770"/>
                  </a:ext>
                </a:extLst>
              </a:tr>
              <a:tr h="17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58188"/>
                  </a:ext>
                </a:extLst>
              </a:tr>
              <a:tr h="17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14636"/>
                  </a:ext>
                </a:extLst>
              </a:tr>
              <a:tr h="17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999803"/>
                  </a:ext>
                </a:extLst>
              </a:tr>
              <a:tr h="17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069715"/>
                  </a:ext>
                </a:extLst>
              </a:tr>
              <a:tr h="17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944914"/>
                  </a:ext>
                </a:extLst>
              </a:tr>
              <a:tr h="17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477035"/>
                  </a:ext>
                </a:extLst>
              </a:tr>
              <a:tr h="17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602672"/>
                  </a:ext>
                </a:extLst>
              </a:tr>
              <a:tr h="18518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48" marR="6148" marT="6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5256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4FE454-04F1-4879-83BF-10EDEA47D3DC}"/>
              </a:ext>
            </a:extLst>
          </p:cNvPr>
          <p:cNvSpPr txBox="1"/>
          <p:nvPr/>
        </p:nvSpPr>
        <p:spPr>
          <a:xfrm>
            <a:off x="191589" y="4450083"/>
            <a:ext cx="85651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Pink Shaded columns on the header line are dropdown menus or formulas.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Please contact me before changing information in those columns.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Add all positions that are on your org charts.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If you will be holding positions vacant to flatline budgets, put a zero in those</a:t>
            </a:r>
          </a:p>
          <a:p>
            <a:pPr lvl="1"/>
            <a:r>
              <a:rPr lang="en-US" dirty="0"/>
              <a:t>employee pay period lines and add a note to the vacancy.</a:t>
            </a:r>
          </a:p>
        </p:txBody>
      </p:sp>
    </p:spTree>
    <p:extLst>
      <p:ext uri="{BB962C8B-B14F-4D97-AF65-F5344CB8AC3E}">
        <p14:creationId xmlns:p14="http://schemas.microsoft.com/office/powerpoint/2010/main" val="298327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C8BF3-4D6F-4A75-8B58-9317A30B7E17}"/>
              </a:ext>
            </a:extLst>
          </p:cNvPr>
          <p:cNvSpPr txBox="1"/>
          <p:nvPr/>
        </p:nvSpPr>
        <p:spPr>
          <a:xfrm>
            <a:off x="1447800" y="0"/>
            <a:ext cx="6514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FY23 Budget Template (Travel Tab)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F43802-FDE2-4C96-B938-02711632E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53341"/>
              </p:ext>
            </p:extLst>
          </p:nvPr>
        </p:nvGraphicFramePr>
        <p:xfrm>
          <a:off x="152400" y="604369"/>
          <a:ext cx="8915400" cy="3586629"/>
        </p:xfrm>
        <a:graphic>
          <a:graphicData uri="http://schemas.openxmlformats.org/drawingml/2006/table">
            <a:tbl>
              <a:tblPr/>
              <a:tblGrid>
                <a:gridCol w="1645249">
                  <a:extLst>
                    <a:ext uri="{9D8B030D-6E8A-4147-A177-3AD203B41FA5}">
                      <a16:colId xmlns:a16="http://schemas.microsoft.com/office/drawing/2014/main" val="709059861"/>
                    </a:ext>
                  </a:extLst>
                </a:gridCol>
                <a:gridCol w="1645249">
                  <a:extLst>
                    <a:ext uri="{9D8B030D-6E8A-4147-A177-3AD203B41FA5}">
                      <a16:colId xmlns:a16="http://schemas.microsoft.com/office/drawing/2014/main" val="2032492898"/>
                    </a:ext>
                  </a:extLst>
                </a:gridCol>
                <a:gridCol w="893447">
                  <a:extLst>
                    <a:ext uri="{9D8B030D-6E8A-4147-A177-3AD203B41FA5}">
                      <a16:colId xmlns:a16="http://schemas.microsoft.com/office/drawing/2014/main" val="724460575"/>
                    </a:ext>
                  </a:extLst>
                </a:gridCol>
                <a:gridCol w="457619">
                  <a:extLst>
                    <a:ext uri="{9D8B030D-6E8A-4147-A177-3AD203B41FA5}">
                      <a16:colId xmlns:a16="http://schemas.microsoft.com/office/drawing/2014/main" val="218175965"/>
                    </a:ext>
                  </a:extLst>
                </a:gridCol>
                <a:gridCol w="653742">
                  <a:extLst>
                    <a:ext uri="{9D8B030D-6E8A-4147-A177-3AD203B41FA5}">
                      <a16:colId xmlns:a16="http://schemas.microsoft.com/office/drawing/2014/main" val="3264815199"/>
                    </a:ext>
                  </a:extLst>
                </a:gridCol>
                <a:gridCol w="1144048">
                  <a:extLst>
                    <a:ext uri="{9D8B030D-6E8A-4147-A177-3AD203B41FA5}">
                      <a16:colId xmlns:a16="http://schemas.microsoft.com/office/drawing/2014/main" val="1168423221"/>
                    </a:ext>
                  </a:extLst>
                </a:gridCol>
                <a:gridCol w="1078674">
                  <a:extLst>
                    <a:ext uri="{9D8B030D-6E8A-4147-A177-3AD203B41FA5}">
                      <a16:colId xmlns:a16="http://schemas.microsoft.com/office/drawing/2014/main" val="2221497873"/>
                    </a:ext>
                  </a:extLst>
                </a:gridCol>
                <a:gridCol w="1397372">
                  <a:extLst>
                    <a:ext uri="{9D8B030D-6E8A-4147-A177-3AD203B41FA5}">
                      <a16:colId xmlns:a16="http://schemas.microsoft.com/office/drawing/2014/main" val="110433641"/>
                    </a:ext>
                  </a:extLst>
                </a:gridCol>
              </a:tblGrid>
              <a:tr h="182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Dworshak NFH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138741"/>
                  </a:ext>
                </a:extLst>
              </a:tr>
              <a:tr h="182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Travel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32916"/>
                  </a:ext>
                </a:extLst>
              </a:tr>
              <a:tr h="1530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335808"/>
                  </a:ext>
                </a:extLst>
              </a:tr>
              <a:tr h="284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Travel Location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Travel Category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Travel Purpose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Priority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Travelers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Estimated Travel Cost Per Traveler 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Total 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Notes 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612413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429225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1869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610247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404151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423415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304954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37114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6701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30008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844696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16816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543024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574779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54376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7328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086655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316914"/>
                  </a:ext>
                </a:extLst>
              </a:tr>
              <a:tr h="14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664668"/>
                  </a:ext>
                </a:extLst>
              </a:tr>
              <a:tr h="16037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Travel Cost</a:t>
                      </a:r>
                    </a:p>
                  </a:txBody>
                  <a:tcPr marL="7545" marR="7545" marT="7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                                           -   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11936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BB6192-4A0E-4384-B839-C671AA83A243}"/>
              </a:ext>
            </a:extLst>
          </p:cNvPr>
          <p:cNvSpPr txBox="1"/>
          <p:nvPr/>
        </p:nvSpPr>
        <p:spPr>
          <a:xfrm>
            <a:off x="167640" y="4267200"/>
            <a:ext cx="83086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Pink Shaded columns on the header line are dropdown menus or formulas.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Please contact me before changing information in those columns.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Add all projected travel for your program and rank them in importance in the </a:t>
            </a:r>
          </a:p>
          <a:p>
            <a:r>
              <a:rPr lang="en-US" dirty="0"/>
              <a:t>     priority column.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07787F-E0ED-4821-A990-764C2CC6CF6C}"/>
              </a:ext>
            </a:extLst>
          </p:cNvPr>
          <p:cNvSpPr txBox="1"/>
          <p:nvPr/>
        </p:nvSpPr>
        <p:spPr>
          <a:xfrm>
            <a:off x="28303" y="0"/>
            <a:ext cx="9151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FY23 Budget Template (Services and Supplies Tab)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273E44-89CF-45BF-AD99-9EF36F0B9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15651"/>
              </p:ext>
            </p:extLst>
          </p:nvPr>
        </p:nvGraphicFramePr>
        <p:xfrm>
          <a:off x="152400" y="591306"/>
          <a:ext cx="8915399" cy="3828287"/>
        </p:xfrm>
        <a:graphic>
          <a:graphicData uri="http://schemas.openxmlformats.org/drawingml/2006/table">
            <a:tbl>
              <a:tblPr/>
              <a:tblGrid>
                <a:gridCol w="1301138">
                  <a:extLst>
                    <a:ext uri="{9D8B030D-6E8A-4147-A177-3AD203B41FA5}">
                      <a16:colId xmlns:a16="http://schemas.microsoft.com/office/drawing/2014/main" val="3377304469"/>
                    </a:ext>
                  </a:extLst>
                </a:gridCol>
                <a:gridCol w="1301138">
                  <a:extLst>
                    <a:ext uri="{9D8B030D-6E8A-4147-A177-3AD203B41FA5}">
                      <a16:colId xmlns:a16="http://schemas.microsoft.com/office/drawing/2014/main" val="2335995666"/>
                    </a:ext>
                  </a:extLst>
                </a:gridCol>
                <a:gridCol w="2269185">
                  <a:extLst>
                    <a:ext uri="{9D8B030D-6E8A-4147-A177-3AD203B41FA5}">
                      <a16:colId xmlns:a16="http://schemas.microsoft.com/office/drawing/2014/main" val="1074891153"/>
                    </a:ext>
                  </a:extLst>
                </a:gridCol>
                <a:gridCol w="2021969">
                  <a:extLst>
                    <a:ext uri="{9D8B030D-6E8A-4147-A177-3AD203B41FA5}">
                      <a16:colId xmlns:a16="http://schemas.microsoft.com/office/drawing/2014/main" val="3059165922"/>
                    </a:ext>
                  </a:extLst>
                </a:gridCol>
                <a:gridCol w="2021969">
                  <a:extLst>
                    <a:ext uri="{9D8B030D-6E8A-4147-A177-3AD203B41FA5}">
                      <a16:colId xmlns:a16="http://schemas.microsoft.com/office/drawing/2014/main" val="1654434508"/>
                    </a:ext>
                  </a:extLst>
                </a:gridCol>
              </a:tblGrid>
              <a:tr h="20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Dworshak NFH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871216"/>
                  </a:ext>
                </a:extLst>
              </a:tr>
              <a:tr h="2080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Services /Supplies &amp; Transportation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596677"/>
                  </a:ext>
                </a:extLst>
              </a:tr>
              <a:tr h="233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322298"/>
                  </a:ext>
                </a:extLst>
              </a:tr>
              <a:tr h="158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Category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Item Purpose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Cost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Description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365665"/>
                  </a:ext>
                </a:extLst>
              </a:tr>
              <a:tr h="1664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856437"/>
                  </a:ext>
                </a:extLst>
              </a:tr>
              <a:tr h="1747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43815"/>
                  </a:ext>
                </a:extLst>
              </a:tr>
              <a:tr h="1664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924092"/>
                  </a:ext>
                </a:extLst>
              </a:tr>
              <a:tr h="1664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013201"/>
                  </a:ext>
                </a:extLst>
              </a:tr>
              <a:tr h="1664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0575"/>
                  </a:ext>
                </a:extLst>
              </a:tr>
              <a:tr h="1664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6707"/>
                  </a:ext>
                </a:extLst>
              </a:tr>
              <a:tr h="1747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873082"/>
                  </a:ext>
                </a:extLst>
              </a:tr>
              <a:tr h="1664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705052"/>
                  </a:ext>
                </a:extLst>
              </a:tr>
              <a:tr h="1664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7223"/>
                  </a:ext>
                </a:extLst>
              </a:tr>
              <a:tr h="1664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65094"/>
                  </a:ext>
                </a:extLst>
              </a:tr>
              <a:tr h="1664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24180"/>
                  </a:ext>
                </a:extLst>
              </a:tr>
              <a:tr h="1664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7523"/>
                  </a:ext>
                </a:extLst>
              </a:tr>
              <a:tr h="1747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75124"/>
                  </a:ext>
                </a:extLst>
              </a:tr>
              <a:tr h="1664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49883"/>
                  </a:ext>
                </a:extLst>
              </a:tr>
              <a:tr h="1664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393422"/>
                  </a:ext>
                </a:extLst>
              </a:tr>
              <a:tr h="1664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16972"/>
                  </a:ext>
                </a:extLst>
              </a:tr>
              <a:tr h="1664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56881"/>
                  </a:ext>
                </a:extLst>
              </a:tr>
              <a:tr h="1664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4226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981F9E-1A97-442F-99BA-5FF6AFFF4A32}"/>
              </a:ext>
            </a:extLst>
          </p:cNvPr>
          <p:cNvSpPr txBox="1"/>
          <p:nvPr/>
        </p:nvSpPr>
        <p:spPr>
          <a:xfrm>
            <a:off x="145869" y="4419593"/>
            <a:ext cx="86164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Pink Shaded columns on the header line are dropdown menus or formulas.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Please contact me before changing information in those columns.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Add all projected services and supplies for your program and an estimated cost.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LSRCP personnel will add approved non routine maintenance projects we</a:t>
            </a:r>
          </a:p>
          <a:p>
            <a:pPr lvl="1"/>
            <a:r>
              <a:rPr lang="en-US" dirty="0"/>
              <a:t>     will be funding after you submit your budget.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6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6B52A4-D357-4CB0-AF79-5D4CC575B125}"/>
              </a:ext>
            </a:extLst>
          </p:cNvPr>
          <p:cNvSpPr txBox="1"/>
          <p:nvPr/>
        </p:nvSpPr>
        <p:spPr>
          <a:xfrm>
            <a:off x="838200" y="76200"/>
            <a:ext cx="782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FY23 Budget Template (CWT/Pit Tag Tab)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A80686-B7FF-4870-A6BA-E0385D75E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73076"/>
              </p:ext>
            </p:extLst>
          </p:nvPr>
        </p:nvGraphicFramePr>
        <p:xfrm>
          <a:off x="228600" y="656621"/>
          <a:ext cx="8763000" cy="3763643"/>
        </p:xfrm>
        <a:graphic>
          <a:graphicData uri="http://schemas.openxmlformats.org/drawingml/2006/table">
            <a:tbl>
              <a:tblPr/>
              <a:tblGrid>
                <a:gridCol w="2119486">
                  <a:extLst>
                    <a:ext uri="{9D8B030D-6E8A-4147-A177-3AD203B41FA5}">
                      <a16:colId xmlns:a16="http://schemas.microsoft.com/office/drawing/2014/main" val="364763384"/>
                    </a:ext>
                  </a:extLst>
                </a:gridCol>
                <a:gridCol w="979256">
                  <a:extLst>
                    <a:ext uri="{9D8B030D-6E8A-4147-A177-3AD203B41FA5}">
                      <a16:colId xmlns:a16="http://schemas.microsoft.com/office/drawing/2014/main" val="870294683"/>
                    </a:ext>
                  </a:extLst>
                </a:gridCol>
                <a:gridCol w="1864611">
                  <a:extLst>
                    <a:ext uri="{9D8B030D-6E8A-4147-A177-3AD203B41FA5}">
                      <a16:colId xmlns:a16="http://schemas.microsoft.com/office/drawing/2014/main" val="3793669106"/>
                    </a:ext>
                  </a:extLst>
                </a:gridCol>
                <a:gridCol w="965841">
                  <a:extLst>
                    <a:ext uri="{9D8B030D-6E8A-4147-A177-3AD203B41FA5}">
                      <a16:colId xmlns:a16="http://schemas.microsoft.com/office/drawing/2014/main" val="466173604"/>
                    </a:ext>
                  </a:extLst>
                </a:gridCol>
                <a:gridCol w="835050">
                  <a:extLst>
                    <a:ext uri="{9D8B030D-6E8A-4147-A177-3AD203B41FA5}">
                      <a16:colId xmlns:a16="http://schemas.microsoft.com/office/drawing/2014/main" val="3502075491"/>
                    </a:ext>
                  </a:extLst>
                </a:gridCol>
                <a:gridCol w="925599">
                  <a:extLst>
                    <a:ext uri="{9D8B030D-6E8A-4147-A177-3AD203B41FA5}">
                      <a16:colId xmlns:a16="http://schemas.microsoft.com/office/drawing/2014/main" val="371020373"/>
                    </a:ext>
                  </a:extLst>
                </a:gridCol>
                <a:gridCol w="1073157">
                  <a:extLst>
                    <a:ext uri="{9D8B030D-6E8A-4147-A177-3AD203B41FA5}">
                      <a16:colId xmlns:a16="http://schemas.microsoft.com/office/drawing/2014/main" val="4232913245"/>
                    </a:ext>
                  </a:extLst>
                </a:gridCol>
              </a:tblGrid>
              <a:tr h="16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Dworshak NFH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01587"/>
                  </a:ext>
                </a:extLst>
              </a:tr>
              <a:tr h="16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Fish Marking - Tagging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655323"/>
                  </a:ext>
                </a:extLst>
              </a:tr>
              <a:tr h="130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741606"/>
                  </a:ext>
                </a:extLst>
              </a:tr>
              <a:tr h="137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258125"/>
                  </a:ext>
                </a:extLst>
              </a:tr>
              <a:tr h="323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Tag Type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Species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Release Location/Program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Agency Code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Tag Length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Tags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Delivery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457627"/>
                  </a:ext>
                </a:extLst>
              </a:tr>
              <a:tr h="1211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840039"/>
                  </a:ext>
                </a:extLst>
              </a:tr>
              <a:tr h="1211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881794"/>
                  </a:ext>
                </a:extLst>
              </a:tr>
              <a:tr h="1211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073050"/>
                  </a:ext>
                </a:extLst>
              </a:tr>
              <a:tr h="1211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769663"/>
                  </a:ext>
                </a:extLst>
              </a:tr>
              <a:tr h="1211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952441"/>
                  </a:ext>
                </a:extLst>
              </a:tr>
              <a:tr h="1782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89777"/>
                  </a:ext>
                </a:extLst>
              </a:tr>
              <a:tr h="1211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249870"/>
                  </a:ext>
                </a:extLst>
              </a:tr>
              <a:tr h="1211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819131"/>
                  </a:ext>
                </a:extLst>
              </a:tr>
              <a:tr h="13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369"/>
                  </a:ext>
                </a:extLst>
              </a:tr>
              <a:tr h="1211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595547"/>
                  </a:ext>
                </a:extLst>
              </a:tr>
              <a:tr h="130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779244"/>
                  </a:ext>
                </a:extLst>
              </a:tr>
              <a:tr h="13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81620"/>
                  </a:ext>
                </a:extLst>
              </a:tr>
              <a:tr h="130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765724"/>
                  </a:ext>
                </a:extLst>
              </a:tr>
              <a:tr h="130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149177"/>
                  </a:ext>
                </a:extLst>
              </a:tr>
              <a:tr h="130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331055"/>
                  </a:ext>
                </a:extLst>
              </a:tr>
              <a:tr h="130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253103"/>
                  </a:ext>
                </a:extLst>
              </a:tr>
              <a:tr h="130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526500"/>
                  </a:ext>
                </a:extLst>
              </a:tr>
              <a:tr h="130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847712"/>
                  </a:ext>
                </a:extLst>
              </a:tr>
              <a:tr h="137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81708"/>
                  </a:ext>
                </a:extLst>
              </a:tr>
              <a:tr h="1438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Number of Pit Tags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Number of CWT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15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CD0E3B-0B34-4A3B-8390-CDC10ADEDFF0}"/>
              </a:ext>
            </a:extLst>
          </p:cNvPr>
          <p:cNvSpPr txBox="1"/>
          <p:nvPr/>
        </p:nvSpPr>
        <p:spPr>
          <a:xfrm>
            <a:off x="145869" y="4419593"/>
            <a:ext cx="8129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Pink Shaded columns on the header line are dropdown menus or formulas.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Please contact me before changing information in those columns.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5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BFE81-A49A-499D-82E7-61072BA4915F}"/>
              </a:ext>
            </a:extLst>
          </p:cNvPr>
          <p:cNvSpPr txBox="1"/>
          <p:nvPr/>
        </p:nvSpPr>
        <p:spPr>
          <a:xfrm>
            <a:off x="838200" y="76200"/>
            <a:ext cx="7157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FY23 Budget Template (Fish Food Tab)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AAC0A6-5227-47C0-884F-BB26A272D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06646"/>
              </p:ext>
            </p:extLst>
          </p:nvPr>
        </p:nvGraphicFramePr>
        <p:xfrm>
          <a:off x="304800" y="762000"/>
          <a:ext cx="8534400" cy="3886198"/>
        </p:xfrm>
        <a:graphic>
          <a:graphicData uri="http://schemas.openxmlformats.org/drawingml/2006/table">
            <a:tbl>
              <a:tblPr/>
              <a:tblGrid>
                <a:gridCol w="2091655">
                  <a:extLst>
                    <a:ext uri="{9D8B030D-6E8A-4147-A177-3AD203B41FA5}">
                      <a16:colId xmlns:a16="http://schemas.microsoft.com/office/drawing/2014/main" val="3281210269"/>
                    </a:ext>
                  </a:extLst>
                </a:gridCol>
                <a:gridCol w="1864220">
                  <a:extLst>
                    <a:ext uri="{9D8B030D-6E8A-4147-A177-3AD203B41FA5}">
                      <a16:colId xmlns:a16="http://schemas.microsoft.com/office/drawing/2014/main" val="2308459384"/>
                    </a:ext>
                  </a:extLst>
                </a:gridCol>
                <a:gridCol w="1133445">
                  <a:extLst>
                    <a:ext uri="{9D8B030D-6E8A-4147-A177-3AD203B41FA5}">
                      <a16:colId xmlns:a16="http://schemas.microsoft.com/office/drawing/2014/main" val="1431561327"/>
                    </a:ext>
                  </a:extLst>
                </a:gridCol>
                <a:gridCol w="999222">
                  <a:extLst>
                    <a:ext uri="{9D8B030D-6E8A-4147-A177-3AD203B41FA5}">
                      <a16:colId xmlns:a16="http://schemas.microsoft.com/office/drawing/2014/main" val="709749763"/>
                    </a:ext>
                  </a:extLst>
                </a:gridCol>
                <a:gridCol w="1536118">
                  <a:extLst>
                    <a:ext uri="{9D8B030D-6E8A-4147-A177-3AD203B41FA5}">
                      <a16:colId xmlns:a16="http://schemas.microsoft.com/office/drawing/2014/main" val="2302939849"/>
                    </a:ext>
                  </a:extLst>
                </a:gridCol>
                <a:gridCol w="909740">
                  <a:extLst>
                    <a:ext uri="{9D8B030D-6E8A-4147-A177-3AD203B41FA5}">
                      <a16:colId xmlns:a16="http://schemas.microsoft.com/office/drawing/2014/main" val="1841672559"/>
                    </a:ext>
                  </a:extLst>
                </a:gridCol>
              </a:tblGrid>
              <a:tr h="259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Dworshak NFH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79851"/>
                  </a:ext>
                </a:extLst>
              </a:tr>
              <a:tr h="259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Fish Food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790001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3822"/>
                  </a:ext>
                </a:extLst>
              </a:tr>
              <a:tr h="21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94188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GROUP #1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577116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SPECIES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15268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RELEASE TARGET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02451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BROODYEAR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0156"/>
                  </a:ext>
                </a:extLst>
              </a:tr>
              <a:tr h="21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RELEASE YEAR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98375"/>
                  </a:ext>
                </a:extLst>
              </a:tr>
              <a:tr h="21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363094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FISCAL YEAR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MANUFACTURER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FEED SIZE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LBS FEED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COST / LB FEED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82203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627022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59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173248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82411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58223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023272"/>
                  </a:ext>
                </a:extLst>
              </a:tr>
              <a:tr h="21820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SUBTOTAL GROUP #1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5327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159540-B583-43E6-AC97-45F59B8FB3E9}"/>
              </a:ext>
            </a:extLst>
          </p:cNvPr>
          <p:cNvSpPr txBox="1"/>
          <p:nvPr/>
        </p:nvSpPr>
        <p:spPr>
          <a:xfrm>
            <a:off x="152400" y="4749223"/>
            <a:ext cx="8129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Pink Shaded columns on the header line are dropdown menus or formulas.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Please contact me before changing information in those columns.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3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886B2-2910-40AD-AF27-DE4A63F5B732}"/>
              </a:ext>
            </a:extLst>
          </p:cNvPr>
          <p:cNvSpPr txBox="1"/>
          <p:nvPr/>
        </p:nvSpPr>
        <p:spPr>
          <a:xfrm>
            <a:off x="2103215" y="699"/>
            <a:ext cx="5186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Upcoming Budget Deadlines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F6132-D83F-4EFD-9519-677BDE1692C3}"/>
              </a:ext>
            </a:extLst>
          </p:cNvPr>
          <p:cNvSpPr txBox="1"/>
          <p:nvPr/>
        </p:nvSpPr>
        <p:spPr>
          <a:xfrm>
            <a:off x="723900" y="685800"/>
            <a:ext cx="769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u="sng" dirty="0">
                <a:latin typeface="Californian FB" panose="0207040306080B030204" pitchFamily="18" charset="0"/>
              </a:rPr>
              <a:t>May 13th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fornian FB" panose="0207040306080B030204" pitchFamily="18" charset="0"/>
              </a:rPr>
              <a:t>Construction $250,000 - $500,000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fornian FB" panose="0207040306080B030204" pitchFamily="18" charset="0"/>
              </a:rPr>
              <a:t>Goods above $500,000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u="sng" dirty="0">
                <a:latin typeface="Californian FB" panose="0207040306080B030204" pitchFamily="18" charset="0"/>
              </a:rPr>
              <a:t>June 24</a:t>
            </a:r>
            <a:r>
              <a:rPr lang="en-US" sz="2000" b="1" u="sng" baseline="30000" dirty="0">
                <a:latin typeface="Californian FB" panose="0207040306080B030204" pitchFamily="18" charset="0"/>
              </a:rPr>
              <a:t>th</a:t>
            </a:r>
            <a:r>
              <a:rPr lang="en-US" sz="2000" dirty="0">
                <a:latin typeface="Californian FB" panose="0207040306080B030204" pitchFamily="18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fornian FB" panose="0207040306080B030204" pitchFamily="18" charset="0"/>
              </a:rPr>
              <a:t>Construction $25,000 - $250,000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fornian FB" panose="0207040306080B030204" pitchFamily="18" charset="0"/>
              </a:rPr>
              <a:t>Goods and/or services $250,000 - $500,000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fornian FB" panose="0207040306080B030204" pitchFamily="18" charset="0"/>
              </a:rPr>
              <a:t>Vehicles (Auto Choice) Additional Requirements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u="sng" dirty="0">
                <a:latin typeface="Californian FB" panose="0207040306080B030204" pitchFamily="18" charset="0"/>
              </a:rPr>
              <a:t>July 13</a:t>
            </a:r>
            <a:r>
              <a:rPr lang="en-US" sz="2000" b="1" u="sng" baseline="30000" dirty="0">
                <a:latin typeface="Californian FB" panose="0207040306080B030204" pitchFamily="18" charset="0"/>
              </a:rPr>
              <a:t>th</a:t>
            </a:r>
            <a:r>
              <a:rPr lang="en-US" sz="2000" b="1" u="sng" dirty="0">
                <a:latin typeface="Californian FB" panose="0207040306080B030204" pitchFamily="18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b="1" u="sng" dirty="0">
                <a:latin typeface="Californian FB" panose="0207040306080B030204" pitchFamily="18" charset="0"/>
              </a:rPr>
              <a:t> FY23 Budget and SOW’s due to the LSRCP office.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u="sng" dirty="0">
                <a:latin typeface="Californian FB" panose="0207040306080B030204" pitchFamily="18" charset="0"/>
              </a:rPr>
              <a:t>July 15</a:t>
            </a:r>
            <a:r>
              <a:rPr lang="en-US" sz="2000" b="1" u="sng" baseline="30000" dirty="0">
                <a:latin typeface="Californian FB" panose="0207040306080B030204" pitchFamily="18" charset="0"/>
              </a:rPr>
              <a:t>th</a:t>
            </a:r>
            <a:endParaRPr lang="en-US" sz="2000" b="1" u="sng" dirty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fornian FB" panose="0207040306080B030204" pitchFamily="18" charset="0"/>
              </a:rPr>
              <a:t>Construction $2,000 - $25,000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fornian FB" panose="0207040306080B030204" pitchFamily="18" charset="0"/>
              </a:rPr>
              <a:t>Goods and/or services $25,000 - $250,000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fornian FB" panose="0207040306080B030204" pitchFamily="18" charset="0"/>
              </a:rPr>
              <a:t>Modifications to construction contracts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fornian FB" panose="0207040306080B030204" pitchFamily="18" charset="0"/>
              </a:rPr>
              <a:t>Grants and cooperative agreements using current year funds </a:t>
            </a:r>
          </a:p>
          <a:p>
            <a:pPr lvl="1"/>
            <a:r>
              <a:rPr lang="en-US" sz="2000" dirty="0">
                <a:latin typeface="Californian FB" panose="0207040306080B030204" pitchFamily="18" charset="0"/>
              </a:rPr>
              <a:t>         entry into Grant Solutions.</a:t>
            </a:r>
          </a:p>
        </p:txBody>
      </p:sp>
    </p:spTree>
    <p:extLst>
      <p:ext uri="{BB962C8B-B14F-4D97-AF65-F5344CB8AC3E}">
        <p14:creationId xmlns:p14="http://schemas.microsoft.com/office/powerpoint/2010/main" val="363938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886B2-2910-40AD-AF27-DE4A63F5B732}"/>
              </a:ext>
            </a:extLst>
          </p:cNvPr>
          <p:cNvSpPr txBox="1"/>
          <p:nvPr/>
        </p:nvSpPr>
        <p:spPr>
          <a:xfrm>
            <a:off x="2103215" y="699"/>
            <a:ext cx="6745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Upcoming Budget Deadlines (cont’d)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F6132-D83F-4EFD-9519-677BDE1692C3}"/>
              </a:ext>
            </a:extLst>
          </p:cNvPr>
          <p:cNvSpPr txBox="1"/>
          <p:nvPr/>
        </p:nvSpPr>
        <p:spPr>
          <a:xfrm>
            <a:off x="723900" y="685800"/>
            <a:ext cx="7696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1" u="sng" dirty="0">
                <a:latin typeface="Californian FB" panose="0207040306080B030204" pitchFamily="18" charset="0"/>
              </a:rPr>
              <a:t>August 5</a:t>
            </a:r>
            <a:r>
              <a:rPr lang="en-US" sz="2200" b="1" u="sng" baseline="30000" dirty="0">
                <a:latin typeface="Californian FB" panose="0207040306080B030204" pitchFamily="18" charset="0"/>
              </a:rPr>
              <a:t>th</a:t>
            </a:r>
            <a:endParaRPr lang="en-US" sz="2200" b="1" u="sng" dirty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>
                <a:latin typeface="Californian FB" panose="0207040306080B030204" pitchFamily="18" charset="0"/>
              </a:rPr>
              <a:t>Goods $10,000 - $25,000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>
                <a:latin typeface="Californian FB" panose="0207040306080B030204" pitchFamily="18" charset="0"/>
              </a:rPr>
              <a:t>Modifications to contracts for goods and/or services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>
                <a:latin typeface="Californian FB" panose="0207040306080B030204" pitchFamily="18" charset="0"/>
              </a:rPr>
              <a:t>New inter-agency agreements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>
                <a:latin typeface="Californian FB" panose="0207040306080B030204" pitchFamily="18" charset="0"/>
              </a:rPr>
              <a:t>Services $2,500 - $25,000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2200" dirty="0">
                <a:latin typeface="Californian FB" panose="0207040306080B030204" pitchFamily="18" charset="0"/>
              </a:rPr>
              <a:t>   Vehicles (Auto Choice) Non-Additional Requirements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200" dirty="0">
                <a:latin typeface="Californian FB" panose="0207040306080B030204" pitchFamily="18" charset="0"/>
              </a:rPr>
              <a:t>  </a:t>
            </a:r>
            <a:r>
              <a:rPr lang="en-US" sz="2200" b="1" u="sng" dirty="0">
                <a:latin typeface="Californian FB" panose="0207040306080B030204" pitchFamily="18" charset="0"/>
              </a:rPr>
              <a:t>August 26</a:t>
            </a:r>
            <a:r>
              <a:rPr lang="en-US" sz="2200" b="1" u="sng" baseline="30000" dirty="0">
                <a:latin typeface="Californian FB" panose="0207040306080B030204" pitchFamily="18" charset="0"/>
              </a:rPr>
              <a:t>th</a:t>
            </a:r>
            <a:endParaRPr lang="en-US" sz="2200" b="1" u="sng" dirty="0">
              <a:latin typeface="Californian FB" panose="0207040306080B0302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2200" dirty="0">
                <a:latin typeface="Californian FB" panose="0207040306080B030204" pitchFamily="18" charset="0"/>
              </a:rPr>
              <a:t>   Modifications to inter-agency agreements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2200" dirty="0">
                <a:latin typeface="Californian FB" panose="0207040306080B030204" pitchFamily="18" charset="0"/>
              </a:rPr>
              <a:t>   Property requests – transfers, ABZON requests, disposals, etc.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200" b="1" u="sng" dirty="0">
                <a:latin typeface="Californian FB" panose="0207040306080B030204" pitchFamily="18" charset="0"/>
              </a:rPr>
              <a:t>September 16</a:t>
            </a:r>
            <a:r>
              <a:rPr lang="en-US" sz="2200" b="1" u="sng" baseline="30000" dirty="0">
                <a:latin typeface="Californian FB" panose="0207040306080B030204" pitchFamily="18" charset="0"/>
              </a:rPr>
              <a:t>th</a:t>
            </a:r>
            <a:r>
              <a:rPr lang="en-US" sz="2200" b="1" u="sng" dirty="0">
                <a:latin typeface="Californian FB" panose="0207040306080B030204" pitchFamily="18" charset="0"/>
              </a:rPr>
              <a:t>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2200" dirty="0">
                <a:latin typeface="Californian FB" panose="0207040306080B030204" pitchFamily="18" charset="0"/>
              </a:rPr>
              <a:t>   FY23 agreement announcements will be posted in Grant Solutions with an October 1</a:t>
            </a:r>
            <a:r>
              <a:rPr lang="en-US" sz="2200" baseline="30000" dirty="0">
                <a:latin typeface="Californian FB" panose="0207040306080B030204" pitchFamily="18" charset="0"/>
              </a:rPr>
              <a:t>st</a:t>
            </a:r>
            <a:r>
              <a:rPr lang="en-US" sz="2200" dirty="0">
                <a:latin typeface="Californian FB" panose="0207040306080B030204" pitchFamily="18" charset="0"/>
              </a:rPr>
              <a:t> submission deadline.</a:t>
            </a:r>
          </a:p>
        </p:txBody>
      </p:sp>
    </p:spTree>
    <p:extLst>
      <p:ext uri="{BB962C8B-B14F-4D97-AF65-F5344CB8AC3E}">
        <p14:creationId xmlns:p14="http://schemas.microsoft.com/office/powerpoint/2010/main" val="35559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74BFE8-EE6B-47BF-80A3-5FB1683A4C92}"/>
              </a:ext>
            </a:extLst>
          </p:cNvPr>
          <p:cNvSpPr txBox="1"/>
          <p:nvPr/>
        </p:nvSpPr>
        <p:spPr>
          <a:xfrm>
            <a:off x="1752600" y="0"/>
            <a:ext cx="5349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Californian FB" panose="0207040306080B030204" pitchFamily="18" charset="0"/>
              </a:rPr>
              <a:t>Personal Property/Budget</a:t>
            </a:r>
          </a:p>
          <a:p>
            <a:pPr algn="ctr"/>
            <a:r>
              <a:rPr lang="en-US" sz="3600" b="1" u="sng" dirty="0">
                <a:latin typeface="Californian FB" panose="0207040306080B030204" pitchFamily="18" charset="0"/>
              </a:rPr>
              <a:t>Questions?</a:t>
            </a:r>
          </a:p>
        </p:txBody>
      </p:sp>
      <p:pic>
        <p:nvPicPr>
          <p:cNvPr id="4" name="Picture 3" descr="Quizzical burrowing owl looking forward">
            <a:extLst>
              <a:ext uri="{FF2B5EF4-FFF2-40B4-BE49-F238E27FC236}">
                <a16:creationId xmlns:a16="http://schemas.microsoft.com/office/drawing/2014/main" id="{78F04604-B02A-4AEB-B6DF-ED50E5B89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47800"/>
            <a:ext cx="8458200" cy="44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2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6453D1-C593-4685-B08F-7E263D51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alifornian FB" panose="0207040306080B030204" pitchFamily="18" charset="0"/>
              </a:rPr>
              <a:t>Buy, Sell, Trade (Update)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85158-489D-4277-99FB-FCC7A23C5BAC}"/>
              </a:ext>
            </a:extLst>
          </p:cNvPr>
          <p:cNvSpPr txBox="1"/>
          <p:nvPr/>
        </p:nvSpPr>
        <p:spPr>
          <a:xfrm>
            <a:off x="723900" y="959803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fornian FB" panose="0207040306080B030204" pitchFamily="18" charset="0"/>
              </a:rPr>
              <a:t>13 Vehicles aged 5yrs+ (not including Semi-tractors &amp; feed trucks)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fornian FB" panose="0207040306080B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fornian FB" panose="0207040306080B030204" pitchFamily="18" charset="0"/>
              </a:rPr>
              <a:t>Set aside $400K to replace vehicles &amp; equipment in FY22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fornian FB" panose="0207040306080B030204" pitchFamily="18" charset="0"/>
              </a:rPr>
              <a:t>Purchased 8 vehicles + 1 Fish Truck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fornian FB" panose="0207040306080B030204" pitchFamily="18" charset="0"/>
              </a:rPr>
              <a:t>Purchased 2 forklifts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fornian FB" panose="0207040306080B030204" pitchFamily="18" charset="0"/>
              </a:rPr>
              <a:t>TOTAL = $446K less $60K in Proceeds = $385K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fornian FB" panose="0207040306080B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fornian FB" panose="0207040306080B030204" pitchFamily="18" charset="0"/>
              </a:rPr>
              <a:t>Currently working on the purchase of 2 replacement tractors (IRFH/MVFH)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fornian FB" panose="0207040306080B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fornian FB" panose="0207040306080B030204" pitchFamily="18" charset="0"/>
              </a:rPr>
              <a:t>Current FY23 plan is to replace more of the remaining 13 aged vehicles depending on availability of funds.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fornian FB" panose="0207040306080B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fornian FB" panose="0207040306080B030204" pitchFamily="18" charset="0"/>
              </a:rPr>
              <a:t>Need to start scheduling FY23 in personal property inventories.</a:t>
            </a:r>
          </a:p>
          <a:p>
            <a:endParaRPr lang="en-US" dirty="0">
              <a:latin typeface="Californian FB" panose="0207040306080B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Californian FB" panose="0207040306080B030204" pitchFamily="18" charset="0"/>
            </a:endParaRPr>
          </a:p>
          <a:p>
            <a:endParaRPr lang="en-US" dirty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Californian FB" panose="0207040306080B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fornian FB" panose="0207040306080B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4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6453D1-C593-4685-B08F-7E263D51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alifornian FB" panose="0207040306080B030204" pitchFamily="18" charset="0"/>
              </a:rPr>
              <a:t>Buy, Sell, Trade (Update)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065DFF-898D-403E-A84E-28AFC1C32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40175"/>
              </p:ext>
            </p:extLst>
          </p:nvPr>
        </p:nvGraphicFramePr>
        <p:xfrm>
          <a:off x="457200" y="1066807"/>
          <a:ext cx="8229600" cy="4800602"/>
        </p:xfrm>
        <a:graphic>
          <a:graphicData uri="http://schemas.openxmlformats.org/drawingml/2006/table">
            <a:tbl>
              <a:tblPr/>
              <a:tblGrid>
                <a:gridCol w="986627">
                  <a:extLst>
                    <a:ext uri="{9D8B030D-6E8A-4147-A177-3AD203B41FA5}">
                      <a16:colId xmlns:a16="http://schemas.microsoft.com/office/drawing/2014/main" val="4057253725"/>
                    </a:ext>
                  </a:extLst>
                </a:gridCol>
                <a:gridCol w="554979">
                  <a:extLst>
                    <a:ext uri="{9D8B030D-6E8A-4147-A177-3AD203B41FA5}">
                      <a16:colId xmlns:a16="http://schemas.microsoft.com/office/drawing/2014/main" val="2449193234"/>
                    </a:ext>
                  </a:extLst>
                </a:gridCol>
                <a:gridCol w="698860">
                  <a:extLst>
                    <a:ext uri="{9D8B030D-6E8A-4147-A177-3AD203B41FA5}">
                      <a16:colId xmlns:a16="http://schemas.microsoft.com/office/drawing/2014/main" val="2534783506"/>
                    </a:ext>
                  </a:extLst>
                </a:gridCol>
                <a:gridCol w="1441399">
                  <a:extLst>
                    <a:ext uri="{9D8B030D-6E8A-4147-A177-3AD203B41FA5}">
                      <a16:colId xmlns:a16="http://schemas.microsoft.com/office/drawing/2014/main" val="2627312121"/>
                    </a:ext>
                  </a:extLst>
                </a:gridCol>
                <a:gridCol w="1294948">
                  <a:extLst>
                    <a:ext uri="{9D8B030D-6E8A-4147-A177-3AD203B41FA5}">
                      <a16:colId xmlns:a16="http://schemas.microsoft.com/office/drawing/2014/main" val="2736185204"/>
                    </a:ext>
                  </a:extLst>
                </a:gridCol>
                <a:gridCol w="608934">
                  <a:extLst>
                    <a:ext uri="{9D8B030D-6E8A-4147-A177-3AD203B41FA5}">
                      <a16:colId xmlns:a16="http://schemas.microsoft.com/office/drawing/2014/main" val="1595056954"/>
                    </a:ext>
                  </a:extLst>
                </a:gridCol>
                <a:gridCol w="886422">
                  <a:extLst>
                    <a:ext uri="{9D8B030D-6E8A-4147-A177-3AD203B41FA5}">
                      <a16:colId xmlns:a16="http://schemas.microsoft.com/office/drawing/2014/main" val="1195919627"/>
                    </a:ext>
                  </a:extLst>
                </a:gridCol>
                <a:gridCol w="1757431">
                  <a:extLst>
                    <a:ext uri="{9D8B030D-6E8A-4147-A177-3AD203B41FA5}">
                      <a16:colId xmlns:a16="http://schemas.microsoft.com/office/drawing/2014/main" val="2610339909"/>
                    </a:ext>
                  </a:extLst>
                </a:gridCol>
              </a:tblGrid>
              <a:tr h="203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Resp. cost cntr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Room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Inventory no.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Manufacturer Name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 Year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Lic. plate number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746977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F102703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F268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I489540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553187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F107643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CHEVROLET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I489422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Waiting for Replacement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61392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WAEV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F110560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ESCAPE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I485754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Working on Sale Paperwork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837003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F110561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F150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I485753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Waiting for Replacement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382407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OREV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F110564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F150 EXT CAB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I485750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Posted for Sale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963671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OREV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F110802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F150 XLT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I485810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Posted for Sale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78869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WAEV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F110565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FLEX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I485748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Working on Sale Paperwork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14803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F110562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RANGER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I485749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Waiting for Replacement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777033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WAEV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F112331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CHEVROLET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I580952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Waiting for Replacement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16892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OREV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F112332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CHEVROLET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 LT 4X4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I580953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71148"/>
                  </a:ext>
                </a:extLst>
              </a:tr>
              <a:tr h="203770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HNFH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F113560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DODGE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CARAVAN EXPRES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I581015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Working on Sale Paperwork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02756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HNFH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F113856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CHEVROLET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SILVERADO 2500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I580981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Working on Sale Paperwork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948629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WAEV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F113904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F150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I581044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Waiting for Replacement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714119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WAEV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F114801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DODGE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 CREWCAB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I581286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Waiting for Replacement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077490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WAEV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F114487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F150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I581264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Waiting for Replacement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55122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OREV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F114589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HYUNDAI INC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FE SPORT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I581277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Waiting for Replacement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62163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WAEV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F115605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FOCUS SE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I481281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Waiting for Replacement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093265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WAEV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F115737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DODGE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I582528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Waiting for Replacement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074693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LKFH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F110559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F250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I485751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Funds Availability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172451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LKFH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F113882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F150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I581038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Funds Availability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256404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ORAD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F115752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CHEVROLET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SILVERADO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I581314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Funds Availability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92175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F114125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EXPEDITION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I581073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Funds Availability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763001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HNFH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F114446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F250 4X4 REG CAB SS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I581261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Funds Availability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885334"/>
                  </a:ext>
                </a:extLst>
              </a:tr>
              <a:tr h="203770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F114606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F250 4X4 SUPERCAB MO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I581282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Funds Availability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8126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F115449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DODGE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 1500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I481292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Funds Availability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901480"/>
                  </a:ext>
                </a:extLst>
              </a:tr>
              <a:tr h="203770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F104269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 CHASSIS F350 F37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I489548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740672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F106076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DODGE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DAKOTA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I489522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403646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F105948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F650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I489524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20805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F107287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F350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I489416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213126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F108729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F350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I489429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6657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NPT-L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F110159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SATURN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VUE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I489433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926691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F110615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F150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I485763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668145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F110658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F450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I485785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357745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F113514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DODGE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 1500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I581011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923489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F112152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K5C6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I486065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051826"/>
                  </a:ext>
                </a:extLst>
              </a:tr>
              <a:tr h="203770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F115623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F550 -1000 GAL ON F1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I481285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721624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LKFH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F116092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DODGE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 5500 4X4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I481343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952859"/>
                  </a:ext>
                </a:extLst>
              </a:tr>
              <a:tr h="111228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FF01FLSR00</a:t>
                      </a:r>
                    </a:p>
                  </a:txBody>
                  <a:tcPr marL="4096" marR="4096" marT="40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TCFH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F115723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 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F350 SUPERCAB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I481360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078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94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609600"/>
          </a:xfrm>
        </p:spPr>
        <p:txBody>
          <a:bodyPr/>
          <a:lstStyle/>
          <a:p>
            <a:r>
              <a:rPr lang="en-US" b="1" u="sng" dirty="0">
                <a:latin typeface="Californian FB" panose="0207040306080B030204" pitchFamily="18" charset="0"/>
              </a:rPr>
              <a:t>Budget</a:t>
            </a:r>
          </a:p>
        </p:txBody>
      </p:sp>
      <p:pic>
        <p:nvPicPr>
          <p:cNvPr id="9" name="Picture 8" descr="A pile of coins&#10;&#10;Description automatically generated with medium confidence">
            <a:extLst>
              <a:ext uri="{FF2B5EF4-FFF2-40B4-BE49-F238E27FC236}">
                <a16:creationId xmlns:a16="http://schemas.microsoft.com/office/drawing/2014/main" id="{BE4605C2-D0E3-4A7E-8E17-8C8028684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8354" y="659934"/>
            <a:ext cx="8077200" cy="51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0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CB8046-51FE-4EFD-B065-74E940EDE8F2}"/>
              </a:ext>
            </a:extLst>
          </p:cNvPr>
          <p:cNvSpPr txBox="1"/>
          <p:nvPr/>
        </p:nvSpPr>
        <p:spPr>
          <a:xfrm>
            <a:off x="936229" y="76200"/>
            <a:ext cx="7271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LSRCP Historical Budget and Execution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2BD6CC-F3FE-47E7-A14D-7BBF82ABD948}"/>
              </a:ext>
            </a:extLst>
          </p:cNvPr>
          <p:cNvSpPr txBox="1"/>
          <p:nvPr/>
        </p:nvSpPr>
        <p:spPr>
          <a:xfrm>
            <a:off x="2503908" y="5530246"/>
            <a:ext cx="398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Actuals were updated for FY2012 and up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140225"/>
              </p:ext>
            </p:extLst>
          </p:nvPr>
        </p:nvGraphicFramePr>
        <p:xfrm>
          <a:off x="0" y="762000"/>
          <a:ext cx="8991600" cy="476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211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3C49E4-4DBE-4AD8-BB16-F8388DB26839}"/>
              </a:ext>
            </a:extLst>
          </p:cNvPr>
          <p:cNvSpPr txBox="1"/>
          <p:nvPr/>
        </p:nvSpPr>
        <p:spPr>
          <a:xfrm>
            <a:off x="2628900" y="13982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FY21 Budget Recap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141E7B8-3F69-4EB4-ADB8-ED176AA1E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739304"/>
              </p:ext>
            </p:extLst>
          </p:nvPr>
        </p:nvGraphicFramePr>
        <p:xfrm>
          <a:off x="76200" y="533400"/>
          <a:ext cx="8991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72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0120F-F92C-49A4-81BC-0E9FD14540A4}"/>
              </a:ext>
            </a:extLst>
          </p:cNvPr>
          <p:cNvSpPr txBox="1"/>
          <p:nvPr/>
        </p:nvSpPr>
        <p:spPr>
          <a:xfrm>
            <a:off x="2574125" y="76200"/>
            <a:ext cx="4140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FY22 Budget Breakout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EA964D-5F7F-44E7-81D8-9315339F9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859970"/>
              </p:ext>
            </p:extLst>
          </p:nvPr>
        </p:nvGraphicFramePr>
        <p:xfrm>
          <a:off x="76200" y="838200"/>
          <a:ext cx="8915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344185-D468-42AA-90E5-F6211A460393}"/>
              </a:ext>
            </a:extLst>
          </p:cNvPr>
          <p:cNvSpPr txBox="1"/>
          <p:nvPr/>
        </p:nvSpPr>
        <p:spPr>
          <a:xfrm>
            <a:off x="2047531" y="76200"/>
            <a:ext cx="5073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FY22 LSRCP Office Budget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E2EA1A-C703-4982-A0D9-D484954B6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356886"/>
              </p:ext>
            </p:extLst>
          </p:nvPr>
        </p:nvGraphicFramePr>
        <p:xfrm>
          <a:off x="71350" y="660975"/>
          <a:ext cx="9043988" cy="5369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55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F935C7-B5A1-490C-B013-F908763F5EE4}"/>
              </a:ext>
            </a:extLst>
          </p:cNvPr>
          <p:cNvSpPr txBox="1"/>
          <p:nvPr/>
        </p:nvSpPr>
        <p:spPr>
          <a:xfrm>
            <a:off x="1447800" y="0"/>
            <a:ext cx="6336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FY23 Budget Template (Total Tab)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D4C92B-1E06-42A9-814E-7777F7B2A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37369"/>
              </p:ext>
            </p:extLst>
          </p:nvPr>
        </p:nvGraphicFramePr>
        <p:xfrm>
          <a:off x="152400" y="729154"/>
          <a:ext cx="8915400" cy="4681048"/>
        </p:xfrm>
        <a:graphic>
          <a:graphicData uri="http://schemas.openxmlformats.org/drawingml/2006/table">
            <a:tbl>
              <a:tblPr/>
              <a:tblGrid>
                <a:gridCol w="379256">
                  <a:extLst>
                    <a:ext uri="{9D8B030D-6E8A-4147-A177-3AD203B41FA5}">
                      <a16:colId xmlns:a16="http://schemas.microsoft.com/office/drawing/2014/main" val="93700346"/>
                    </a:ext>
                  </a:extLst>
                </a:gridCol>
                <a:gridCol w="907917">
                  <a:extLst>
                    <a:ext uri="{9D8B030D-6E8A-4147-A177-3AD203B41FA5}">
                      <a16:colId xmlns:a16="http://schemas.microsoft.com/office/drawing/2014/main" val="236842979"/>
                    </a:ext>
                  </a:extLst>
                </a:gridCol>
                <a:gridCol w="1631951">
                  <a:extLst>
                    <a:ext uri="{9D8B030D-6E8A-4147-A177-3AD203B41FA5}">
                      <a16:colId xmlns:a16="http://schemas.microsoft.com/office/drawing/2014/main" val="2845263460"/>
                    </a:ext>
                  </a:extLst>
                </a:gridCol>
                <a:gridCol w="439593">
                  <a:extLst>
                    <a:ext uri="{9D8B030D-6E8A-4147-A177-3AD203B41FA5}">
                      <a16:colId xmlns:a16="http://schemas.microsoft.com/office/drawing/2014/main" val="2982634198"/>
                    </a:ext>
                  </a:extLst>
                </a:gridCol>
                <a:gridCol w="577504">
                  <a:extLst>
                    <a:ext uri="{9D8B030D-6E8A-4147-A177-3AD203B41FA5}">
                      <a16:colId xmlns:a16="http://schemas.microsoft.com/office/drawing/2014/main" val="4155971791"/>
                    </a:ext>
                  </a:extLst>
                </a:gridCol>
                <a:gridCol w="620601">
                  <a:extLst>
                    <a:ext uri="{9D8B030D-6E8A-4147-A177-3AD203B41FA5}">
                      <a16:colId xmlns:a16="http://schemas.microsoft.com/office/drawing/2014/main" val="677988422"/>
                    </a:ext>
                  </a:extLst>
                </a:gridCol>
                <a:gridCol w="749894">
                  <a:extLst>
                    <a:ext uri="{9D8B030D-6E8A-4147-A177-3AD203B41FA5}">
                      <a16:colId xmlns:a16="http://schemas.microsoft.com/office/drawing/2014/main" val="4200225040"/>
                    </a:ext>
                  </a:extLst>
                </a:gridCol>
                <a:gridCol w="850454">
                  <a:extLst>
                    <a:ext uri="{9D8B030D-6E8A-4147-A177-3AD203B41FA5}">
                      <a16:colId xmlns:a16="http://schemas.microsoft.com/office/drawing/2014/main" val="1576912596"/>
                    </a:ext>
                  </a:extLst>
                </a:gridCol>
                <a:gridCol w="850454">
                  <a:extLst>
                    <a:ext uri="{9D8B030D-6E8A-4147-A177-3AD203B41FA5}">
                      <a16:colId xmlns:a16="http://schemas.microsoft.com/office/drawing/2014/main" val="1916931778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3420925125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3323433350"/>
                    </a:ext>
                  </a:extLst>
                </a:gridCol>
              </a:tblGrid>
              <a:tr h="2899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60480"/>
                  </a:ext>
                </a:extLst>
              </a:tr>
              <a:tr h="48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Fiscal Year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 Name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Item Description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 Number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Overhead rate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Total Salary Cost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Total Benefits Cost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FY 2023 Budget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FY22 Budget Submission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FY21 Execution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FY20 Execution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334196"/>
                  </a:ext>
                </a:extLst>
              </a:tr>
              <a:tr h="2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Salaries - Full Time Employees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00195"/>
                  </a:ext>
                </a:extLst>
              </a:tr>
              <a:tr h="3037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Salaries - Temp/Seasonal Employees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172819"/>
                  </a:ext>
                </a:extLst>
              </a:tr>
              <a:tr h="2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Agency Overhead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995575"/>
                  </a:ext>
                </a:extLst>
              </a:tr>
              <a:tr h="2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Travel &amp; Transportation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0" grid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114720"/>
                  </a:ext>
                </a:extLst>
              </a:tr>
              <a:tr h="2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Fish Food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900550"/>
                  </a:ext>
                </a:extLst>
              </a:tr>
              <a:tr h="2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Routine Maintenance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11213"/>
                  </a:ext>
                </a:extLst>
              </a:tr>
              <a:tr h="2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Materials and Supplies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48762"/>
                  </a:ext>
                </a:extLst>
              </a:tr>
              <a:tr h="2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Other Operating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450114"/>
                  </a:ext>
                </a:extLst>
              </a:tr>
              <a:tr h="2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Training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26941"/>
                  </a:ext>
                </a:extLst>
              </a:tr>
              <a:tr h="2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Capital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31457"/>
                  </a:ext>
                </a:extLst>
              </a:tr>
              <a:tr h="2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Utilities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263458"/>
                  </a:ext>
                </a:extLst>
              </a:tr>
              <a:tr h="2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Leasing &amp; Rentals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214866"/>
                  </a:ext>
                </a:extLst>
              </a:tr>
              <a:tr h="2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Professional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008648"/>
                  </a:ext>
                </a:extLst>
              </a:tr>
              <a:tr h="28997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039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655208"/>
      </p:ext>
    </p:extLst>
  </p:cSld>
  <p:clrMapOvr>
    <a:masterClrMapping/>
  </p:clrMapOvr>
</p:sld>
</file>

<file path=ppt/theme/theme1.xml><?xml version="1.0" encoding="utf-8"?>
<a:theme xmlns:a="http://schemas.openxmlformats.org/drawingml/2006/main" name="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RCP Custom Template_2.potx" id="{40903CBD-B70F-43E8-8A9F-BFDF9DF8BC57}" vid="{B4690537-2452-445A-BA8E-8093FA834E3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LSRCP Custom Template_2</Template>
  <TotalTime>2182</TotalTime>
  <Words>2185</Words>
  <Application>Microsoft Office PowerPoint</Application>
  <PresentationFormat>On-screen Show (4:3)</PresentationFormat>
  <Paragraphs>1307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Californian FB</vt:lpstr>
      <vt:lpstr>Times New Roman</vt:lpstr>
      <vt:lpstr>Wingdings</vt:lpstr>
      <vt:lpstr>CRFPO Powerpoint Template</vt:lpstr>
      <vt:lpstr>PowerPoint Presentation</vt:lpstr>
      <vt:lpstr>Buy, Sell, Trade (Update)</vt:lpstr>
      <vt:lpstr>Buy, Sell, Trade (Update)</vt:lpstr>
      <vt:lpstr>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Devlin, Brian T</dc:creator>
  <cp:lastModifiedBy>Devlin, Brian T</cp:lastModifiedBy>
  <cp:revision>72</cp:revision>
  <cp:lastPrinted>2017-03-27T15:57:18Z</cp:lastPrinted>
  <dcterms:created xsi:type="dcterms:W3CDTF">2021-03-17T17:40:02Z</dcterms:created>
  <dcterms:modified xsi:type="dcterms:W3CDTF">2022-05-17T13:21:44Z</dcterms:modified>
</cp:coreProperties>
</file>