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5"/>
  </p:sldMasterIdLst>
  <p:notesMasterIdLst>
    <p:notesMasterId r:id="rId18"/>
  </p:notesMasterIdLst>
  <p:sldIdLst>
    <p:sldId id="259" r:id="rId6"/>
    <p:sldId id="262" r:id="rId7"/>
    <p:sldId id="263" r:id="rId8"/>
    <p:sldId id="266" r:id="rId9"/>
    <p:sldId id="1829" r:id="rId10"/>
    <p:sldId id="1843" r:id="rId11"/>
    <p:sldId id="1845" r:id="rId12"/>
    <p:sldId id="1831" r:id="rId13"/>
    <p:sldId id="1830" r:id="rId14"/>
    <p:sldId id="1844" r:id="rId15"/>
    <p:sldId id="1842" r:id="rId16"/>
    <p:sldId id="1833" r:id="rId1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pano, Rosemarie L" initials="SRL" lastIdx="2" clrIdx="6">
    <p:extLst>
      <p:ext uri="{19B8F6BF-5375-455C-9EA6-DF929625EA0E}">
        <p15:presenceInfo xmlns:p15="http://schemas.microsoft.com/office/powerpoint/2012/main" userId="S::rspano@blm.gov::9f0bd21a-9275-4246-94ec-89e240f31752" providerId="AD"/>
      </p:ext>
    </p:extLst>
  </p:cmAuthor>
  <p:cmAuthor id="1" name="Oliver, Kevin E" initials="OKE" lastIdx="13" clrIdx="0">
    <p:extLst>
      <p:ext uri="{19B8F6BF-5375-455C-9EA6-DF929625EA0E}">
        <p15:presenceInfo xmlns:p15="http://schemas.microsoft.com/office/powerpoint/2012/main" userId="S::koliver@blm.gov::dbc2d51c-d416-4335-b6ad-c483d7bc9956" providerId="AD"/>
      </p:ext>
    </p:extLst>
  </p:cmAuthor>
  <p:cmAuthor id="2" name="Ridenhour, Larry E" initials="RE" lastIdx="1" clrIdx="1">
    <p:extLst>
      <p:ext uri="{19B8F6BF-5375-455C-9EA6-DF929625EA0E}">
        <p15:presenceInfo xmlns:p15="http://schemas.microsoft.com/office/powerpoint/2012/main" userId="S::lridenhour@blm.gov::107c3f60-ee15-466c-ae7f-7bd71ca0945a" providerId="AD"/>
      </p:ext>
    </p:extLst>
  </p:cmAuthor>
  <p:cmAuthor id="3" name="Blocker, Matthew (Matt) J" initials="BM(J" lastIdx="4" clrIdx="2">
    <p:extLst>
      <p:ext uri="{19B8F6BF-5375-455C-9EA6-DF929625EA0E}">
        <p15:presenceInfo xmlns:p15="http://schemas.microsoft.com/office/powerpoint/2012/main" userId="S::mblocker@blm.gov::72b9f5e5-8097-418b-9a79-25a0aa884db9" providerId="AD"/>
      </p:ext>
    </p:extLst>
  </p:cmAuthor>
  <p:cmAuthor id="4" name="Craven, KC L" initials="CL" lastIdx="2" clrIdx="3">
    <p:extLst>
      <p:ext uri="{19B8F6BF-5375-455C-9EA6-DF929625EA0E}">
        <p15:presenceInfo xmlns:p15="http://schemas.microsoft.com/office/powerpoint/2012/main" userId="S::kcraven@blm.gov::25dd8f1d-4b94-4b64-9c43-7a42870bd9e8" providerId="AD"/>
      </p:ext>
    </p:extLst>
  </p:cmAuthor>
  <p:cmAuthor id="5" name="Roegner, Cory" initials="RC" lastIdx="6" clrIdx="4">
    <p:extLst>
      <p:ext uri="{19B8F6BF-5375-455C-9EA6-DF929625EA0E}">
        <p15:presenceInfo xmlns:p15="http://schemas.microsoft.com/office/powerpoint/2012/main" userId="S::croegner@blm.gov::861562ca-a90c-40f5-9a7f-c1f3d613f295" providerId="AD"/>
      </p:ext>
    </p:extLst>
  </p:cmAuthor>
  <p:cmAuthor id="6" name="West, Angela" initials="WA" lastIdx="1" clrIdx="5">
    <p:extLst>
      <p:ext uri="{19B8F6BF-5375-455C-9EA6-DF929625EA0E}">
        <p15:presenceInfo xmlns:p15="http://schemas.microsoft.com/office/powerpoint/2012/main" userId="S::awest@blm.gov::71ee5713-1e91-4176-afba-b6841b0a408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876D4B"/>
    <a:srgbClr val="9FCE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189" autoAdjust="0"/>
  </p:normalViewPr>
  <p:slideViewPr>
    <p:cSldViewPr snapToGrid="0">
      <p:cViewPr>
        <p:scale>
          <a:sx n="70" d="100"/>
          <a:sy n="70" d="100"/>
        </p:scale>
        <p:origin x="1138" y="192"/>
      </p:cViewPr>
      <p:guideLst>
        <p:guide orient="horz" pos="2184"/>
        <p:guide pos="3840"/>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F02B1D2-217A-4476-ABD5-C35505CF3FB9}" type="datetimeFigureOut">
              <a:rPr lang="en-US" smtClean="0"/>
              <a:t>4/19/2023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7C982976-681B-4CBD-BEE3-9FF5618ED0A5}" type="slidenum">
              <a:rPr lang="en-US" smtClean="0"/>
              <a:t>‹#›</a:t>
            </a:fld>
            <a:endParaRPr lang="en-US"/>
          </a:p>
        </p:txBody>
      </p:sp>
    </p:spTree>
    <p:extLst>
      <p:ext uri="{BB962C8B-B14F-4D97-AF65-F5344CB8AC3E}">
        <p14:creationId xmlns:p14="http://schemas.microsoft.com/office/powerpoint/2010/main" val="161627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82976-681B-4CBD-BEE3-9FF5618ED0A5}" type="slidenum">
              <a:rPr lang="en-US" smtClean="0"/>
              <a:t>1</a:t>
            </a:fld>
            <a:endParaRPr lang="en-US"/>
          </a:p>
        </p:txBody>
      </p:sp>
    </p:spTree>
    <p:extLst>
      <p:ext uri="{BB962C8B-B14F-4D97-AF65-F5344CB8AC3E}">
        <p14:creationId xmlns:p14="http://schemas.microsoft.com/office/powerpoint/2010/main" val="277250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7C982976-681B-4CBD-BEE3-9FF5618ED0A5}" type="slidenum">
              <a:rPr lang="en-US">
                <a:solidFill>
                  <a:prstClr val="black"/>
                </a:solidFill>
                <a:latin typeface="Calibri" panose="020F0502020204030204"/>
              </a:rPr>
              <a:pPr defTabSz="966612">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448209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82976-681B-4CBD-BEE3-9FF5618ED0A5}" type="slidenum">
              <a:rPr lang="en-US" smtClean="0"/>
              <a:t>2</a:t>
            </a:fld>
            <a:endParaRPr lang="en-US"/>
          </a:p>
        </p:txBody>
      </p:sp>
    </p:spTree>
    <p:extLst>
      <p:ext uri="{BB962C8B-B14F-4D97-AF65-F5344CB8AC3E}">
        <p14:creationId xmlns:p14="http://schemas.microsoft.com/office/powerpoint/2010/main" val="2955818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82976-681B-4CBD-BEE3-9FF5618ED0A5}" type="slidenum">
              <a:rPr lang="en-US" smtClean="0"/>
              <a:t>3</a:t>
            </a:fld>
            <a:endParaRPr lang="en-US"/>
          </a:p>
        </p:txBody>
      </p:sp>
    </p:spTree>
    <p:extLst>
      <p:ext uri="{BB962C8B-B14F-4D97-AF65-F5344CB8AC3E}">
        <p14:creationId xmlns:p14="http://schemas.microsoft.com/office/powerpoint/2010/main" val="2369554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82976-681B-4CBD-BEE3-9FF5618ED0A5}" type="slidenum">
              <a:rPr lang="en-US" smtClean="0"/>
              <a:t>4</a:t>
            </a:fld>
            <a:endParaRPr lang="en-US"/>
          </a:p>
        </p:txBody>
      </p:sp>
    </p:spTree>
    <p:extLst>
      <p:ext uri="{BB962C8B-B14F-4D97-AF65-F5344CB8AC3E}">
        <p14:creationId xmlns:p14="http://schemas.microsoft.com/office/powerpoint/2010/main" val="655421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Recreation.  Primarily in design, one part in construction.  This project repairs numerous campgrounds and recreation areas in the Gila Box Riparian (NCA) to improve the visitor experience in this unique area with woodlands, river beaches and rock cliffs. The project will repair or replace picnic tables, fire rings, kiosks, fencing, host site facilities, in addition to roads and low water crossings to increase visitor safety when traveling within the NCA.</a:t>
            </a:r>
          </a:p>
          <a:p>
            <a:endParaRPr lang="en-US" dirty="0"/>
          </a:p>
        </p:txBody>
      </p:sp>
      <p:sp>
        <p:nvSpPr>
          <p:cNvPr id="4" name="Slide Number Placeholder 3"/>
          <p:cNvSpPr>
            <a:spLocks noGrp="1"/>
          </p:cNvSpPr>
          <p:nvPr>
            <p:ph type="sldNum" sz="quarter" idx="5"/>
          </p:nvPr>
        </p:nvSpPr>
        <p:spPr/>
        <p:txBody>
          <a:bodyPr/>
          <a:lstStyle/>
          <a:p>
            <a:fld id="{7C982976-681B-4CBD-BEE3-9FF5618ED0A5}" type="slidenum">
              <a:rPr lang="en-US" smtClean="0"/>
              <a:t>6</a:t>
            </a:fld>
            <a:endParaRPr lang="en-US"/>
          </a:p>
        </p:txBody>
      </p:sp>
    </p:spTree>
    <p:extLst>
      <p:ext uri="{BB962C8B-B14F-4D97-AF65-F5344CB8AC3E}">
        <p14:creationId xmlns:p14="http://schemas.microsoft.com/office/powerpoint/2010/main" val="1786194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Recreation.  Project complete.  Repair camping near popular Happy Boulders Climbing area and world class bouldering at the nearby Buttermilks. Work includes replacing wooden picnic tables with concrete ADA accessible picnic tables, replacing broken camp-site posts, replacing rock fire rings with ADA accessible steel fire rings to keep camp fire size contained, as well as improving the host site and replacing the degrading wooden informational kiosk.</a:t>
            </a:r>
          </a:p>
        </p:txBody>
      </p:sp>
      <p:sp>
        <p:nvSpPr>
          <p:cNvPr id="4" name="Slide Number Placeholder 3"/>
          <p:cNvSpPr>
            <a:spLocks noGrp="1"/>
          </p:cNvSpPr>
          <p:nvPr>
            <p:ph type="sldNum" sz="quarter" idx="5"/>
          </p:nvPr>
        </p:nvSpPr>
        <p:spPr/>
        <p:txBody>
          <a:bodyPr/>
          <a:lstStyle/>
          <a:p>
            <a:fld id="{7C982976-681B-4CBD-BEE3-9FF5618ED0A5}" type="slidenum">
              <a:rPr lang="en-US" smtClean="0"/>
              <a:t>7</a:t>
            </a:fld>
            <a:endParaRPr lang="en-US"/>
          </a:p>
        </p:txBody>
      </p:sp>
    </p:spTree>
    <p:extLst>
      <p:ext uri="{BB962C8B-B14F-4D97-AF65-F5344CB8AC3E}">
        <p14:creationId xmlns:p14="http://schemas.microsoft.com/office/powerpoint/2010/main" val="1310829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Calibri" panose="020F0502020204030204" pitchFamily="34" charset="0"/>
              </a:rPr>
              <a:t>Water and Utilities.  </a:t>
            </a:r>
            <a:r>
              <a:rPr lang="en-US" b="0" i="0">
                <a:solidFill>
                  <a:srgbClr val="000000"/>
                </a:solidFill>
                <a:effectLst/>
                <a:latin typeface="Calibri" panose="020F0502020204030204" pitchFamily="34" charset="0"/>
              </a:rPr>
              <a:t>Design.  Blanca </a:t>
            </a:r>
            <a:r>
              <a:rPr lang="en-US" b="0" i="0" dirty="0">
                <a:solidFill>
                  <a:srgbClr val="000000"/>
                </a:solidFill>
                <a:effectLst/>
                <a:latin typeface="Calibri" panose="020F0502020204030204" pitchFamily="34" charset="0"/>
              </a:rPr>
              <a:t>Wetlands and McIntire-Simpson Wetlands provide nearly 12,000 acres of ecological habitat to birds, fish and wildlife.  A ​series of aging wells and water delivery systems convey water at these sites which offer the public various recreational opportunities.  This project will perform repairs and replacement to the water infrastructure.  </a:t>
            </a:r>
            <a:endParaRPr lang="en-US" dirty="0"/>
          </a:p>
        </p:txBody>
      </p:sp>
      <p:sp>
        <p:nvSpPr>
          <p:cNvPr id="4" name="Slide Number Placeholder 3"/>
          <p:cNvSpPr>
            <a:spLocks noGrp="1"/>
          </p:cNvSpPr>
          <p:nvPr>
            <p:ph type="sldNum" sz="quarter" idx="5"/>
          </p:nvPr>
        </p:nvSpPr>
        <p:spPr/>
        <p:txBody>
          <a:bodyPr/>
          <a:lstStyle/>
          <a:p>
            <a:fld id="{7C982976-681B-4CBD-BEE3-9FF5618ED0A5}" type="slidenum">
              <a:rPr lang="en-US" smtClean="0"/>
              <a:t>8</a:t>
            </a:fld>
            <a:endParaRPr lang="en-US"/>
          </a:p>
        </p:txBody>
      </p:sp>
    </p:spTree>
    <p:extLst>
      <p:ext uri="{BB962C8B-B14F-4D97-AF65-F5344CB8AC3E}">
        <p14:creationId xmlns:p14="http://schemas.microsoft.com/office/powerpoint/2010/main" val="2863468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Recreation.  Construction.  The Big Hole Recreation Sites serve as the primary access route to four separate day-use sites and provides access for numerous recreational activities.  This project will improve condition and safety hazards in the parking lots and an repair and replace boat ramps to improve fishing and boater access. </a:t>
            </a:r>
          </a:p>
        </p:txBody>
      </p:sp>
      <p:sp>
        <p:nvSpPr>
          <p:cNvPr id="4" name="Slide Number Placeholder 3"/>
          <p:cNvSpPr>
            <a:spLocks noGrp="1"/>
          </p:cNvSpPr>
          <p:nvPr>
            <p:ph type="sldNum" sz="quarter" idx="5"/>
          </p:nvPr>
        </p:nvSpPr>
        <p:spPr/>
        <p:txBody>
          <a:bodyPr/>
          <a:lstStyle/>
          <a:p>
            <a:fld id="{7C982976-681B-4CBD-BEE3-9FF5618ED0A5}" type="slidenum">
              <a:rPr lang="en-US" smtClean="0"/>
              <a:t>9</a:t>
            </a:fld>
            <a:endParaRPr lang="en-US"/>
          </a:p>
        </p:txBody>
      </p:sp>
    </p:spTree>
    <p:extLst>
      <p:ext uri="{BB962C8B-B14F-4D97-AF65-F5344CB8AC3E}">
        <p14:creationId xmlns:p14="http://schemas.microsoft.com/office/powerpoint/2010/main" val="2525219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Transportation.  Pre-design.  Replace structurally deficient bridge to maintain safe access to public lands. </a:t>
            </a:r>
          </a:p>
        </p:txBody>
      </p:sp>
      <p:sp>
        <p:nvSpPr>
          <p:cNvPr id="4" name="Slide Number Placeholder 3"/>
          <p:cNvSpPr>
            <a:spLocks noGrp="1"/>
          </p:cNvSpPr>
          <p:nvPr>
            <p:ph type="sldNum" sz="quarter" idx="5"/>
          </p:nvPr>
        </p:nvSpPr>
        <p:spPr/>
        <p:txBody>
          <a:bodyPr/>
          <a:lstStyle/>
          <a:p>
            <a:fld id="{7C982976-681B-4CBD-BEE3-9FF5618ED0A5}" type="slidenum">
              <a:rPr lang="en-US" smtClean="0"/>
              <a:t>10</a:t>
            </a:fld>
            <a:endParaRPr lang="en-US"/>
          </a:p>
        </p:txBody>
      </p:sp>
    </p:spTree>
    <p:extLst>
      <p:ext uri="{BB962C8B-B14F-4D97-AF65-F5344CB8AC3E}">
        <p14:creationId xmlns:p14="http://schemas.microsoft.com/office/powerpoint/2010/main" val="32692434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12" name="Straight Connector 11"/>
          <p:cNvCxnSpPr/>
          <p:nvPr/>
        </p:nvCxnSpPr>
        <p:spPr>
          <a:xfrm>
            <a:off x="381000" y="952500"/>
            <a:ext cx="109728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1000" y="1809750"/>
            <a:ext cx="109728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543050" y="314325"/>
            <a:ext cx="2031325" cy="415498"/>
          </a:xfrm>
          <a:prstGeom prst="rect">
            <a:avLst/>
          </a:prstGeom>
          <a:noFill/>
        </p:spPr>
        <p:txBody>
          <a:bodyPr wrap="none" rtlCol="0">
            <a:spAutoFit/>
          </a:bodyPr>
          <a:lstStyle/>
          <a:p>
            <a:r>
              <a:rPr lang="en-US" sz="1050">
                <a:solidFill>
                  <a:schemeClr val="bg1">
                    <a:lumMod val="85000"/>
                  </a:schemeClr>
                </a:solidFill>
                <a:latin typeface="Roboto" panose="02000000000000000000" pitchFamily="2" charset="0"/>
                <a:ea typeface="Roboto" panose="02000000000000000000" pitchFamily="2" charset="0"/>
              </a:rPr>
              <a:t>U.S.</a:t>
            </a:r>
            <a:r>
              <a:rPr lang="en-US" sz="1050" baseline="0">
                <a:solidFill>
                  <a:schemeClr val="bg1">
                    <a:lumMod val="85000"/>
                  </a:schemeClr>
                </a:solidFill>
                <a:latin typeface="Roboto" panose="02000000000000000000" pitchFamily="2" charset="0"/>
                <a:ea typeface="Roboto" panose="02000000000000000000" pitchFamily="2" charset="0"/>
              </a:rPr>
              <a:t> Department of the Interior</a:t>
            </a:r>
          </a:p>
          <a:p>
            <a:r>
              <a:rPr lang="en-US" sz="1050" baseline="0">
                <a:solidFill>
                  <a:schemeClr val="bg1">
                    <a:lumMod val="85000"/>
                  </a:schemeClr>
                </a:solidFill>
                <a:latin typeface="Roboto" panose="02000000000000000000" pitchFamily="2" charset="0"/>
                <a:ea typeface="Roboto" panose="02000000000000000000" pitchFamily="2" charset="0"/>
              </a:rPr>
              <a:t>Bureau of Land Management</a:t>
            </a:r>
            <a:endParaRPr lang="en-US" sz="1050">
              <a:solidFill>
                <a:schemeClr val="bg1">
                  <a:lumMod val="85000"/>
                </a:schemeClr>
              </a:solidFill>
              <a:latin typeface="Roboto" panose="02000000000000000000" pitchFamily="2" charset="0"/>
              <a:ea typeface="Roboto" panose="02000000000000000000" pitchFamily="2" charset="0"/>
            </a:endParaRPr>
          </a:p>
        </p:txBody>
      </p:sp>
      <p:pic>
        <p:nvPicPr>
          <p:cNvPr id="15" name="Picture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3432" y="221735"/>
            <a:ext cx="740004" cy="648215"/>
          </a:xfrm>
          <a:prstGeom prst="rect">
            <a:avLst/>
          </a:prstGeom>
        </p:spPr>
      </p:pic>
      <p:sp>
        <p:nvSpPr>
          <p:cNvPr id="5" name="Picture Placeholder 4"/>
          <p:cNvSpPr>
            <a:spLocks noGrp="1"/>
          </p:cNvSpPr>
          <p:nvPr>
            <p:ph type="pic" sz="quarter" idx="10" hasCustomPrompt="1"/>
          </p:nvPr>
        </p:nvSpPr>
        <p:spPr>
          <a:xfrm>
            <a:off x="0" y="2019300"/>
            <a:ext cx="12192000" cy="4838700"/>
          </a:xfrm>
        </p:spPr>
        <p:txBody>
          <a:bodyPr/>
          <a:lstStyle>
            <a:lvl1pPr>
              <a:defRPr baseline="0"/>
            </a:lvl1pPr>
          </a:lstStyle>
          <a:p>
            <a:r>
              <a:rPr lang="en-US"/>
              <a:t>Add photo here – Flush to bottom, each edge, and top along guide line below green bar</a:t>
            </a:r>
          </a:p>
          <a:p>
            <a:r>
              <a:rPr lang="en-US"/>
              <a:t>Crop image as needed</a:t>
            </a:r>
          </a:p>
        </p:txBody>
      </p:sp>
      <p:cxnSp>
        <p:nvCxnSpPr>
          <p:cNvPr id="8" name="Straight Connector 7"/>
          <p:cNvCxnSpPr/>
          <p:nvPr userDrawn="1"/>
        </p:nvCxnSpPr>
        <p:spPr>
          <a:xfrm>
            <a:off x="381000" y="952500"/>
            <a:ext cx="109728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81000" y="1809750"/>
            <a:ext cx="109728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1543050" y="314325"/>
            <a:ext cx="2031325" cy="415498"/>
          </a:xfrm>
          <a:prstGeom prst="rect">
            <a:avLst/>
          </a:prstGeom>
          <a:noFill/>
        </p:spPr>
        <p:txBody>
          <a:bodyPr wrap="none" rtlCol="0">
            <a:spAutoFit/>
          </a:bodyPr>
          <a:lstStyle/>
          <a:p>
            <a:r>
              <a:rPr lang="en-US" sz="1050">
                <a:solidFill>
                  <a:schemeClr val="bg1">
                    <a:lumMod val="85000"/>
                  </a:schemeClr>
                </a:solidFill>
                <a:latin typeface="Roboto" panose="02000000000000000000" pitchFamily="2" charset="0"/>
                <a:ea typeface="Roboto" panose="02000000000000000000" pitchFamily="2" charset="0"/>
              </a:rPr>
              <a:t>U.S.</a:t>
            </a:r>
            <a:r>
              <a:rPr lang="en-US" sz="1050" baseline="0">
                <a:solidFill>
                  <a:schemeClr val="bg1">
                    <a:lumMod val="85000"/>
                  </a:schemeClr>
                </a:solidFill>
                <a:latin typeface="Roboto" panose="02000000000000000000" pitchFamily="2" charset="0"/>
                <a:ea typeface="Roboto" panose="02000000000000000000" pitchFamily="2" charset="0"/>
              </a:rPr>
              <a:t> Department of the Interior</a:t>
            </a:r>
          </a:p>
          <a:p>
            <a:r>
              <a:rPr lang="en-US" sz="1050" baseline="0">
                <a:solidFill>
                  <a:schemeClr val="bg1">
                    <a:lumMod val="85000"/>
                  </a:schemeClr>
                </a:solidFill>
                <a:latin typeface="Roboto" panose="02000000000000000000" pitchFamily="2" charset="0"/>
                <a:ea typeface="Roboto" panose="02000000000000000000" pitchFamily="2" charset="0"/>
              </a:rPr>
              <a:t>Bureau of Land Management</a:t>
            </a:r>
            <a:endParaRPr lang="en-US" sz="1050">
              <a:solidFill>
                <a:schemeClr val="bg1">
                  <a:lumMod val="85000"/>
                </a:schemeClr>
              </a:solidFill>
              <a:latin typeface="Roboto" panose="02000000000000000000" pitchFamily="2" charset="0"/>
              <a:ea typeface="Roboto" panose="02000000000000000000" pitchFamily="2" charset="0"/>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3432" y="221735"/>
            <a:ext cx="740004" cy="648215"/>
          </a:xfrm>
          <a:prstGeom prst="rect">
            <a:avLst/>
          </a:prstGeom>
        </p:spPr>
      </p:pic>
      <p:sp>
        <p:nvSpPr>
          <p:cNvPr id="3" name="Text Placeholder 2"/>
          <p:cNvSpPr>
            <a:spLocks noGrp="1"/>
          </p:cNvSpPr>
          <p:nvPr>
            <p:ph type="body" sz="quarter" idx="11" hasCustomPrompt="1"/>
          </p:nvPr>
        </p:nvSpPr>
        <p:spPr>
          <a:xfrm>
            <a:off x="838200" y="1068388"/>
            <a:ext cx="10515600" cy="608012"/>
          </a:xfrm>
        </p:spPr>
        <p:txBody>
          <a:bodyPr>
            <a:noAutofit/>
          </a:bodyPr>
          <a:lstStyle>
            <a:lvl1pPr marL="0" indent="0">
              <a:buNone/>
              <a:defRPr sz="4400" baseline="0">
                <a:solidFill>
                  <a:schemeClr val="bg1">
                    <a:lumMod val="85000"/>
                  </a:schemeClr>
                </a:solidFill>
                <a:latin typeface="Roboto Black" panose="02000000000000000000" pitchFamily="2" charset="0"/>
                <a:ea typeface="Roboto Black" panose="02000000000000000000" pitchFamily="2" charset="0"/>
              </a:defRPr>
            </a:lvl1pPr>
          </a:lstStyle>
          <a:p>
            <a:pPr lvl="0"/>
            <a:r>
              <a:rPr lang="en-US" sz="4400">
                <a:latin typeface="Roboto Black" panose="02000000000000000000" pitchFamily="2" charset="0"/>
                <a:ea typeface="Roboto Black" panose="02000000000000000000" pitchFamily="2" charset="0"/>
              </a:rPr>
              <a:t>Presentation Title</a:t>
            </a:r>
            <a:endParaRPr lang="en-US"/>
          </a:p>
        </p:txBody>
      </p:sp>
      <p:sp>
        <p:nvSpPr>
          <p:cNvPr id="2" name="Rectangle 1">
            <a:extLst>
              <a:ext uri="{FF2B5EF4-FFF2-40B4-BE49-F238E27FC236}">
                <a16:creationId xmlns:a16="http://schemas.microsoft.com/office/drawing/2014/main" id="{A8A8ABE7-4367-4617-9344-6045C53FA72E}"/>
              </a:ext>
            </a:extLst>
          </p:cNvPr>
          <p:cNvSpPr/>
          <p:nvPr userDrawn="1"/>
        </p:nvSpPr>
        <p:spPr>
          <a:xfrm>
            <a:off x="5341915" y="6436608"/>
            <a:ext cx="1508170" cy="276999"/>
          </a:xfrm>
          <a:prstGeom prst="rect">
            <a:avLst/>
          </a:prstGeom>
        </p:spPr>
        <p:txBody>
          <a:bodyPr wrap="none">
            <a:spAutoFit/>
          </a:bodyPr>
          <a:lstStyle/>
          <a:p>
            <a:r>
              <a:rPr lang="en-US" sz="1200">
                <a:solidFill>
                  <a:schemeClr val="bg1"/>
                </a:solidFill>
              </a:rPr>
              <a:t>Briefing for Jody Weil</a:t>
            </a:r>
          </a:p>
        </p:txBody>
      </p:sp>
    </p:spTree>
    <p:extLst>
      <p:ext uri="{BB962C8B-B14F-4D97-AF65-F5344CB8AC3E}">
        <p14:creationId xmlns:p14="http://schemas.microsoft.com/office/powerpoint/2010/main" val="410295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0" orient="horz" pos="2160" userDrawn="1">
          <p15:clr>
            <a:srgbClr val="FBAE40"/>
          </p15:clr>
        </p15:guide>
        <p15:guide id="11" pos="3840" userDrawn="1">
          <p15:clr>
            <a:srgbClr val="FBAE40"/>
          </p15:clr>
        </p15:guide>
        <p15:guide id="12" pos="528" userDrawn="1">
          <p15:clr>
            <a:srgbClr val="FBAE40"/>
          </p15:clr>
        </p15:guide>
        <p15:guide id="13" pos="7152" userDrawn="1">
          <p15:clr>
            <a:srgbClr val="FBAE40"/>
          </p15:clr>
        </p15:guide>
        <p15:guide id="14" pos="7440" userDrawn="1">
          <p15:clr>
            <a:srgbClr val="FBAE40"/>
          </p15:clr>
        </p15:guide>
        <p15:guide id="15" pos="240" userDrawn="1">
          <p15:clr>
            <a:srgbClr val="FBAE40"/>
          </p15:clr>
        </p15:guide>
        <p15:guide id="16" orient="horz" pos="144" userDrawn="1">
          <p15:clr>
            <a:srgbClr val="FBAE40"/>
          </p15:clr>
        </p15:guide>
        <p15:guide id="17" orient="horz" pos="4248" userDrawn="1">
          <p15:clr>
            <a:srgbClr val="FBAE40"/>
          </p15:clr>
        </p15:guide>
        <p15:guide id="18" orient="horz" pos="127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8/28/2019</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3980112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8/28/2019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2821364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8/28/2019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186515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12" name="Straight Connector 11"/>
          <p:cNvCxnSpPr/>
          <p:nvPr userDrawn="1"/>
        </p:nvCxnSpPr>
        <p:spPr>
          <a:xfrm>
            <a:off x="381000" y="952500"/>
            <a:ext cx="109728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81000" y="1809750"/>
            <a:ext cx="109728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1543050" y="314325"/>
            <a:ext cx="2031325" cy="415498"/>
          </a:xfrm>
          <a:prstGeom prst="rect">
            <a:avLst/>
          </a:prstGeom>
          <a:noFill/>
        </p:spPr>
        <p:txBody>
          <a:bodyPr wrap="none" rtlCol="0">
            <a:spAutoFit/>
          </a:bodyPr>
          <a:lstStyle/>
          <a:p>
            <a:r>
              <a:rPr lang="en-US" sz="1050">
                <a:solidFill>
                  <a:schemeClr val="bg1">
                    <a:lumMod val="85000"/>
                  </a:schemeClr>
                </a:solidFill>
                <a:latin typeface="Roboto" panose="02000000000000000000" pitchFamily="2" charset="0"/>
                <a:ea typeface="Roboto" panose="02000000000000000000" pitchFamily="2" charset="0"/>
              </a:rPr>
              <a:t>U.S.</a:t>
            </a:r>
            <a:r>
              <a:rPr lang="en-US" sz="1050" baseline="0">
                <a:solidFill>
                  <a:schemeClr val="bg1">
                    <a:lumMod val="85000"/>
                  </a:schemeClr>
                </a:solidFill>
                <a:latin typeface="Roboto" panose="02000000000000000000" pitchFamily="2" charset="0"/>
                <a:ea typeface="Roboto" panose="02000000000000000000" pitchFamily="2" charset="0"/>
              </a:rPr>
              <a:t> Department of the Interior</a:t>
            </a:r>
          </a:p>
          <a:p>
            <a:r>
              <a:rPr lang="en-US" sz="1050" baseline="0">
                <a:solidFill>
                  <a:schemeClr val="bg1">
                    <a:lumMod val="85000"/>
                  </a:schemeClr>
                </a:solidFill>
                <a:latin typeface="Roboto" panose="02000000000000000000" pitchFamily="2" charset="0"/>
                <a:ea typeface="Roboto" panose="02000000000000000000" pitchFamily="2" charset="0"/>
              </a:rPr>
              <a:t>Bureau of Land Management</a:t>
            </a:r>
            <a:endParaRPr lang="en-US" sz="1050">
              <a:solidFill>
                <a:schemeClr val="bg1">
                  <a:lumMod val="85000"/>
                </a:schemeClr>
              </a:solidFill>
              <a:latin typeface="Roboto" panose="02000000000000000000" pitchFamily="2" charset="0"/>
              <a:ea typeface="Roboto" panose="02000000000000000000" pitchFamily="2" charset="0"/>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3432" y="221735"/>
            <a:ext cx="740004" cy="648215"/>
          </a:xfrm>
          <a:prstGeom prst="rect">
            <a:avLst/>
          </a:prstGeom>
        </p:spPr>
      </p:pic>
      <p:sp>
        <p:nvSpPr>
          <p:cNvPr id="16" name="Title 15"/>
          <p:cNvSpPr>
            <a:spLocks noGrp="1"/>
          </p:cNvSpPr>
          <p:nvPr>
            <p:ph type="title" hasCustomPrompt="1"/>
          </p:nvPr>
        </p:nvSpPr>
        <p:spPr>
          <a:xfrm>
            <a:off x="838200" y="1015734"/>
            <a:ext cx="10515600" cy="748245"/>
          </a:xfrm>
        </p:spPr>
        <p:txBody>
          <a:bodyPr/>
          <a:lstStyle>
            <a:lvl1pPr>
              <a:defRPr/>
            </a:lvl1pPr>
          </a:lstStyle>
          <a:p>
            <a:r>
              <a:rPr lang="en-US"/>
              <a:t>Click to add title</a:t>
            </a:r>
          </a:p>
        </p:txBody>
      </p:sp>
      <p:sp>
        <p:nvSpPr>
          <p:cNvPr id="5" name="Picture Placeholder 4"/>
          <p:cNvSpPr>
            <a:spLocks noGrp="1"/>
          </p:cNvSpPr>
          <p:nvPr>
            <p:ph type="pic" sz="quarter" idx="10" hasCustomPrompt="1"/>
          </p:nvPr>
        </p:nvSpPr>
        <p:spPr>
          <a:xfrm>
            <a:off x="0" y="2019300"/>
            <a:ext cx="12192000" cy="4838700"/>
          </a:xfrm>
        </p:spPr>
        <p:txBody>
          <a:bodyPr/>
          <a:lstStyle>
            <a:lvl1pPr>
              <a:defRPr baseline="0"/>
            </a:lvl1pPr>
          </a:lstStyle>
          <a:p>
            <a:r>
              <a:rPr lang="en-US"/>
              <a:t>Add photo here – Flush to bottom, each edge, and top along guide line below green bar</a:t>
            </a:r>
          </a:p>
          <a:p>
            <a:r>
              <a:rPr lang="en-US"/>
              <a:t>Crop image as needed</a:t>
            </a:r>
          </a:p>
        </p:txBody>
      </p:sp>
    </p:spTree>
    <p:extLst>
      <p:ext uri="{BB962C8B-B14F-4D97-AF65-F5344CB8AC3E}">
        <p14:creationId xmlns:p14="http://schemas.microsoft.com/office/powerpoint/2010/main" val="103420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528" userDrawn="1">
          <p15:clr>
            <a:srgbClr val="FBAE40"/>
          </p15:clr>
        </p15:guide>
        <p15:guide id="4" pos="7152" userDrawn="1">
          <p15:clr>
            <a:srgbClr val="FBAE40"/>
          </p15:clr>
        </p15:guide>
        <p15:guide id="5" pos="7440" userDrawn="1">
          <p15:clr>
            <a:srgbClr val="FBAE40"/>
          </p15:clr>
        </p15:guide>
        <p15:guide id="6" pos="240" userDrawn="1">
          <p15:clr>
            <a:srgbClr val="FBAE40"/>
          </p15:clr>
        </p15:guide>
        <p15:guide id="7" orient="horz" pos="144" userDrawn="1">
          <p15:clr>
            <a:srgbClr val="FBAE40"/>
          </p15:clr>
        </p15:guide>
        <p15:guide id="8" orient="horz" pos="4248" userDrawn="1">
          <p15:clr>
            <a:srgbClr val="FBAE40"/>
          </p15:clr>
        </p15:guide>
        <p15:guide id="9" orient="horz" pos="127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cxnSp>
        <p:nvCxnSpPr>
          <p:cNvPr id="7" name="Straight Connector 6"/>
          <p:cNvCxnSpPr/>
          <p:nvPr userDrawn="1"/>
        </p:nvCxnSpPr>
        <p:spPr>
          <a:xfrm>
            <a:off x="381000" y="567935"/>
            <a:ext cx="109728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936303" y="160497"/>
            <a:ext cx="1771639" cy="369332"/>
          </a:xfrm>
          <a:prstGeom prst="rect">
            <a:avLst/>
          </a:prstGeom>
          <a:noFill/>
        </p:spPr>
        <p:txBody>
          <a:bodyPr wrap="none" rtlCol="0">
            <a:spAutoFit/>
          </a:bodyPr>
          <a:lstStyle/>
          <a:p>
            <a:r>
              <a:rPr lang="en-US" sz="900">
                <a:solidFill>
                  <a:schemeClr val="bg1">
                    <a:lumMod val="85000"/>
                  </a:schemeClr>
                </a:solidFill>
                <a:latin typeface="Roboto" panose="02000000000000000000" pitchFamily="2" charset="0"/>
                <a:ea typeface="Roboto" panose="02000000000000000000" pitchFamily="2" charset="0"/>
              </a:rPr>
              <a:t>U.S.</a:t>
            </a:r>
            <a:r>
              <a:rPr lang="en-US" sz="900" baseline="0">
                <a:solidFill>
                  <a:schemeClr val="bg1">
                    <a:lumMod val="85000"/>
                  </a:schemeClr>
                </a:solidFill>
                <a:latin typeface="Roboto" panose="02000000000000000000" pitchFamily="2" charset="0"/>
                <a:ea typeface="Roboto" panose="02000000000000000000" pitchFamily="2" charset="0"/>
              </a:rPr>
              <a:t> Department of the Interior</a:t>
            </a:r>
          </a:p>
          <a:p>
            <a:r>
              <a:rPr lang="en-US" sz="900" baseline="0">
                <a:solidFill>
                  <a:schemeClr val="bg1">
                    <a:lumMod val="85000"/>
                  </a:schemeClr>
                </a:solidFill>
                <a:latin typeface="Roboto" panose="02000000000000000000" pitchFamily="2" charset="0"/>
                <a:ea typeface="Roboto" panose="02000000000000000000" pitchFamily="2" charset="0"/>
              </a:rPr>
              <a:t>Bureau of Land Management</a:t>
            </a:r>
            <a:endParaRPr lang="en-US" sz="900">
              <a:solidFill>
                <a:schemeClr val="bg1">
                  <a:lumMod val="85000"/>
                </a:schemeClr>
              </a:solidFill>
              <a:latin typeface="Roboto" panose="02000000000000000000" pitchFamily="2" charset="0"/>
              <a:ea typeface="Roboto" panose="02000000000000000000" pitchFamily="2" charset="0"/>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9053" y="136276"/>
            <a:ext cx="513895" cy="450152"/>
          </a:xfrm>
          <a:prstGeom prst="rect">
            <a:avLst/>
          </a:prstGeom>
        </p:spPr>
      </p:pic>
      <p:sp>
        <p:nvSpPr>
          <p:cNvPr id="10" name="Vertical Text Placeholder 2"/>
          <p:cNvSpPr>
            <a:spLocks noGrp="1"/>
          </p:cNvSpPr>
          <p:nvPr>
            <p:ph type="body" orient="vert" idx="1" hasCustomPrompt="1"/>
          </p:nvPr>
        </p:nvSpPr>
        <p:spPr>
          <a:xfrm>
            <a:off x="838200" y="1825625"/>
            <a:ext cx="10515600" cy="4351338"/>
          </a:xfrm>
        </p:spPr>
        <p:txBody>
          <a:bodyPr vert="horz"/>
          <a:lstStyle>
            <a:lvl1pPr>
              <a:defRPr baseline="0"/>
            </a:lvl1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2" name="TextBox 11"/>
          <p:cNvSpPr txBox="1"/>
          <p:nvPr userDrawn="1"/>
        </p:nvSpPr>
        <p:spPr>
          <a:xfrm>
            <a:off x="838200" y="828942"/>
            <a:ext cx="10515600" cy="769441"/>
          </a:xfrm>
          <a:prstGeom prst="rect">
            <a:avLst/>
          </a:prstGeom>
          <a:noFill/>
        </p:spPr>
        <p:txBody>
          <a:bodyPr wrap="square" rtlCol="0">
            <a:spAutoFit/>
          </a:bodyPr>
          <a:lstStyle/>
          <a:p>
            <a:r>
              <a:rPr lang="en-US" sz="4400" b="1">
                <a:solidFill>
                  <a:schemeClr val="bg1">
                    <a:lumMod val="85000"/>
                  </a:schemeClr>
                </a:solidFill>
                <a:latin typeface="Roboto" panose="02000000000000000000" pitchFamily="2" charset="0"/>
                <a:ea typeface="Roboto" panose="02000000000000000000" pitchFamily="2" charset="0"/>
              </a:rPr>
              <a:t>Click to add page topic</a:t>
            </a:r>
          </a:p>
        </p:txBody>
      </p:sp>
      <p:sp>
        <p:nvSpPr>
          <p:cNvPr id="13" name="TextBox 12"/>
          <p:cNvSpPr txBox="1"/>
          <p:nvPr userDrawn="1"/>
        </p:nvSpPr>
        <p:spPr>
          <a:xfrm>
            <a:off x="8289421" y="202193"/>
            <a:ext cx="3064379" cy="292388"/>
          </a:xfrm>
          <a:prstGeom prst="rect">
            <a:avLst/>
          </a:prstGeom>
          <a:noFill/>
        </p:spPr>
        <p:txBody>
          <a:bodyPr wrap="square" lIns="0" bIns="0" rtlCol="0" anchor="b">
            <a:spAutoFit/>
          </a:bodyPr>
          <a:lstStyle/>
          <a:p>
            <a:pPr algn="r"/>
            <a:r>
              <a:rPr lang="en-US" sz="1600">
                <a:solidFill>
                  <a:schemeClr val="bg1">
                    <a:lumMod val="85000"/>
                  </a:schemeClr>
                </a:solidFill>
                <a:latin typeface="Roboto Black" panose="02000000000000000000" pitchFamily="2" charset="0"/>
                <a:ea typeface="Roboto Black" panose="02000000000000000000" pitchFamily="2" charset="0"/>
              </a:rPr>
              <a:t>Click to Add Chapter Heading</a:t>
            </a:r>
          </a:p>
        </p:txBody>
      </p:sp>
    </p:spTree>
    <p:extLst>
      <p:ext uri="{BB962C8B-B14F-4D97-AF65-F5344CB8AC3E}">
        <p14:creationId xmlns:p14="http://schemas.microsoft.com/office/powerpoint/2010/main" val="294905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Page">
    <p:spTree>
      <p:nvGrpSpPr>
        <p:cNvPr id="1" name=""/>
        <p:cNvGrpSpPr/>
        <p:nvPr/>
      </p:nvGrpSpPr>
      <p:grpSpPr>
        <a:xfrm>
          <a:off x="0" y="0"/>
          <a:ext cx="0" cy="0"/>
          <a:chOff x="0" y="0"/>
          <a:chExt cx="0" cy="0"/>
        </a:xfrm>
      </p:grpSpPr>
      <p:cxnSp>
        <p:nvCxnSpPr>
          <p:cNvPr id="7" name="Straight Connector 6"/>
          <p:cNvCxnSpPr/>
          <p:nvPr/>
        </p:nvCxnSpPr>
        <p:spPr>
          <a:xfrm>
            <a:off x="381000" y="567935"/>
            <a:ext cx="109728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36303" y="160497"/>
            <a:ext cx="1771639" cy="369332"/>
          </a:xfrm>
          <a:prstGeom prst="rect">
            <a:avLst/>
          </a:prstGeom>
          <a:noFill/>
        </p:spPr>
        <p:txBody>
          <a:bodyPr wrap="none" rtlCol="0">
            <a:spAutoFit/>
          </a:bodyPr>
          <a:lstStyle/>
          <a:p>
            <a:r>
              <a:rPr lang="en-US" sz="900">
                <a:solidFill>
                  <a:schemeClr val="bg1">
                    <a:lumMod val="85000"/>
                  </a:schemeClr>
                </a:solidFill>
                <a:latin typeface="Roboto" panose="02000000000000000000" pitchFamily="2" charset="0"/>
                <a:ea typeface="Roboto" panose="02000000000000000000" pitchFamily="2" charset="0"/>
              </a:rPr>
              <a:t>U.S.</a:t>
            </a:r>
            <a:r>
              <a:rPr lang="en-US" sz="900" baseline="0">
                <a:solidFill>
                  <a:schemeClr val="bg1">
                    <a:lumMod val="85000"/>
                  </a:schemeClr>
                </a:solidFill>
                <a:latin typeface="Roboto" panose="02000000000000000000" pitchFamily="2" charset="0"/>
                <a:ea typeface="Roboto" panose="02000000000000000000" pitchFamily="2" charset="0"/>
              </a:rPr>
              <a:t> Department of the Interior</a:t>
            </a:r>
          </a:p>
          <a:p>
            <a:r>
              <a:rPr lang="en-US" sz="900" baseline="0">
                <a:solidFill>
                  <a:schemeClr val="bg1">
                    <a:lumMod val="85000"/>
                  </a:schemeClr>
                </a:solidFill>
                <a:latin typeface="Roboto" panose="02000000000000000000" pitchFamily="2" charset="0"/>
                <a:ea typeface="Roboto" panose="02000000000000000000" pitchFamily="2" charset="0"/>
              </a:rPr>
              <a:t>Bureau of Land Management</a:t>
            </a:r>
            <a:endParaRPr lang="en-US" sz="900">
              <a:solidFill>
                <a:schemeClr val="bg1">
                  <a:lumMod val="85000"/>
                </a:schemeClr>
              </a:solidFill>
              <a:latin typeface="Roboto" panose="02000000000000000000" pitchFamily="2" charset="0"/>
              <a:ea typeface="Roboto" panose="02000000000000000000" pitchFamily="2" charset="0"/>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9053" y="136276"/>
            <a:ext cx="513895" cy="450152"/>
          </a:xfrm>
          <a:prstGeom prst="rect">
            <a:avLst/>
          </a:prstGeom>
        </p:spPr>
      </p:pic>
      <p:sp>
        <p:nvSpPr>
          <p:cNvPr id="10" name="Vertical Text Placeholder 2"/>
          <p:cNvSpPr>
            <a:spLocks noGrp="1"/>
          </p:cNvSpPr>
          <p:nvPr>
            <p:ph type="body" orient="vert" idx="1" hasCustomPrompt="1"/>
          </p:nvPr>
        </p:nvSpPr>
        <p:spPr>
          <a:xfrm>
            <a:off x="838200" y="1825625"/>
            <a:ext cx="10515600" cy="4351338"/>
          </a:xfrm>
        </p:spPr>
        <p:txBody>
          <a:bodyPr vert="horz"/>
          <a:lstStyle>
            <a:lvl1pPr>
              <a:defRPr baseline="0"/>
            </a:lvl1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p:cNvCxnSpPr/>
          <p:nvPr userDrawn="1"/>
        </p:nvCxnSpPr>
        <p:spPr>
          <a:xfrm>
            <a:off x="381000" y="567935"/>
            <a:ext cx="10972800" cy="0"/>
          </a:xfrm>
          <a:prstGeom prst="line">
            <a:avLst/>
          </a:prstGeom>
          <a:ln w="76200">
            <a:solidFill>
              <a:srgbClr val="9FCE6E"/>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936303" y="160497"/>
            <a:ext cx="1771639" cy="369332"/>
          </a:xfrm>
          <a:prstGeom prst="rect">
            <a:avLst/>
          </a:prstGeom>
          <a:noFill/>
        </p:spPr>
        <p:txBody>
          <a:bodyPr wrap="none" rtlCol="0">
            <a:spAutoFit/>
          </a:bodyPr>
          <a:lstStyle/>
          <a:p>
            <a:r>
              <a:rPr lang="en-US" sz="900">
                <a:solidFill>
                  <a:schemeClr val="bg1">
                    <a:lumMod val="85000"/>
                  </a:schemeClr>
                </a:solidFill>
                <a:latin typeface="Roboto" panose="02000000000000000000" pitchFamily="2" charset="0"/>
                <a:ea typeface="Roboto" panose="02000000000000000000" pitchFamily="2" charset="0"/>
              </a:rPr>
              <a:t>U.S.</a:t>
            </a:r>
            <a:r>
              <a:rPr lang="en-US" sz="900" baseline="0">
                <a:solidFill>
                  <a:schemeClr val="bg1">
                    <a:lumMod val="85000"/>
                  </a:schemeClr>
                </a:solidFill>
                <a:latin typeface="Roboto" panose="02000000000000000000" pitchFamily="2" charset="0"/>
                <a:ea typeface="Roboto" panose="02000000000000000000" pitchFamily="2" charset="0"/>
              </a:rPr>
              <a:t> Department of the Interior</a:t>
            </a:r>
          </a:p>
          <a:p>
            <a:r>
              <a:rPr lang="en-US" sz="900" baseline="0">
                <a:solidFill>
                  <a:schemeClr val="bg1">
                    <a:lumMod val="85000"/>
                  </a:schemeClr>
                </a:solidFill>
                <a:latin typeface="Roboto" panose="02000000000000000000" pitchFamily="2" charset="0"/>
                <a:ea typeface="Roboto" panose="02000000000000000000" pitchFamily="2" charset="0"/>
              </a:rPr>
              <a:t>Bureau of Land Management</a:t>
            </a:r>
            <a:endParaRPr lang="en-US" sz="900">
              <a:solidFill>
                <a:schemeClr val="bg1">
                  <a:lumMod val="85000"/>
                </a:schemeClr>
              </a:solidFill>
              <a:latin typeface="Roboto" panose="02000000000000000000" pitchFamily="2" charset="0"/>
              <a:ea typeface="Roboto" panose="02000000000000000000" pitchFamily="2" charset="0"/>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9053" y="136276"/>
            <a:ext cx="513895" cy="450152"/>
          </a:xfrm>
          <a:prstGeom prst="rect">
            <a:avLst/>
          </a:prstGeom>
        </p:spPr>
      </p:pic>
      <p:sp>
        <p:nvSpPr>
          <p:cNvPr id="12" name="Text Placeholder 2"/>
          <p:cNvSpPr>
            <a:spLocks noGrp="1"/>
          </p:cNvSpPr>
          <p:nvPr>
            <p:ph type="body" sz="quarter" idx="11" hasCustomPrompt="1"/>
          </p:nvPr>
        </p:nvSpPr>
        <p:spPr>
          <a:xfrm>
            <a:off x="838200" y="1068388"/>
            <a:ext cx="10515600" cy="608012"/>
          </a:xfrm>
        </p:spPr>
        <p:txBody>
          <a:bodyPr>
            <a:noAutofit/>
          </a:bodyPr>
          <a:lstStyle>
            <a:lvl1pPr marL="0" indent="0">
              <a:buNone/>
              <a:defRPr sz="4400" baseline="0">
                <a:solidFill>
                  <a:schemeClr val="bg1">
                    <a:lumMod val="85000"/>
                  </a:schemeClr>
                </a:solidFill>
                <a:latin typeface="Roboto Black" panose="02000000000000000000" pitchFamily="2" charset="0"/>
                <a:ea typeface="Roboto Black" panose="02000000000000000000" pitchFamily="2" charset="0"/>
              </a:defRPr>
            </a:lvl1pPr>
          </a:lstStyle>
          <a:p>
            <a:pPr lvl="0"/>
            <a:r>
              <a:rPr lang="en-US" sz="4400">
                <a:latin typeface="Roboto Black" panose="02000000000000000000" pitchFamily="2" charset="0"/>
                <a:ea typeface="Roboto Black" panose="02000000000000000000" pitchFamily="2" charset="0"/>
              </a:rPr>
              <a:t>Topic Heading</a:t>
            </a:r>
            <a:endParaRPr lang="en-US"/>
          </a:p>
        </p:txBody>
      </p:sp>
      <p:sp>
        <p:nvSpPr>
          <p:cNvPr id="3" name="Text Placeholder 2"/>
          <p:cNvSpPr>
            <a:spLocks noGrp="1"/>
          </p:cNvSpPr>
          <p:nvPr>
            <p:ph type="body" sz="quarter" idx="12" hasCustomPrompt="1"/>
          </p:nvPr>
        </p:nvSpPr>
        <p:spPr>
          <a:xfrm>
            <a:off x="6819900" y="160338"/>
            <a:ext cx="4533900" cy="369887"/>
          </a:xfrm>
        </p:spPr>
        <p:txBody>
          <a:bodyPr anchor="b">
            <a:normAutofit/>
          </a:bodyPr>
          <a:lstStyle>
            <a:lvl1pPr marL="0" indent="0" algn="r">
              <a:buNone/>
              <a:defRPr sz="1600">
                <a:solidFill>
                  <a:schemeClr val="bg1">
                    <a:lumMod val="85000"/>
                  </a:schemeClr>
                </a:solidFill>
                <a:latin typeface="Roboto Black" panose="02000000000000000000" pitchFamily="2" charset="0"/>
                <a:ea typeface="Roboto Black" panose="02000000000000000000" pitchFamily="2" charset="0"/>
              </a:defRPr>
            </a:lvl1pPr>
          </a:lstStyle>
          <a:p>
            <a:pPr lvl="0"/>
            <a:r>
              <a:rPr lang="en-US"/>
              <a:t>Click to Add Chapter Heading</a:t>
            </a:r>
          </a:p>
        </p:txBody>
      </p:sp>
      <p:sp>
        <p:nvSpPr>
          <p:cNvPr id="6" name="Date Placeholder 5"/>
          <p:cNvSpPr>
            <a:spLocks noGrp="1"/>
          </p:cNvSpPr>
          <p:nvPr>
            <p:ph type="dt" sz="half" idx="13"/>
          </p:nvPr>
        </p:nvSpPr>
        <p:spPr/>
        <p:txBody>
          <a:bodyPr/>
          <a:lstStyle>
            <a:lvl1pPr>
              <a:defRPr>
                <a:solidFill>
                  <a:schemeClr val="bg1">
                    <a:lumMod val="85000"/>
                  </a:schemeClr>
                </a:solidFill>
              </a:defRPr>
            </a:lvl1pPr>
          </a:lstStyle>
          <a:p>
            <a:fld id="{C665F0DD-CFA8-4FAC-9D69-CA370A95825A}" type="datetime1">
              <a:rPr lang="en-US" smtClean="0"/>
              <a:t>4/19/2023</a:t>
            </a:fld>
            <a:endParaRPr lang="en-US"/>
          </a:p>
        </p:txBody>
      </p:sp>
      <p:sp>
        <p:nvSpPr>
          <p:cNvPr id="18" name="Footer Placeholder 17"/>
          <p:cNvSpPr>
            <a:spLocks noGrp="1"/>
          </p:cNvSpPr>
          <p:nvPr>
            <p:ph type="ftr" sz="quarter" idx="14"/>
          </p:nvPr>
        </p:nvSpPr>
        <p:spPr/>
        <p:txBody>
          <a:bodyPr/>
          <a:lstStyle>
            <a:lvl1pPr>
              <a:defRPr>
                <a:solidFill>
                  <a:schemeClr val="bg1">
                    <a:lumMod val="85000"/>
                  </a:schemeClr>
                </a:solidFill>
              </a:defRPr>
            </a:lvl1pPr>
          </a:lstStyle>
          <a:p>
            <a:r>
              <a:rPr lang="en-US"/>
              <a:t>Briefing for Jody Weil</a:t>
            </a:r>
          </a:p>
        </p:txBody>
      </p:sp>
      <p:sp>
        <p:nvSpPr>
          <p:cNvPr id="19" name="Slide Number Placeholder 18"/>
          <p:cNvSpPr>
            <a:spLocks noGrp="1"/>
          </p:cNvSpPr>
          <p:nvPr>
            <p:ph type="sldNum" sz="quarter" idx="15"/>
          </p:nvPr>
        </p:nvSpPr>
        <p:spPr/>
        <p:txBody>
          <a:bodyPr/>
          <a:lstStyle>
            <a:lvl1pPr>
              <a:defRPr>
                <a:solidFill>
                  <a:schemeClr val="bg1">
                    <a:lumMod val="85000"/>
                  </a:schemeClr>
                </a:solidFill>
              </a:defRPr>
            </a:lvl1pPr>
          </a:lstStyle>
          <a:p>
            <a:fld id="{2DD9347D-3E4B-4593-A415-139DD7F2A3E0}" type="slidenum">
              <a:rPr lang="en-US" smtClean="0"/>
              <a:pPr/>
              <a:t>‹#›</a:t>
            </a:fld>
            <a:endParaRPr lang="en-US"/>
          </a:p>
        </p:txBody>
      </p:sp>
    </p:spTree>
    <p:extLst>
      <p:ext uri="{BB962C8B-B14F-4D97-AF65-F5344CB8AC3E}">
        <p14:creationId xmlns:p14="http://schemas.microsoft.com/office/powerpoint/2010/main" val="375614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Header 1">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8/28/2019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t>Briefing for Jody Weil</a:t>
            </a:r>
          </a:p>
        </p:txBody>
      </p:sp>
      <p:sp>
        <p:nvSpPr>
          <p:cNvPr id="6" name="Slide Number Placeholder 5"/>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2048159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8/28/2019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13267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8/28/2019</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1933317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8/28/2019</a:t>
            </a: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94959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8/28/2019</a:t>
            </a: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292071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8/28/2019</a:t>
            </a: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1279123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8/28/2019</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5B46E04-9456-4994-813D-5A4585BDA200}" type="slidenum">
              <a:rPr lang="en-US" smtClean="0"/>
              <a:t>‹#›</a:t>
            </a:fld>
            <a:endParaRPr lang="en-US"/>
          </a:p>
        </p:txBody>
      </p:sp>
    </p:spTree>
    <p:extLst>
      <p:ext uri="{BB962C8B-B14F-4D97-AF65-F5344CB8AC3E}">
        <p14:creationId xmlns:p14="http://schemas.microsoft.com/office/powerpoint/2010/main" val="317060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8/28/2019</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B46E04-9456-4994-813D-5A4585BDA200}" type="slidenum">
              <a:rPr lang="en-US" smtClean="0"/>
              <a:t>‹#›</a:t>
            </a:fld>
            <a:endParaRPr lang="en-US"/>
          </a:p>
        </p:txBody>
      </p:sp>
      <p:sp>
        <p:nvSpPr>
          <p:cNvPr id="7" name="Footer Placeholder 6"/>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Briefing for Jody Weil</a:t>
            </a:r>
          </a:p>
        </p:txBody>
      </p:sp>
    </p:spTree>
    <p:extLst>
      <p:ext uri="{BB962C8B-B14F-4D97-AF65-F5344CB8AC3E}">
        <p14:creationId xmlns:p14="http://schemas.microsoft.com/office/powerpoint/2010/main" val="248306328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50" r:id="rId13"/>
    <p:sldLayoutId id="2147483654"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400" kern="1200">
          <a:solidFill>
            <a:schemeClr val="bg1">
              <a:lumMod val="85000"/>
            </a:schemeClr>
          </a:solidFill>
          <a:latin typeface="Roboto Black" panose="02000000000000000000" pitchFamily="2" charset="0"/>
          <a:ea typeface="Roboto Black"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8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8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8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8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orient="horz" pos="2160" userDrawn="1">
          <p15:clr>
            <a:srgbClr val="F26B43"/>
          </p15:clr>
        </p15:guide>
        <p15:guide id="13" pos="3840" userDrawn="1">
          <p15:clr>
            <a:srgbClr val="F26B43"/>
          </p15:clr>
        </p15:guide>
        <p15:guide id="14" pos="240" userDrawn="1">
          <p15:clr>
            <a:srgbClr val="F26B43"/>
          </p15:clr>
        </p15:guide>
        <p15:guide id="15" pos="7440" userDrawn="1">
          <p15:clr>
            <a:srgbClr val="F26B43"/>
          </p15:clr>
        </p15:guide>
        <p15:guide id="16" pos="528" userDrawn="1">
          <p15:clr>
            <a:srgbClr val="F26B43"/>
          </p15:clr>
        </p15:guide>
        <p15:guide id="17" pos="7152" userDrawn="1">
          <p15:clr>
            <a:srgbClr val="F26B43"/>
          </p15:clr>
        </p15:guide>
        <p15:guide id="18" orient="horz" pos="216" userDrawn="1">
          <p15:clr>
            <a:srgbClr val="F26B43"/>
          </p15:clr>
        </p15:guide>
        <p15:guide id="19" orient="horz" pos="3888" userDrawn="1">
          <p15:clr>
            <a:srgbClr val="F26B43"/>
          </p15:clr>
        </p15:guide>
        <p15:guide id="20" orient="horz" pos="4224" userDrawn="1">
          <p15:clr>
            <a:srgbClr val="F26B43"/>
          </p15:clr>
        </p15:guide>
        <p15:guide id="21" orient="horz" pos="1056" userDrawn="1">
          <p15:clr>
            <a:srgbClr val="F26B43"/>
          </p15:clr>
        </p15:guide>
        <p15:guide id="22" orient="horz" pos="11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www.doi.gov/budget/gao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blm.gov/gao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4EF53DD-428E-4974-8E02-D830893A285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968337" y="4512462"/>
            <a:ext cx="3414049" cy="2270342"/>
          </a:xfrm>
          <a:prstGeom prst="rect">
            <a:avLst/>
          </a:prstGeom>
        </p:spPr>
      </p:pic>
      <p:sp>
        <p:nvSpPr>
          <p:cNvPr id="3" name="Text Placeholder 2"/>
          <p:cNvSpPr>
            <a:spLocks noGrp="1"/>
          </p:cNvSpPr>
          <p:nvPr>
            <p:ph type="body" sz="quarter" idx="11"/>
          </p:nvPr>
        </p:nvSpPr>
        <p:spPr>
          <a:xfrm>
            <a:off x="604444" y="1083886"/>
            <a:ext cx="10515600" cy="608012"/>
          </a:xfrm>
        </p:spPr>
        <p:txBody>
          <a:bodyPr/>
          <a:lstStyle/>
          <a:p>
            <a:r>
              <a:rPr lang="en-US" sz="4000" dirty="0"/>
              <a:t>Great American Outdoors Act (GAOA)</a:t>
            </a:r>
          </a:p>
        </p:txBody>
      </p:sp>
      <p:pic>
        <p:nvPicPr>
          <p:cNvPr id="23" name="Picture 22">
            <a:extLst>
              <a:ext uri="{FF2B5EF4-FFF2-40B4-BE49-F238E27FC236}">
                <a16:creationId xmlns:a16="http://schemas.microsoft.com/office/drawing/2014/main" id="{6809F2D3-6A21-4D49-A5BB-9072E191ED5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366333" y="4512462"/>
            <a:ext cx="1514508" cy="2270342"/>
          </a:xfrm>
          <a:prstGeom prst="rect">
            <a:avLst/>
          </a:prstGeom>
        </p:spPr>
      </p:pic>
      <p:sp>
        <p:nvSpPr>
          <p:cNvPr id="26" name="TextBox 25">
            <a:extLst>
              <a:ext uri="{FF2B5EF4-FFF2-40B4-BE49-F238E27FC236}">
                <a16:creationId xmlns:a16="http://schemas.microsoft.com/office/drawing/2014/main" id="{D8116834-4FC4-4965-9B85-E5407EB8A81A}"/>
              </a:ext>
            </a:extLst>
          </p:cNvPr>
          <p:cNvSpPr txBox="1"/>
          <p:nvPr/>
        </p:nvSpPr>
        <p:spPr>
          <a:xfrm>
            <a:off x="727350" y="3221361"/>
            <a:ext cx="7754498" cy="892552"/>
          </a:xfrm>
          <a:prstGeom prst="rect">
            <a:avLst/>
          </a:prstGeom>
          <a:noFill/>
        </p:spPr>
        <p:txBody>
          <a:bodyPr wrap="square" rtlCol="0">
            <a:spAutoFit/>
          </a:bodyPr>
          <a:lstStyle/>
          <a:p>
            <a:r>
              <a:rPr lang="en-US" sz="2800" b="1" dirty="0">
                <a:solidFill>
                  <a:schemeClr val="bg1">
                    <a:lumMod val="85000"/>
                  </a:schemeClr>
                </a:solidFill>
                <a:latin typeface="Roboto" panose="02000000000000000000" pitchFamily="2" charset="0"/>
                <a:ea typeface="Roboto" panose="02000000000000000000" pitchFamily="2" charset="0"/>
              </a:rPr>
              <a:t>Hunting and Wildlife Conservation Council</a:t>
            </a:r>
          </a:p>
          <a:p>
            <a:r>
              <a:rPr lang="en-US" sz="2400" dirty="0">
                <a:solidFill>
                  <a:schemeClr val="bg1">
                    <a:lumMod val="85000"/>
                  </a:schemeClr>
                </a:solidFill>
                <a:latin typeface="Roboto" panose="02000000000000000000" pitchFamily="2" charset="0"/>
                <a:ea typeface="Roboto" panose="02000000000000000000" pitchFamily="2" charset="0"/>
              </a:rPr>
              <a:t>April 17, 2023</a:t>
            </a:r>
          </a:p>
        </p:txBody>
      </p:sp>
      <p:pic>
        <p:nvPicPr>
          <p:cNvPr id="4" name="Picture 3" descr="A group of people looking at a map&#10;&#10;Description automatically generated with medium confidence">
            <a:extLst>
              <a:ext uri="{FF2B5EF4-FFF2-40B4-BE49-F238E27FC236}">
                <a16:creationId xmlns:a16="http://schemas.microsoft.com/office/drawing/2014/main" id="{675FD0C1-8BD5-477C-95AE-67919EE09F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64788" y="4506999"/>
            <a:ext cx="3414049" cy="2275805"/>
          </a:xfrm>
          <a:prstGeom prst="rect">
            <a:avLst/>
          </a:prstGeom>
        </p:spPr>
      </p:pic>
      <p:pic>
        <p:nvPicPr>
          <p:cNvPr id="6" name="Picture 5" descr="A group of people wearing hard hats&#10;&#10;Description automatically generated with low confidence">
            <a:extLst>
              <a:ext uri="{FF2B5EF4-FFF2-40B4-BE49-F238E27FC236}">
                <a16:creationId xmlns:a16="http://schemas.microsoft.com/office/drawing/2014/main" id="{C0B43E02-DCB8-4729-A6EF-EA1A6F72C3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69882" y="4512462"/>
            <a:ext cx="1621673" cy="2270342"/>
          </a:xfrm>
          <a:prstGeom prst="rect">
            <a:avLst/>
          </a:prstGeom>
        </p:spPr>
      </p:pic>
      <p:pic>
        <p:nvPicPr>
          <p:cNvPr id="11" name="Picture 10" descr="Two people taking a selfie in front of a roller coaster&#10;&#10;Description automatically generated with medium confidence">
            <a:extLst>
              <a:ext uri="{FF2B5EF4-FFF2-40B4-BE49-F238E27FC236}">
                <a16:creationId xmlns:a16="http://schemas.microsoft.com/office/drawing/2014/main" id="{FB00442E-9B2B-4450-80A6-AC7A6FCE5B8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6076" y="4512462"/>
            <a:ext cx="1698660" cy="2264880"/>
          </a:xfrm>
          <a:prstGeom prst="rect">
            <a:avLst/>
          </a:prstGeom>
        </p:spPr>
      </p:pic>
      <p:sp>
        <p:nvSpPr>
          <p:cNvPr id="10" name="TextBox 9">
            <a:extLst>
              <a:ext uri="{FF2B5EF4-FFF2-40B4-BE49-F238E27FC236}">
                <a16:creationId xmlns:a16="http://schemas.microsoft.com/office/drawing/2014/main" id="{F8A47152-9F4F-4625-AC9F-03DC7AA1343D}"/>
              </a:ext>
            </a:extLst>
          </p:cNvPr>
          <p:cNvSpPr txBox="1"/>
          <p:nvPr/>
        </p:nvSpPr>
        <p:spPr>
          <a:xfrm>
            <a:off x="727350" y="1858170"/>
            <a:ext cx="8793008" cy="461665"/>
          </a:xfrm>
          <a:prstGeom prst="rect">
            <a:avLst/>
          </a:prstGeom>
          <a:noFill/>
        </p:spPr>
        <p:txBody>
          <a:bodyPr wrap="square">
            <a:spAutoFit/>
          </a:bodyPr>
          <a:lstStyle/>
          <a:p>
            <a:r>
              <a:rPr lang="en-US" sz="2400" dirty="0">
                <a:solidFill>
                  <a:schemeClr val="bg1"/>
                </a:solidFill>
                <a:ea typeface="Roboto" panose="02000000000000000000" pitchFamily="2" charset="0"/>
              </a:rPr>
              <a:t>National Parks and Public Lands Legacy Restoration Fund</a:t>
            </a:r>
            <a:endParaRPr lang="en-CA" sz="2400" dirty="0">
              <a:solidFill>
                <a:schemeClr val="bg1"/>
              </a:solidFill>
              <a:ea typeface="Roboto" panose="02000000000000000000" pitchFamily="2" charset="0"/>
            </a:endParaRPr>
          </a:p>
        </p:txBody>
      </p:sp>
    </p:spTree>
    <p:extLst>
      <p:ext uri="{BB962C8B-B14F-4D97-AF65-F5344CB8AC3E}">
        <p14:creationId xmlns:p14="http://schemas.microsoft.com/office/powerpoint/2010/main" val="349116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FBAFA5-5FB3-43DC-A598-D1016663C40C}"/>
              </a:ext>
            </a:extLst>
          </p:cNvPr>
          <p:cNvSpPr>
            <a:spLocks noGrp="1"/>
          </p:cNvSpPr>
          <p:nvPr>
            <p:ph type="body" sz="quarter" idx="11"/>
          </p:nvPr>
        </p:nvSpPr>
        <p:spPr>
          <a:xfrm>
            <a:off x="712076" y="873919"/>
            <a:ext cx="10515600" cy="60801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8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rPr>
              <a:t>GAOA Project in </a:t>
            </a:r>
            <a:r>
              <a:rPr lang="en-CA" sz="4800" b="1" dirty="0">
                <a:solidFill>
                  <a:schemeClr val="bg1"/>
                </a:solidFill>
                <a:latin typeface="Roboto" panose="02000000000000000000" pitchFamily="2" charset="0"/>
                <a:ea typeface="Roboto" panose="02000000000000000000" pitchFamily="2" charset="0"/>
              </a:rPr>
              <a:t>OR</a:t>
            </a:r>
            <a:endParaRPr lang="en-US" dirty="0"/>
          </a:p>
        </p:txBody>
      </p:sp>
      <p:sp>
        <p:nvSpPr>
          <p:cNvPr id="4" name="Text Placeholder 3">
            <a:extLst>
              <a:ext uri="{FF2B5EF4-FFF2-40B4-BE49-F238E27FC236}">
                <a16:creationId xmlns:a16="http://schemas.microsoft.com/office/drawing/2014/main" id="{6834CC87-89C0-48C6-82A0-CE0DA86C3658}"/>
              </a:ext>
            </a:extLst>
          </p:cNvPr>
          <p:cNvSpPr>
            <a:spLocks noGrp="1"/>
          </p:cNvSpPr>
          <p:nvPr>
            <p:ph type="body" sz="quarter" idx="12"/>
          </p:nvPr>
        </p:nvSpPr>
        <p:spPr/>
        <p:txBody>
          <a:bodyPr/>
          <a:lstStyle/>
          <a:p>
            <a:r>
              <a:rPr lang="en-US" dirty="0"/>
              <a:t>Great American Outdoors Act</a:t>
            </a:r>
          </a:p>
        </p:txBody>
      </p:sp>
      <p:sp>
        <p:nvSpPr>
          <p:cNvPr id="7" name="Slide Number Placeholder 6">
            <a:extLst>
              <a:ext uri="{FF2B5EF4-FFF2-40B4-BE49-F238E27FC236}">
                <a16:creationId xmlns:a16="http://schemas.microsoft.com/office/drawing/2014/main" id="{1C3CB47D-5549-44F7-8311-2C2B1DE89679}"/>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9347D-3E4B-4593-A415-139DD7F2A3E0}" type="slidenum">
              <a:rPr kumimoji="0" lang="en-US" sz="1200" b="0" i="0" u="none" strike="noStrike" kern="1200" cap="none" spc="0" normalizeH="0" baseline="0" noProof="0" smtClean="0">
                <a:ln>
                  <a:noFill/>
                </a:ln>
                <a:solidFill>
                  <a:prstClr val="white">
                    <a:lumMod val="8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EF1D140-DEF8-4900-85BB-1A7B4F141873}"/>
              </a:ext>
            </a:extLst>
          </p:cNvPr>
          <p:cNvSpPr txBox="1"/>
          <p:nvPr/>
        </p:nvSpPr>
        <p:spPr>
          <a:xfrm>
            <a:off x="266660" y="5845524"/>
            <a:ext cx="531771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C000"/>
                </a:solidFill>
                <a:effectLst/>
                <a:uLnTx/>
                <a:uFillTx/>
                <a:latin typeface="Roboto" panose="02000000000000000000" pitchFamily="2" charset="0"/>
                <a:ea typeface="Roboto" panose="02000000000000000000" pitchFamily="2" charset="0"/>
                <a:cs typeface="+mn-cs"/>
              </a:rPr>
              <a:t>South Fork Molalla bridge replacement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1" name="TextBox 10">
            <a:extLst>
              <a:ext uri="{FF2B5EF4-FFF2-40B4-BE49-F238E27FC236}">
                <a16:creationId xmlns:a16="http://schemas.microsoft.com/office/drawing/2014/main" id="{B57A7D95-3D72-424C-9B9C-6B287C45ACDC}"/>
              </a:ext>
            </a:extLst>
          </p:cNvPr>
          <p:cNvSpPr txBox="1"/>
          <p:nvPr/>
        </p:nvSpPr>
        <p:spPr>
          <a:xfrm>
            <a:off x="3047260" y="3299819"/>
            <a:ext cx="6094520" cy="369332"/>
          </a:xfrm>
          <a:prstGeom prst="rect">
            <a:avLst/>
          </a:prstGeom>
          <a:noFill/>
        </p:spPr>
        <p:txBody>
          <a:bodyPr wrap="square">
            <a:spAutoFit/>
          </a:bodyPr>
          <a:lstStyle/>
          <a:p>
            <a:r>
              <a:rPr lang="en-US" dirty="0"/>
              <a:t> </a:t>
            </a:r>
          </a:p>
        </p:txBody>
      </p:sp>
      <p:pic>
        <p:nvPicPr>
          <p:cNvPr id="6" name="Picture 5">
            <a:extLst>
              <a:ext uri="{FF2B5EF4-FFF2-40B4-BE49-F238E27FC236}">
                <a16:creationId xmlns:a16="http://schemas.microsoft.com/office/drawing/2014/main" id="{EF9A71B2-2D3D-0458-A04C-FC182BEBEFE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84371" y="1948595"/>
            <a:ext cx="6327097" cy="4244521"/>
          </a:xfrm>
          <a:prstGeom prst="rect">
            <a:avLst/>
          </a:prstGeom>
        </p:spPr>
      </p:pic>
      <p:pic>
        <p:nvPicPr>
          <p:cNvPr id="9" name="Picture 8">
            <a:extLst>
              <a:ext uri="{FF2B5EF4-FFF2-40B4-BE49-F238E27FC236}">
                <a16:creationId xmlns:a16="http://schemas.microsoft.com/office/drawing/2014/main" id="{563EE367-5CD1-211E-FB59-95C669FBB98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66660" y="2298355"/>
            <a:ext cx="5142993" cy="3220702"/>
          </a:xfrm>
          <a:prstGeom prst="rect">
            <a:avLst/>
          </a:prstGeom>
        </p:spPr>
      </p:pic>
    </p:spTree>
    <p:extLst>
      <p:ext uri="{BB962C8B-B14F-4D97-AF65-F5344CB8AC3E}">
        <p14:creationId xmlns:p14="http://schemas.microsoft.com/office/powerpoint/2010/main" val="190529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ext Placeholder 1">
            <a:extLst>
              <a:ext uri="{FF2B5EF4-FFF2-40B4-BE49-F238E27FC236}">
                <a16:creationId xmlns:a16="http://schemas.microsoft.com/office/drawing/2014/main" id="{A07118CE-2665-4BFC-94FA-BAFDB6A497DD}"/>
              </a:ext>
            </a:extLst>
          </p:cNvPr>
          <p:cNvSpPr>
            <a:spLocks noGrp="1"/>
          </p:cNvSpPr>
          <p:nvPr>
            <p:ph type="body" orient="vert" idx="1"/>
          </p:nvPr>
        </p:nvSpPr>
        <p:spPr>
          <a:xfrm>
            <a:off x="107647" y="1965327"/>
            <a:ext cx="4331618" cy="4923768"/>
          </a:xfrm>
        </p:spPr>
        <p:txBody>
          <a:bodyPr>
            <a:normAutofit lnSpcReduction="10000"/>
          </a:bodyPr>
          <a:lstStyle/>
          <a:p>
            <a:pPr marR="0" lvl="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n-US" sz="2400" dirty="0">
                <a:solidFill>
                  <a:schemeClr val="accent4"/>
                </a:solidFill>
                <a:latin typeface="Roboto" panose="02000000000000000000" pitchFamily="2" charset="0"/>
                <a:ea typeface="Roboto" panose="02000000000000000000" pitchFamily="2" charset="0"/>
              </a:rPr>
              <a:t>Continuing to focus on larger projects</a:t>
            </a:r>
            <a:r>
              <a:rPr lang="en-US" sz="2400" dirty="0">
                <a:solidFill>
                  <a:schemeClr val="bg1"/>
                </a:solidFill>
                <a:latin typeface="Roboto" panose="02000000000000000000" pitchFamily="2" charset="0"/>
                <a:ea typeface="Roboto" panose="02000000000000000000" pitchFamily="2" charset="0"/>
              </a:rPr>
              <a:t> that have been “out of reach” due to annual discretionary funding limitations</a:t>
            </a:r>
          </a:p>
          <a:p>
            <a:pPr marR="0" lvl="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chemeClr val="accent4"/>
                </a:solidFill>
                <a:effectLst/>
                <a:uLnTx/>
                <a:uFillTx/>
                <a:latin typeface="Roboto" panose="02000000000000000000" pitchFamily="2" charset="0"/>
                <a:ea typeface="Roboto" panose="02000000000000000000" pitchFamily="2" charset="0"/>
              </a:rPr>
              <a:t>Prioritized at the national level</a:t>
            </a:r>
          </a:p>
          <a:p>
            <a:pPr marR="0" lvl="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chemeClr val="accent4"/>
                </a:solidFill>
                <a:effectLst/>
                <a:uLnTx/>
                <a:uFillTx/>
                <a:latin typeface="Roboto" panose="02000000000000000000" pitchFamily="2" charset="0"/>
                <a:ea typeface="Roboto" panose="02000000000000000000" pitchFamily="2" charset="0"/>
              </a:rPr>
              <a:t>Targeting GAOA objectives </a:t>
            </a:r>
            <a:r>
              <a:rPr kumimoji="0" lang="en-US"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rPr>
              <a:t>and Administrative priorities</a:t>
            </a:r>
          </a:p>
          <a:p>
            <a:pPr marR="0" lvl="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n-US" sz="2400" dirty="0">
                <a:solidFill>
                  <a:schemeClr val="accent4"/>
                </a:solidFill>
                <a:latin typeface="Roboto" panose="02000000000000000000" pitchFamily="2" charset="0"/>
                <a:ea typeface="Roboto" panose="02000000000000000000" pitchFamily="2" charset="0"/>
              </a:rPr>
              <a:t>More project information: </a:t>
            </a:r>
            <a:r>
              <a:rPr lang="en-US" sz="2400" dirty="0">
                <a:solidFill>
                  <a:schemeClr val="bg1"/>
                </a:solidFill>
                <a:latin typeface="Roboto" panose="02000000000000000000" pitchFamily="2" charset="0"/>
                <a:ea typeface="Roboto" panose="02000000000000000000" pitchFamily="2" charset="0"/>
                <a:hlinkClick r:id="rId2"/>
              </a:rPr>
              <a:t>https://www.doi.gov/budget/gaoa</a:t>
            </a:r>
            <a:endParaRPr lang="en-US" sz="2400" dirty="0">
              <a:solidFill>
                <a:schemeClr val="bg1"/>
              </a:solidFill>
              <a:latin typeface="Roboto" panose="02000000000000000000" pitchFamily="2" charset="0"/>
              <a:ea typeface="Roboto" panose="02000000000000000000" pitchFamily="2" charset="0"/>
            </a:endParaRPr>
          </a:p>
          <a:p>
            <a:pPr marR="0" lvl="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endParaRPr kumimoji="0" lang="en-US"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a:p>
            <a:endParaRPr lang="en-US" dirty="0">
              <a:solidFill>
                <a:schemeClr val="bg1"/>
              </a:solidFill>
            </a:endParaRPr>
          </a:p>
        </p:txBody>
      </p:sp>
      <p:sp>
        <p:nvSpPr>
          <p:cNvPr id="3" name="Text Placeholder 2">
            <a:extLst>
              <a:ext uri="{FF2B5EF4-FFF2-40B4-BE49-F238E27FC236}">
                <a16:creationId xmlns:a16="http://schemas.microsoft.com/office/drawing/2014/main" id="{6C3164D8-AC79-4DE0-B026-F6CE33B2DD6B}"/>
              </a:ext>
            </a:extLst>
          </p:cNvPr>
          <p:cNvSpPr>
            <a:spLocks noGrp="1"/>
          </p:cNvSpPr>
          <p:nvPr>
            <p:ph type="body" sz="quarter" idx="11"/>
          </p:nvPr>
        </p:nvSpPr>
        <p:spPr>
          <a:xfrm>
            <a:off x="475593" y="943770"/>
            <a:ext cx="10515600" cy="60801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8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rPr>
              <a:t>GAOA Projects in FY24 and beyond</a:t>
            </a:r>
          </a:p>
          <a:p>
            <a:endParaRPr lang="en-US" dirty="0"/>
          </a:p>
        </p:txBody>
      </p:sp>
      <p:sp>
        <p:nvSpPr>
          <p:cNvPr id="4" name="Text Placeholder 3">
            <a:extLst>
              <a:ext uri="{FF2B5EF4-FFF2-40B4-BE49-F238E27FC236}">
                <a16:creationId xmlns:a16="http://schemas.microsoft.com/office/drawing/2014/main" id="{000BE185-AC51-43B3-AFA0-5444EFFD8CC9}"/>
              </a:ext>
            </a:extLst>
          </p:cNvPr>
          <p:cNvSpPr>
            <a:spLocks noGrp="1"/>
          </p:cNvSpPr>
          <p:nvPr>
            <p:ph type="body" sz="quarter" idx="12"/>
          </p:nvPr>
        </p:nvSpPr>
        <p:spPr/>
        <p:txBody>
          <a:bodyPr/>
          <a:lstStyle/>
          <a:p>
            <a:r>
              <a:rPr lang="en-US" dirty="0"/>
              <a:t>Great American Outdoors Act</a:t>
            </a:r>
          </a:p>
        </p:txBody>
      </p:sp>
      <p:sp>
        <p:nvSpPr>
          <p:cNvPr id="7" name="Slide Number Placeholder 6">
            <a:extLst>
              <a:ext uri="{FF2B5EF4-FFF2-40B4-BE49-F238E27FC236}">
                <a16:creationId xmlns:a16="http://schemas.microsoft.com/office/drawing/2014/main" id="{E784A36E-5443-405F-91D4-4A056BCD4A4A}"/>
              </a:ext>
            </a:extLst>
          </p:cNvPr>
          <p:cNvSpPr>
            <a:spLocks noGrp="1"/>
          </p:cNvSpPr>
          <p:nvPr>
            <p:ph type="sldNum" sz="quarter" idx="15"/>
          </p:nvPr>
        </p:nvSpPr>
        <p:spPr/>
        <p:txBody>
          <a:bodyPr/>
          <a:lstStyle/>
          <a:p>
            <a:fld id="{2DD9347D-3E4B-4593-A415-139DD7F2A3E0}" type="slidenum">
              <a:rPr lang="en-US" smtClean="0"/>
              <a:pPr/>
              <a:t>11</a:t>
            </a:fld>
            <a:endParaRPr lang="en-US"/>
          </a:p>
        </p:txBody>
      </p:sp>
      <p:pic>
        <p:nvPicPr>
          <p:cNvPr id="8" name="Picture 7" descr="A picture containing grass, sky, outdoor, field&#10;&#10;Description automatically generated">
            <a:extLst>
              <a:ext uri="{FF2B5EF4-FFF2-40B4-BE49-F238E27FC236}">
                <a16:creationId xmlns:a16="http://schemas.microsoft.com/office/drawing/2014/main" id="{A209D128-914D-4241-8942-BE1191EA88C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76999" y="2393028"/>
            <a:ext cx="7615001" cy="4464972"/>
          </a:xfrm>
          <a:prstGeom prst="rect">
            <a:avLst/>
          </a:prstGeom>
        </p:spPr>
      </p:pic>
    </p:spTree>
    <p:extLst>
      <p:ext uri="{BB962C8B-B14F-4D97-AF65-F5344CB8AC3E}">
        <p14:creationId xmlns:p14="http://schemas.microsoft.com/office/powerpoint/2010/main" val="133464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normAutofit/>
          </a:bodyPr>
          <a:lstStyle/>
          <a:p>
            <a:r>
              <a:rPr lang="en-US" dirty="0"/>
              <a:t>Great American Outdoors Act</a:t>
            </a:r>
          </a:p>
        </p:txBody>
      </p:sp>
      <p:sp>
        <p:nvSpPr>
          <p:cNvPr id="2" name="TextBox 1">
            <a:extLst>
              <a:ext uri="{FF2B5EF4-FFF2-40B4-BE49-F238E27FC236}">
                <a16:creationId xmlns:a16="http://schemas.microsoft.com/office/drawing/2014/main" id="{79E69280-0618-4618-B516-12C2E35406E3}"/>
              </a:ext>
            </a:extLst>
          </p:cNvPr>
          <p:cNvSpPr txBox="1"/>
          <p:nvPr/>
        </p:nvSpPr>
        <p:spPr>
          <a:xfrm>
            <a:off x="341644" y="974365"/>
            <a:ext cx="11426738" cy="646331"/>
          </a:xfrm>
          <a:prstGeom prst="rect">
            <a:avLst/>
          </a:prstGeom>
          <a:noFill/>
        </p:spPr>
        <p:txBody>
          <a:bodyPr wrap="square" rtlCol="0">
            <a:spAutoFit/>
          </a:bodyPr>
          <a:lstStyle/>
          <a:p>
            <a:r>
              <a:rPr lang="en-US" sz="3600" b="1" dirty="0">
                <a:solidFill>
                  <a:srgbClr val="FFC000"/>
                </a:solidFill>
                <a:latin typeface="Roboto" panose="02000000000000000000" pitchFamily="2" charset="0"/>
                <a:ea typeface="Roboto" panose="02000000000000000000" pitchFamily="2" charset="0"/>
              </a:rPr>
              <a:t>Thank you for your time, we appreciate your feedback!</a:t>
            </a:r>
          </a:p>
        </p:txBody>
      </p:sp>
      <p:pic>
        <p:nvPicPr>
          <p:cNvPr id="5" name="Picture 4">
            <a:extLst>
              <a:ext uri="{FF2B5EF4-FFF2-40B4-BE49-F238E27FC236}">
                <a16:creationId xmlns:a16="http://schemas.microsoft.com/office/drawing/2014/main" id="{4BF2628C-6D24-3BAC-AF60-BFF841DBA84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79074" y="1716086"/>
            <a:ext cx="7033852" cy="4981575"/>
          </a:xfrm>
          <a:prstGeom prst="rect">
            <a:avLst/>
          </a:prstGeom>
        </p:spPr>
      </p:pic>
      <p:sp>
        <p:nvSpPr>
          <p:cNvPr id="6" name="TextBox 5">
            <a:extLst>
              <a:ext uri="{FF2B5EF4-FFF2-40B4-BE49-F238E27FC236}">
                <a16:creationId xmlns:a16="http://schemas.microsoft.com/office/drawing/2014/main" id="{67C8DED7-B112-9C30-E261-EBB63D0B2B6F}"/>
              </a:ext>
            </a:extLst>
          </p:cNvPr>
          <p:cNvSpPr txBox="1"/>
          <p:nvPr/>
        </p:nvSpPr>
        <p:spPr>
          <a:xfrm>
            <a:off x="2579074" y="1716086"/>
            <a:ext cx="3340979" cy="954107"/>
          </a:xfrm>
          <a:prstGeom prst="rect">
            <a:avLst/>
          </a:prstGeom>
          <a:noFill/>
        </p:spPr>
        <p:txBody>
          <a:bodyPr wrap="none" rtlCol="0">
            <a:spAutoFit/>
          </a:bodyPr>
          <a:lstStyle/>
          <a:p>
            <a:r>
              <a:rPr lang="en-US" sz="2800" dirty="0">
                <a:solidFill>
                  <a:schemeClr val="bg1">
                    <a:lumMod val="85000"/>
                  </a:schemeClr>
                </a:solidFill>
                <a:latin typeface="Roboto" panose="02000000000000000000" pitchFamily="2" charset="0"/>
                <a:ea typeface="Roboto" panose="02000000000000000000" pitchFamily="2" charset="0"/>
                <a:hlinkClick r:id="rId4"/>
              </a:rPr>
              <a:t>www.blm.gov/gaoa</a:t>
            </a:r>
            <a:endParaRPr lang="en-US" sz="2800" dirty="0">
              <a:solidFill>
                <a:schemeClr val="bg1">
                  <a:lumMod val="85000"/>
                </a:schemeClr>
              </a:solidFill>
              <a:latin typeface="Roboto" panose="02000000000000000000" pitchFamily="2" charset="0"/>
              <a:ea typeface="Roboto" panose="02000000000000000000" pitchFamily="2" charset="0"/>
            </a:endParaRPr>
          </a:p>
          <a:p>
            <a:endParaRPr lang="en-US" sz="2800" dirty="0">
              <a:solidFill>
                <a:schemeClr val="bg1">
                  <a:lumMod val="85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25432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96240" y="723908"/>
            <a:ext cx="10957560" cy="460374"/>
          </a:xfrm>
        </p:spPr>
        <p:txBody>
          <a:bodyPr/>
          <a:lstStyle/>
          <a:p>
            <a:r>
              <a:rPr lang="en-US" sz="3200" dirty="0"/>
              <a:t>Great American Outdoors Act </a:t>
            </a:r>
            <a:r>
              <a:rPr lang="en-US" sz="2400" dirty="0"/>
              <a:t>(Public Law 116-152)</a:t>
            </a:r>
          </a:p>
        </p:txBody>
      </p:sp>
      <p:sp>
        <p:nvSpPr>
          <p:cNvPr id="4" name="Text Placeholder 3"/>
          <p:cNvSpPr>
            <a:spLocks noGrp="1"/>
          </p:cNvSpPr>
          <p:nvPr>
            <p:ph type="body" sz="quarter" idx="12"/>
          </p:nvPr>
        </p:nvSpPr>
        <p:spPr/>
        <p:txBody>
          <a:bodyPr>
            <a:normAutofit/>
          </a:bodyPr>
          <a:lstStyle/>
          <a:p>
            <a:r>
              <a:rPr lang="en-US" dirty="0"/>
              <a:t>Great American Outdoors Act</a:t>
            </a:r>
          </a:p>
        </p:txBody>
      </p:sp>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b="-8405"/>
          <a:stretch/>
        </p:blipFill>
        <p:spPr>
          <a:xfrm>
            <a:off x="7577783" y="5077910"/>
            <a:ext cx="2386798" cy="1762530"/>
          </a:xfrm>
          <a:prstGeom prst="rect">
            <a:avLst/>
          </a:prstGeom>
        </p:spPr>
      </p:pic>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105225" y="5061363"/>
            <a:ext cx="2386837" cy="1660282"/>
          </a:xfrm>
          <a:prstGeom prst="rect">
            <a:avLst/>
          </a:prstGeom>
        </p:spPr>
      </p:pic>
      <p:pic>
        <p:nvPicPr>
          <p:cNvPr id="14" name="Picture 1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601679" y="5081147"/>
            <a:ext cx="2386797" cy="1657600"/>
          </a:xfrm>
          <a:prstGeom prst="rect">
            <a:avLst/>
          </a:prstGeom>
        </p:spPr>
      </p:pic>
      <p:pic>
        <p:nvPicPr>
          <p:cNvPr id="2" name="Picture 1"/>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0" y="5071824"/>
            <a:ext cx="2499166" cy="1666923"/>
          </a:xfrm>
          <a:prstGeom prst="rect">
            <a:avLst/>
          </a:prstGeom>
        </p:spPr>
      </p:pic>
      <p:pic>
        <p:nvPicPr>
          <p:cNvPr id="10" name="Picture 9"/>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0081369" y="5088928"/>
            <a:ext cx="2119678" cy="1632717"/>
          </a:xfrm>
          <a:prstGeom prst="rect">
            <a:avLst/>
          </a:prstGeom>
        </p:spPr>
      </p:pic>
      <p:sp>
        <p:nvSpPr>
          <p:cNvPr id="6" name="TextBox 5">
            <a:extLst>
              <a:ext uri="{FF2B5EF4-FFF2-40B4-BE49-F238E27FC236}">
                <a16:creationId xmlns:a16="http://schemas.microsoft.com/office/drawing/2014/main" id="{53D6C386-0ABF-4073-BE8E-BE497DBF852C}"/>
              </a:ext>
            </a:extLst>
          </p:cNvPr>
          <p:cNvSpPr txBox="1"/>
          <p:nvPr/>
        </p:nvSpPr>
        <p:spPr>
          <a:xfrm>
            <a:off x="396240" y="1336119"/>
            <a:ext cx="11362665" cy="4862870"/>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000" dirty="0">
                <a:solidFill>
                  <a:schemeClr val="bg1">
                    <a:lumMod val="85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Signed into law on August 4, 2020</a:t>
            </a:r>
          </a:p>
          <a:p>
            <a:pPr marL="457200" indent="-457200">
              <a:spcAft>
                <a:spcPts val="1200"/>
              </a:spcAft>
              <a:buFont typeface="Arial" panose="020B0604020202020204" pitchFamily="34" charset="0"/>
              <a:buChar char="•"/>
            </a:pPr>
            <a:r>
              <a:rPr lang="en-US" sz="2000" dirty="0">
                <a:solidFill>
                  <a:schemeClr val="bg1">
                    <a:lumMod val="85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Established the </a:t>
            </a:r>
            <a:r>
              <a:rPr lang="en-US" sz="2000" b="1" dirty="0">
                <a:solidFill>
                  <a:schemeClr val="bg1">
                    <a:lumMod val="85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National Parks and Public Land Legacy Restoration Fund (LRF) - </a:t>
            </a:r>
            <a:r>
              <a:rPr lang="en-US" sz="2000" dirty="0">
                <a:solidFill>
                  <a:schemeClr val="bg1">
                    <a:lumMod val="85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commonly referred to as LRF or GAOA</a:t>
            </a:r>
          </a:p>
          <a:p>
            <a:pPr marL="457200" indent="-457200">
              <a:spcAft>
                <a:spcPts val="1200"/>
              </a:spcAft>
              <a:buFont typeface="Arial" panose="020B0604020202020204" pitchFamily="34" charset="0"/>
              <a:buChar char="•"/>
            </a:pPr>
            <a:r>
              <a:rPr lang="en-US" sz="2000" b="1" dirty="0">
                <a:solidFill>
                  <a:srgbClr val="FFC000"/>
                </a:solidFill>
                <a:latin typeface="Roboto" panose="02000000000000000000" pitchFamily="2" charset="0"/>
                <a:ea typeface="Roboto" panose="02000000000000000000" pitchFamily="2" charset="0"/>
              </a:rPr>
              <a:t>Bureau of Land Management Portion:</a:t>
            </a:r>
            <a:r>
              <a:rPr lang="en-US" sz="2400" b="1" dirty="0">
                <a:solidFill>
                  <a:srgbClr val="FFC000"/>
                </a:solidFill>
                <a:latin typeface="Roboto" panose="02000000000000000000" pitchFamily="2" charset="0"/>
                <a:ea typeface="Roboto" panose="02000000000000000000" pitchFamily="2" charset="0"/>
              </a:rPr>
              <a:t> </a:t>
            </a:r>
            <a:r>
              <a:rPr lang="en-US" sz="2000" dirty="0">
                <a:solidFill>
                  <a:schemeClr val="bg1">
                    <a:lumMod val="85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Maximum 5% or $95 million per year </a:t>
            </a:r>
          </a:p>
          <a:p>
            <a:pPr marL="457200" indent="-457200">
              <a:spcAft>
                <a:spcPts val="1200"/>
              </a:spcAft>
              <a:buFont typeface="Arial" panose="020B0604020202020204" pitchFamily="34" charset="0"/>
              <a:buChar char="•"/>
            </a:pPr>
            <a:r>
              <a:rPr lang="en-US" sz="2000" dirty="0">
                <a:solidFill>
                  <a:schemeClr val="bg1">
                    <a:lumMod val="85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Focuses on projects that  address deferred maintenance (DM) or infrastructure deficiencies </a:t>
            </a:r>
          </a:p>
          <a:p>
            <a:pPr>
              <a:spcAft>
                <a:spcPts val="1200"/>
              </a:spcAft>
            </a:pPr>
            <a:r>
              <a:rPr lang="en-US" sz="2000" dirty="0">
                <a:solidFill>
                  <a:schemeClr val="bg1">
                    <a:lumMod val="85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	- Minimum 65% for non-transportation projects</a:t>
            </a:r>
          </a:p>
          <a:p>
            <a:pPr>
              <a:spcAft>
                <a:spcPts val="1200"/>
              </a:spcAft>
            </a:pPr>
            <a:r>
              <a:rPr lang="en-US" sz="2000" dirty="0">
                <a:solidFill>
                  <a:schemeClr val="bg1">
                    <a:lumMod val="85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	- Maximum 35% for transportation (roads, bridges, parking lots)</a:t>
            </a:r>
          </a:p>
          <a:p>
            <a:pPr marL="342900" indent="-342900">
              <a:spcAft>
                <a:spcPts val="1200"/>
              </a:spcAft>
              <a:buFont typeface="Arial" panose="020B0604020202020204" pitchFamily="34" charset="0"/>
              <a:buChar char="•"/>
            </a:pPr>
            <a:r>
              <a:rPr lang="en-US" sz="2000" dirty="0">
                <a:solidFill>
                  <a:schemeClr val="bg1">
                    <a:lumMod val="85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rPr>
              <a:t>  Encourages Accessibility improvements to accommodate visitors/employees w/disabilities </a:t>
            </a:r>
          </a:p>
          <a:p>
            <a:pPr>
              <a:spcAft>
                <a:spcPts val="1200"/>
              </a:spcAft>
            </a:pPr>
            <a:endParaRPr lang="en-US" sz="2000" dirty="0">
              <a:solidFill>
                <a:schemeClr val="bg1">
                  <a:lumMod val="85000"/>
                </a:schemeClr>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endParaRPr>
          </a:p>
          <a:p>
            <a:pPr marL="457200" indent="-457200">
              <a:spcAft>
                <a:spcPts val="1200"/>
              </a:spcAft>
              <a:buFont typeface="Arial" panose="020B0604020202020204" pitchFamily="34" charset="0"/>
              <a:buChar char="•"/>
            </a:pPr>
            <a:endParaRPr lang="en-US" sz="2000" dirty="0">
              <a:solidFill>
                <a:schemeClr val="bg1">
                  <a:lumMod val="85000"/>
                </a:schemeClr>
              </a:solidFill>
              <a:latin typeface="Roboto" panose="02000000000000000000" pitchFamily="2" charset="0"/>
              <a:ea typeface="Roboto" panose="02000000000000000000" pitchFamily="2" charset="0"/>
            </a:endParaRPr>
          </a:p>
          <a:p>
            <a:pPr defTabSz="461963">
              <a:spcAft>
                <a:spcPts val="1200"/>
              </a:spcAft>
            </a:pPr>
            <a:r>
              <a:rPr lang="en-US" sz="1600" dirty="0">
                <a:solidFill>
                  <a:schemeClr val="bg1">
                    <a:lumMod val="85000"/>
                  </a:schemeClr>
                </a:solidFill>
                <a:latin typeface="Roboto" panose="02000000000000000000" pitchFamily="2" charset="0"/>
                <a:ea typeface="Roboto" panose="02000000000000000000" pitchFamily="2" charset="0"/>
              </a:rPr>
              <a:t>	</a:t>
            </a:r>
            <a:endParaRPr lang="en-US" sz="1400" dirty="0">
              <a:solidFill>
                <a:schemeClr val="bg1">
                  <a:lumMod val="85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87443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txBox="1">
            <a:spLocks/>
          </p:cNvSpPr>
          <p:nvPr/>
        </p:nvSpPr>
        <p:spPr>
          <a:xfrm>
            <a:off x="405952" y="1750802"/>
            <a:ext cx="7403234" cy="475252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spcAft>
                <a:spcPts val="1200"/>
              </a:spcAft>
            </a:pPr>
            <a:r>
              <a:rPr lang="en-US" sz="1800" b="1" dirty="0">
                <a:solidFill>
                  <a:schemeClr val="bg1">
                    <a:lumMod val="85000"/>
                  </a:schemeClr>
                </a:solidFill>
                <a:latin typeface="Roboto" panose="02000000000000000000" pitchFamily="2" charset="0"/>
                <a:ea typeface="Roboto" panose="02000000000000000000" pitchFamily="2" charset="0"/>
                <a:cs typeface="Times New Roman" panose="02020603050405020304" pitchFamily="18" charset="0"/>
              </a:rPr>
              <a:t>Assets are defined as parcels of real property, physical structures or groupings, landscapes, tangible property with specific services or functions; and that are tracked and managed as a distinct, identifiable entities by the agency</a:t>
            </a:r>
          </a:p>
          <a:p>
            <a:pPr>
              <a:spcBef>
                <a:spcPct val="0"/>
              </a:spcBef>
              <a:spcAft>
                <a:spcPts val="1200"/>
              </a:spcAft>
            </a:pPr>
            <a:endParaRPr lang="en-US" sz="800" b="1" dirty="0">
              <a:solidFill>
                <a:schemeClr val="bg1">
                  <a:lumMod val="85000"/>
                </a:schemeClr>
              </a:solidFill>
              <a:latin typeface="Roboto" panose="02000000000000000000" pitchFamily="2" charset="0"/>
              <a:ea typeface="Roboto" panose="02000000000000000000" pitchFamily="2" charset="0"/>
              <a:cs typeface="Times New Roman" panose="02020603050405020304" pitchFamily="18" charset="0"/>
            </a:endParaRPr>
          </a:p>
          <a:p>
            <a:pPr>
              <a:spcBef>
                <a:spcPct val="0"/>
              </a:spcBef>
              <a:spcAft>
                <a:spcPts val="1200"/>
              </a:spcAft>
            </a:pPr>
            <a:r>
              <a:rPr lang="en-US" sz="1800" b="1" dirty="0">
                <a:solidFill>
                  <a:schemeClr val="bg1">
                    <a:lumMod val="85000"/>
                  </a:schemeClr>
                </a:solidFill>
                <a:latin typeface="Roboto" panose="02000000000000000000" pitchFamily="2" charset="0"/>
                <a:ea typeface="Roboto" panose="02000000000000000000" pitchFamily="2" charset="0"/>
                <a:cs typeface="Times New Roman" panose="02020603050405020304" pitchFamily="18" charset="0"/>
              </a:rPr>
              <a:t>Asset Portfolio is approximately $26.3 billion</a:t>
            </a:r>
          </a:p>
          <a:p>
            <a:pPr marL="0" indent="0">
              <a:spcBef>
                <a:spcPct val="0"/>
              </a:spcBef>
              <a:spcAft>
                <a:spcPts val="600"/>
              </a:spcAft>
              <a:buNone/>
            </a:pPr>
            <a:r>
              <a:rPr lang="en-US" sz="1800" dirty="0">
                <a:solidFill>
                  <a:schemeClr val="bg1">
                    <a:lumMod val="85000"/>
                  </a:schemeClr>
                </a:solidFill>
                <a:latin typeface="Roboto" panose="02000000000000000000" pitchFamily="2" charset="0"/>
                <a:ea typeface="Roboto" panose="02000000000000000000" pitchFamily="2" charset="0"/>
                <a:cs typeface="Times New Roman" panose="02020603050405020304" pitchFamily="18" charset="0"/>
              </a:rPr>
              <a:t> </a:t>
            </a:r>
            <a:r>
              <a:rPr lang="en-US" sz="1800" dirty="0">
                <a:solidFill>
                  <a:srgbClr val="FFC000"/>
                </a:solidFill>
                <a:latin typeface="Roboto" panose="02000000000000000000" pitchFamily="2" charset="0"/>
                <a:ea typeface="Roboto" panose="02000000000000000000" pitchFamily="2" charset="0"/>
                <a:cs typeface="Times New Roman" panose="02020603050405020304" pitchFamily="18" charset="0"/>
              </a:rPr>
              <a:t>	- Buildings</a:t>
            </a:r>
          </a:p>
          <a:p>
            <a:pPr marL="0" indent="0">
              <a:spcBef>
                <a:spcPct val="0"/>
              </a:spcBef>
              <a:spcAft>
                <a:spcPts val="600"/>
              </a:spcAft>
              <a:buNone/>
            </a:pPr>
            <a:r>
              <a:rPr lang="en-US" sz="1800" dirty="0">
                <a:solidFill>
                  <a:srgbClr val="FFC000"/>
                </a:solidFill>
                <a:latin typeface="Roboto" panose="02000000000000000000" pitchFamily="2" charset="0"/>
                <a:ea typeface="Roboto" panose="02000000000000000000" pitchFamily="2" charset="0"/>
                <a:cs typeface="Times New Roman" panose="02020603050405020304" pitchFamily="18" charset="0"/>
              </a:rPr>
              <a:t>	- Bridges </a:t>
            </a:r>
          </a:p>
          <a:p>
            <a:pPr marL="0" indent="0">
              <a:spcBef>
                <a:spcPct val="0"/>
              </a:spcBef>
              <a:spcAft>
                <a:spcPts val="600"/>
              </a:spcAft>
              <a:buNone/>
            </a:pPr>
            <a:r>
              <a:rPr lang="en-US" sz="1800" dirty="0">
                <a:solidFill>
                  <a:srgbClr val="FFC000"/>
                </a:solidFill>
                <a:latin typeface="Roboto" panose="02000000000000000000" pitchFamily="2" charset="0"/>
                <a:ea typeface="Roboto" panose="02000000000000000000" pitchFamily="2" charset="0"/>
                <a:cs typeface="Times New Roman" panose="02020603050405020304" pitchFamily="18" charset="0"/>
              </a:rPr>
              <a:t>	- Dams</a:t>
            </a:r>
          </a:p>
          <a:p>
            <a:pPr marL="0" indent="0">
              <a:spcBef>
                <a:spcPct val="0"/>
              </a:spcBef>
              <a:spcAft>
                <a:spcPts val="600"/>
              </a:spcAft>
              <a:buNone/>
            </a:pPr>
            <a:r>
              <a:rPr lang="en-US" sz="1800" dirty="0">
                <a:solidFill>
                  <a:srgbClr val="FFC000"/>
                </a:solidFill>
                <a:latin typeface="Roboto" panose="02000000000000000000" pitchFamily="2" charset="0"/>
                <a:ea typeface="Roboto" panose="02000000000000000000" pitchFamily="2" charset="0"/>
                <a:cs typeface="Times New Roman" panose="02020603050405020304" pitchFamily="18" charset="0"/>
              </a:rPr>
              <a:t>	- Roads </a:t>
            </a:r>
          </a:p>
          <a:p>
            <a:pPr marL="0" indent="0">
              <a:spcBef>
                <a:spcPct val="0"/>
              </a:spcBef>
              <a:spcAft>
                <a:spcPts val="600"/>
              </a:spcAft>
              <a:buNone/>
            </a:pPr>
            <a:r>
              <a:rPr lang="en-US" sz="1800" dirty="0">
                <a:solidFill>
                  <a:srgbClr val="FFC000"/>
                </a:solidFill>
                <a:latin typeface="Roboto" panose="02000000000000000000" pitchFamily="2" charset="0"/>
                <a:ea typeface="Roboto" panose="02000000000000000000" pitchFamily="2" charset="0"/>
                <a:cs typeface="Times New Roman" panose="02020603050405020304" pitchFamily="18" charset="0"/>
              </a:rPr>
              <a:t>	- Recreation and Administrative Sites</a:t>
            </a:r>
          </a:p>
          <a:p>
            <a:pPr marL="0" indent="0">
              <a:spcBef>
                <a:spcPct val="0"/>
              </a:spcBef>
              <a:spcAft>
                <a:spcPts val="600"/>
              </a:spcAft>
              <a:buNone/>
            </a:pPr>
            <a:r>
              <a:rPr lang="en-US" sz="1800" dirty="0">
                <a:solidFill>
                  <a:srgbClr val="FFC000"/>
                </a:solidFill>
                <a:latin typeface="Roboto" panose="02000000000000000000" pitchFamily="2" charset="0"/>
                <a:ea typeface="Roboto" panose="02000000000000000000" pitchFamily="2" charset="0"/>
                <a:cs typeface="Times New Roman" panose="02020603050405020304" pitchFamily="18" charset="0"/>
              </a:rPr>
              <a:t>	- Trails</a:t>
            </a:r>
          </a:p>
          <a:p>
            <a:pPr marL="0" indent="0">
              <a:spcBef>
                <a:spcPct val="0"/>
              </a:spcBef>
              <a:spcAft>
                <a:spcPts val="1200"/>
              </a:spcAft>
              <a:buNone/>
            </a:pPr>
            <a:endParaRPr lang="en-US" sz="800" dirty="0">
              <a:solidFill>
                <a:schemeClr val="bg1">
                  <a:lumMod val="85000"/>
                </a:schemeClr>
              </a:solidFill>
              <a:latin typeface="Roboto" panose="02000000000000000000" pitchFamily="2" charset="0"/>
              <a:ea typeface="Roboto" panose="02000000000000000000" pitchFamily="2" charset="0"/>
              <a:cs typeface="Times New Roman" panose="02020603050405020304" pitchFamily="18" charset="0"/>
            </a:endParaRPr>
          </a:p>
          <a:p>
            <a:pPr>
              <a:spcBef>
                <a:spcPct val="0"/>
              </a:spcBef>
              <a:spcAft>
                <a:spcPts val="1200"/>
              </a:spcAft>
            </a:pPr>
            <a:r>
              <a:rPr lang="en-US" sz="1800" b="1" dirty="0">
                <a:solidFill>
                  <a:schemeClr val="bg1">
                    <a:lumMod val="85000"/>
                  </a:schemeClr>
                </a:solidFill>
                <a:latin typeface="Roboto" panose="02000000000000000000" pitchFamily="2" charset="0"/>
                <a:ea typeface="Roboto" panose="02000000000000000000" pitchFamily="2" charset="0"/>
                <a:cs typeface="Times New Roman" panose="02020603050405020304" pitchFamily="18" charset="0"/>
              </a:rPr>
              <a:t>BLM Deferred Maintenance Backlog: ~ $5.3 billion</a:t>
            </a:r>
          </a:p>
          <a:p>
            <a:pPr marL="0" indent="0">
              <a:spcBef>
                <a:spcPct val="0"/>
              </a:spcBef>
              <a:spcAft>
                <a:spcPts val="1200"/>
              </a:spcAft>
              <a:buNone/>
            </a:pPr>
            <a:r>
              <a:rPr lang="en-US" sz="1800" dirty="0">
                <a:solidFill>
                  <a:schemeClr val="bg1">
                    <a:lumMod val="85000"/>
                  </a:schemeClr>
                </a:solidFill>
                <a:latin typeface="Roboto" panose="02000000000000000000" pitchFamily="2" charset="0"/>
                <a:ea typeface="Roboto" panose="02000000000000000000" pitchFamily="2" charset="0"/>
                <a:cs typeface="Times New Roman" panose="02020603050405020304" pitchFamily="18" charset="0"/>
              </a:rPr>
              <a:t>        </a:t>
            </a:r>
            <a:r>
              <a:rPr lang="en-US" sz="1400" dirty="0">
                <a:solidFill>
                  <a:schemeClr val="bg1">
                    <a:lumMod val="85000"/>
                  </a:schemeClr>
                </a:solidFill>
                <a:latin typeface="Roboto" panose="02000000000000000000" pitchFamily="2" charset="0"/>
                <a:ea typeface="Roboto" panose="02000000000000000000" pitchFamily="2" charset="0"/>
                <a:cs typeface="Times New Roman" panose="02020603050405020304" pitchFamily="18" charset="0"/>
              </a:rPr>
              <a:t>- Maintenance not performed when scheduled or should have been accomplished.</a:t>
            </a:r>
          </a:p>
        </p:txBody>
      </p:sp>
      <p:sp>
        <p:nvSpPr>
          <p:cNvPr id="3" name="Text Placeholder 2"/>
          <p:cNvSpPr>
            <a:spLocks noGrp="1"/>
          </p:cNvSpPr>
          <p:nvPr>
            <p:ph type="body" sz="quarter" idx="11"/>
          </p:nvPr>
        </p:nvSpPr>
        <p:spPr>
          <a:xfrm>
            <a:off x="188976" y="763017"/>
            <a:ext cx="11423904" cy="60801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uLnTx/>
                <a:uFillTx/>
                <a:latin typeface="Calibri"/>
                <a:ea typeface="Roboto" panose="02000000000000000000" pitchFamily="2" charset="0"/>
                <a:cs typeface="+mn-cs"/>
              </a:rPr>
              <a:t>BLM Assets and Deferred Maintenance</a:t>
            </a:r>
            <a:endParaRPr kumimoji="0" lang="en-CA" sz="4800" b="1" i="0" u="none" strike="noStrike" kern="1200" cap="none" spc="0" normalizeH="0" baseline="0" noProof="0" dirty="0">
              <a:ln>
                <a:noFill/>
              </a:ln>
              <a:solidFill>
                <a:schemeClr val="bg1"/>
              </a:solidFill>
              <a:effectLst/>
              <a:uLnTx/>
              <a:uFillTx/>
              <a:latin typeface="Calibri"/>
              <a:ea typeface="Roboto" panose="02000000000000000000" pitchFamily="2" charset="0"/>
              <a:cs typeface="+mn-cs"/>
            </a:endParaRPr>
          </a:p>
        </p:txBody>
      </p:sp>
      <p:sp>
        <p:nvSpPr>
          <p:cNvPr id="4" name="Text Placeholder 3"/>
          <p:cNvSpPr>
            <a:spLocks noGrp="1"/>
          </p:cNvSpPr>
          <p:nvPr>
            <p:ph type="body" sz="quarter" idx="12"/>
          </p:nvPr>
        </p:nvSpPr>
        <p:spPr/>
        <p:txBody>
          <a:bodyPr>
            <a:normAutofit/>
          </a:bodyPr>
          <a:lstStyle/>
          <a:p>
            <a:r>
              <a:rPr lang="en-US" dirty="0"/>
              <a:t>Great American Outdoors Act</a:t>
            </a:r>
          </a:p>
        </p:txBody>
      </p:sp>
      <p:pic>
        <p:nvPicPr>
          <p:cNvPr id="5" name="Picture 4">
            <a:extLst>
              <a:ext uri="{FF2B5EF4-FFF2-40B4-BE49-F238E27FC236}">
                <a16:creationId xmlns:a16="http://schemas.microsoft.com/office/drawing/2014/main" id="{E34B8CD1-03AF-53A0-173D-2B3F93790F2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52507" y="2828444"/>
            <a:ext cx="5268686" cy="3511600"/>
          </a:xfrm>
          <a:prstGeom prst="rect">
            <a:avLst/>
          </a:prstGeom>
        </p:spPr>
      </p:pic>
    </p:spTree>
    <p:extLst>
      <p:ext uri="{BB962C8B-B14F-4D97-AF65-F5344CB8AC3E}">
        <p14:creationId xmlns:p14="http://schemas.microsoft.com/office/powerpoint/2010/main" val="3696919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70420" y="814480"/>
            <a:ext cx="11392793" cy="608012"/>
          </a:xfrm>
        </p:spPr>
        <p:txBody>
          <a:bodyPr/>
          <a:lstStyle/>
          <a:p>
            <a:r>
              <a:rPr lang="en-US" sz="3200" dirty="0">
                <a:solidFill>
                  <a:schemeClr val="accent6">
                    <a:lumMod val="60000"/>
                    <a:lumOff val="40000"/>
                  </a:schemeClr>
                </a:solidFill>
              </a:rPr>
              <a:t>Primary Objective: Reduce Deferred Maintenance</a:t>
            </a:r>
          </a:p>
        </p:txBody>
      </p:sp>
      <p:sp>
        <p:nvSpPr>
          <p:cNvPr id="4" name="Text Placeholder 3"/>
          <p:cNvSpPr>
            <a:spLocks noGrp="1"/>
          </p:cNvSpPr>
          <p:nvPr>
            <p:ph type="body" sz="quarter" idx="12"/>
          </p:nvPr>
        </p:nvSpPr>
        <p:spPr/>
        <p:txBody>
          <a:bodyPr>
            <a:normAutofit/>
          </a:bodyPr>
          <a:lstStyle/>
          <a:p>
            <a:r>
              <a:rPr lang="en-US" dirty="0"/>
              <a:t>Great American Outdoors Act</a:t>
            </a:r>
          </a:p>
        </p:txBody>
      </p:sp>
      <p:sp>
        <p:nvSpPr>
          <p:cNvPr id="7" name="Slide Number Placeholder 6"/>
          <p:cNvSpPr>
            <a:spLocks noGrp="1"/>
          </p:cNvSpPr>
          <p:nvPr>
            <p:ph type="sldNum" sz="quarter" idx="15"/>
          </p:nvPr>
        </p:nvSpPr>
        <p:spPr/>
        <p:txBody>
          <a:bodyPr/>
          <a:lstStyle/>
          <a:p>
            <a:fld id="{2DD9347D-3E4B-4593-A415-139DD7F2A3E0}" type="slidenum">
              <a:rPr lang="en-US" smtClean="0"/>
              <a:pPr/>
              <a:t>4</a:t>
            </a:fld>
            <a:endParaRPr lang="en-US"/>
          </a:p>
        </p:txBody>
      </p:sp>
      <p:sp>
        <p:nvSpPr>
          <p:cNvPr id="2" name="TextBox 1">
            <a:extLst>
              <a:ext uri="{FF2B5EF4-FFF2-40B4-BE49-F238E27FC236}">
                <a16:creationId xmlns:a16="http://schemas.microsoft.com/office/drawing/2014/main" id="{3EEA80B2-B9A6-4A74-8329-BCB1B40C2A18}"/>
              </a:ext>
            </a:extLst>
          </p:cNvPr>
          <p:cNvSpPr txBox="1"/>
          <p:nvPr/>
        </p:nvSpPr>
        <p:spPr>
          <a:xfrm>
            <a:off x="127943" y="2478365"/>
            <a:ext cx="8353905" cy="3877985"/>
          </a:xfrm>
          <a:prstGeom prst="rect">
            <a:avLst/>
          </a:prstGeom>
          <a:noFill/>
        </p:spPr>
        <p:txBody>
          <a:bodyPr wrap="square" rtlCol="0">
            <a:spAutoFit/>
          </a:bodyPr>
          <a:lstStyle/>
          <a:p>
            <a:pPr marL="457200" indent="-457200">
              <a:spcAft>
                <a:spcPts val="1200"/>
              </a:spcAft>
              <a:buFont typeface="Wingdings" panose="05000000000000000000" pitchFamily="2" charset="2"/>
              <a:buChar char="Ø"/>
            </a:pPr>
            <a:r>
              <a:rPr lang="en-US" sz="2400" b="1" dirty="0">
                <a:solidFill>
                  <a:srgbClr val="FFC000"/>
                </a:solidFill>
                <a:latin typeface="Roboto" panose="02000000000000000000" pitchFamily="2" charset="0"/>
                <a:ea typeface="Roboto" panose="02000000000000000000" pitchFamily="2" charset="0"/>
              </a:rPr>
              <a:t>Protect Those We Serve:  </a:t>
            </a:r>
            <a:r>
              <a:rPr lang="en-US" sz="2400" dirty="0">
                <a:solidFill>
                  <a:schemeClr val="bg1">
                    <a:lumMod val="85000"/>
                  </a:schemeClr>
                </a:solidFill>
                <a:latin typeface="Roboto" panose="02000000000000000000" pitchFamily="2" charset="0"/>
                <a:ea typeface="Roboto" panose="02000000000000000000" pitchFamily="2" charset="0"/>
              </a:rPr>
              <a:t>Public safety, volunteer/workforce safety, fire suppression</a:t>
            </a:r>
          </a:p>
          <a:p>
            <a:pPr marL="457200" indent="-457200">
              <a:spcAft>
                <a:spcPts val="1200"/>
              </a:spcAft>
              <a:buFont typeface="Wingdings" panose="05000000000000000000" pitchFamily="2" charset="2"/>
              <a:buChar char="Ø"/>
            </a:pPr>
            <a:r>
              <a:rPr lang="en-US" sz="2400" b="1" dirty="0">
                <a:solidFill>
                  <a:srgbClr val="FFC000"/>
                </a:solidFill>
                <a:latin typeface="Roboto" panose="02000000000000000000" pitchFamily="2" charset="0"/>
                <a:ea typeface="Roboto" panose="02000000000000000000" pitchFamily="2" charset="0"/>
              </a:rPr>
              <a:t>Maximize Citizens Served:  </a:t>
            </a:r>
            <a:r>
              <a:rPr lang="en-US" sz="2400" dirty="0">
                <a:solidFill>
                  <a:schemeClr val="bg1">
                    <a:lumMod val="85000"/>
                  </a:schemeClr>
                </a:solidFill>
                <a:latin typeface="Roboto" panose="02000000000000000000" pitchFamily="2" charset="0"/>
                <a:ea typeface="Roboto" panose="02000000000000000000" pitchFamily="2" charset="0"/>
              </a:rPr>
              <a:t>High use facilities, improve ADA accessibility, expand outdoor recreation/public access</a:t>
            </a:r>
            <a:endParaRPr lang="en-US" sz="2400" b="1" dirty="0">
              <a:solidFill>
                <a:srgbClr val="FFC000"/>
              </a:solidFill>
              <a:latin typeface="Roboto" panose="02000000000000000000" pitchFamily="2" charset="0"/>
              <a:ea typeface="Roboto" panose="02000000000000000000" pitchFamily="2" charset="0"/>
            </a:endParaRPr>
          </a:p>
          <a:p>
            <a:pPr marL="457200" indent="-457200">
              <a:spcAft>
                <a:spcPts val="1200"/>
              </a:spcAft>
              <a:buFont typeface="Wingdings" panose="05000000000000000000" pitchFamily="2" charset="2"/>
              <a:buChar char="Ø"/>
            </a:pPr>
            <a:r>
              <a:rPr lang="en-US" sz="2400" b="1" dirty="0">
                <a:solidFill>
                  <a:srgbClr val="FFC000"/>
                </a:solidFill>
                <a:latin typeface="Roboto" panose="02000000000000000000" pitchFamily="2" charset="0"/>
                <a:ea typeface="Roboto" panose="02000000000000000000" pitchFamily="2" charset="0"/>
              </a:rPr>
              <a:t>Improve BLM’s Financial Health: </a:t>
            </a:r>
            <a:r>
              <a:rPr lang="en-US" sz="2400" dirty="0">
                <a:solidFill>
                  <a:schemeClr val="bg1">
                    <a:lumMod val="85000"/>
                  </a:schemeClr>
                </a:solidFill>
                <a:latin typeface="Roboto" panose="02000000000000000000" pitchFamily="2" charset="0"/>
                <a:ea typeface="Roboto" panose="02000000000000000000" pitchFamily="2" charset="0"/>
              </a:rPr>
              <a:t>Deferred maintenance reduction, financial leveraging, and portfolio right-sizing</a:t>
            </a:r>
          </a:p>
          <a:p>
            <a:pPr marL="457200" indent="-457200">
              <a:spcAft>
                <a:spcPts val="1200"/>
              </a:spcAft>
              <a:buFont typeface="Wingdings" panose="05000000000000000000" pitchFamily="2" charset="2"/>
              <a:buChar char="Ø"/>
            </a:pPr>
            <a:r>
              <a:rPr lang="en-US" sz="2400" b="1" dirty="0">
                <a:solidFill>
                  <a:srgbClr val="FFC000"/>
                </a:solidFill>
                <a:latin typeface="Roboto" panose="02000000000000000000" pitchFamily="2" charset="0"/>
                <a:ea typeface="Roboto" panose="02000000000000000000" pitchFamily="2" charset="0"/>
              </a:rPr>
              <a:t>Plan for the Future:  </a:t>
            </a:r>
            <a:r>
              <a:rPr lang="en-US" sz="2400" dirty="0">
                <a:solidFill>
                  <a:schemeClr val="bg1">
                    <a:lumMod val="85000"/>
                  </a:schemeClr>
                </a:solidFill>
                <a:latin typeface="Roboto" panose="02000000000000000000" pitchFamily="2" charset="0"/>
                <a:ea typeface="Roboto" panose="02000000000000000000" pitchFamily="2" charset="0"/>
              </a:rPr>
              <a:t>Ability to support conservation, recreation, and education opportunities into the future</a:t>
            </a:r>
          </a:p>
        </p:txBody>
      </p:sp>
      <p:sp>
        <p:nvSpPr>
          <p:cNvPr id="6" name="TextBox 5">
            <a:extLst>
              <a:ext uri="{FF2B5EF4-FFF2-40B4-BE49-F238E27FC236}">
                <a16:creationId xmlns:a16="http://schemas.microsoft.com/office/drawing/2014/main" id="{3443BA15-821A-43DC-87E8-DE204CF52F8B}"/>
              </a:ext>
            </a:extLst>
          </p:cNvPr>
          <p:cNvSpPr txBox="1"/>
          <p:nvPr/>
        </p:nvSpPr>
        <p:spPr>
          <a:xfrm>
            <a:off x="370420" y="1667058"/>
            <a:ext cx="8240180" cy="523220"/>
          </a:xfrm>
          <a:prstGeom prst="rect">
            <a:avLst/>
          </a:prstGeom>
          <a:noFill/>
        </p:spPr>
        <p:txBody>
          <a:bodyPr wrap="square" rtlCol="0">
            <a:spAutoFit/>
          </a:bodyPr>
          <a:lstStyle/>
          <a:p>
            <a:r>
              <a:rPr lang="en-US" sz="2800" b="1" dirty="0">
                <a:solidFill>
                  <a:schemeClr val="bg1">
                    <a:lumMod val="85000"/>
                  </a:schemeClr>
                </a:solidFill>
                <a:latin typeface="Roboto" panose="02000000000000000000" pitchFamily="2" charset="0"/>
                <a:ea typeface="Roboto" panose="02000000000000000000" pitchFamily="2" charset="0"/>
              </a:rPr>
              <a:t>We are selecting projects with the potential to:</a:t>
            </a:r>
          </a:p>
        </p:txBody>
      </p:sp>
      <p:pic>
        <p:nvPicPr>
          <p:cNvPr id="5" name="Picture 4">
            <a:extLst>
              <a:ext uri="{FF2B5EF4-FFF2-40B4-BE49-F238E27FC236}">
                <a16:creationId xmlns:a16="http://schemas.microsoft.com/office/drawing/2014/main" id="{58F2C7BC-A44F-BD11-91B1-793253B7B21C}"/>
              </a:ext>
            </a:extLst>
          </p:cNvPr>
          <p:cNvPicPr>
            <a:picLocks noChangeAspect="1"/>
          </p:cNvPicPr>
          <p:nvPr/>
        </p:nvPicPr>
        <p:blipFill>
          <a:blip r:embed="rId3"/>
          <a:stretch>
            <a:fillRect/>
          </a:stretch>
        </p:blipFill>
        <p:spPr>
          <a:xfrm>
            <a:off x="8455417" y="1667058"/>
            <a:ext cx="3608640" cy="4525985"/>
          </a:xfrm>
          <a:prstGeom prst="rect">
            <a:avLst/>
          </a:prstGeom>
        </p:spPr>
      </p:pic>
    </p:spTree>
    <p:extLst>
      <p:ext uri="{BB962C8B-B14F-4D97-AF65-F5344CB8AC3E}">
        <p14:creationId xmlns:p14="http://schemas.microsoft.com/office/powerpoint/2010/main" val="429430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6836EA-6CBB-48B4-A168-D5D442C4543E}"/>
              </a:ext>
            </a:extLst>
          </p:cNvPr>
          <p:cNvSpPr>
            <a:spLocks noGrp="1"/>
          </p:cNvSpPr>
          <p:nvPr>
            <p:ph type="body" sz="quarter" idx="11"/>
          </p:nvPr>
        </p:nvSpPr>
        <p:spPr>
          <a:xfrm>
            <a:off x="459828" y="968512"/>
            <a:ext cx="10515600" cy="608012"/>
          </a:xfrm>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CA" sz="4800" b="1" i="0" u="none" strike="noStrike" kern="1200" cap="none" spc="0" normalizeH="0" baseline="0" noProof="0" dirty="0">
                <a:ln>
                  <a:noFill/>
                </a:ln>
                <a:solidFill>
                  <a:schemeClr val="accent6">
                    <a:lumMod val="60000"/>
                    <a:lumOff val="40000"/>
                  </a:schemeClr>
                </a:solidFill>
                <a:effectLst/>
                <a:uLnTx/>
                <a:uFillTx/>
                <a:latin typeface="Roboto" panose="02000000000000000000" pitchFamily="2" charset="0"/>
                <a:ea typeface="Roboto" panose="02000000000000000000" pitchFamily="2" charset="0"/>
              </a:rPr>
              <a:t>FY21-FY23 BLM GAOA Projects</a:t>
            </a:r>
            <a:endParaRPr kumimoji="0" lang="en-CA" sz="4800" b="1" i="0" u="none" strike="noStrike" kern="1200" cap="none" spc="0" normalizeH="0" baseline="0" noProof="0" dirty="0">
              <a:ln>
                <a:noFill/>
              </a:ln>
              <a:solidFill>
                <a:schemeClr val="accent6">
                  <a:lumMod val="60000"/>
                  <a:lumOff val="40000"/>
                </a:schemeClr>
              </a:solidFill>
              <a:effectLst/>
              <a:highlight>
                <a:srgbClr val="FFFF00"/>
              </a:highlight>
              <a:uLnTx/>
              <a:uFillTx/>
              <a:latin typeface="Roboto" panose="02000000000000000000" pitchFamily="2" charset="0"/>
              <a:ea typeface="Roboto" panose="02000000000000000000" pitchFamily="2"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schemeClr val="accent6">
                  <a:lumMod val="60000"/>
                  <a:lumOff val="40000"/>
                </a:schemeClr>
              </a:solidFill>
              <a:latin typeface="Roboto" panose="02000000000000000000" pitchFamily="2" charset="0"/>
              <a:ea typeface="Roboto" panose="02000000000000000000" pitchFamily="2" charset="0"/>
            </a:endParaRPr>
          </a:p>
          <a:p>
            <a:endParaRPr lang="en-US" dirty="0"/>
          </a:p>
        </p:txBody>
      </p:sp>
      <p:sp>
        <p:nvSpPr>
          <p:cNvPr id="4" name="Text Placeholder 3">
            <a:extLst>
              <a:ext uri="{FF2B5EF4-FFF2-40B4-BE49-F238E27FC236}">
                <a16:creationId xmlns:a16="http://schemas.microsoft.com/office/drawing/2014/main" id="{7450ECCF-489F-47DA-9CD0-A67E5845A69B}"/>
              </a:ext>
            </a:extLst>
          </p:cNvPr>
          <p:cNvSpPr>
            <a:spLocks noGrp="1"/>
          </p:cNvSpPr>
          <p:nvPr>
            <p:ph type="body" sz="quarter" idx="12"/>
          </p:nvPr>
        </p:nvSpPr>
        <p:spPr/>
        <p:txBody>
          <a:bodyPr/>
          <a:lstStyle/>
          <a:p>
            <a:r>
              <a:rPr lang="en-US" dirty="0"/>
              <a:t>Great American Outdoors Act</a:t>
            </a:r>
          </a:p>
        </p:txBody>
      </p:sp>
      <p:sp>
        <p:nvSpPr>
          <p:cNvPr id="7" name="Slide Number Placeholder 6">
            <a:extLst>
              <a:ext uri="{FF2B5EF4-FFF2-40B4-BE49-F238E27FC236}">
                <a16:creationId xmlns:a16="http://schemas.microsoft.com/office/drawing/2014/main" id="{E9DD7494-FC8E-407F-9540-0F952A11365E}"/>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9347D-3E4B-4593-A415-139DD7F2A3E0}" type="slidenum">
              <a:rPr kumimoji="0" lang="en-US" sz="1200" b="0" i="0" u="none" strike="noStrike" kern="1200" cap="none" spc="0" normalizeH="0" baseline="0" noProof="0" smtClean="0">
                <a:ln>
                  <a:noFill/>
                </a:ln>
                <a:solidFill>
                  <a:prstClr val="white">
                    <a:lumMod val="8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D88D0187-E37B-4A4E-A3AE-906E94AE4CF9}"/>
              </a:ext>
            </a:extLst>
          </p:cNvPr>
          <p:cNvSpPr txBox="1"/>
          <p:nvPr/>
        </p:nvSpPr>
        <p:spPr>
          <a:xfrm>
            <a:off x="614855" y="2014810"/>
            <a:ext cx="5139559" cy="34932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Distribution:</a:t>
            </a:r>
          </a:p>
          <a:p>
            <a:pPr marL="457200" marR="0" lvl="0" indent="-45720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sz="2800" b="1" i="0" u="none" strike="noStrike" kern="1200" cap="none" spc="0" normalizeH="0" baseline="0" noProof="0" dirty="0">
                <a:ln>
                  <a:noFill/>
                </a:ln>
                <a:solidFill>
                  <a:srgbClr val="FFC000"/>
                </a:solidFill>
                <a:effectLst/>
                <a:uLnTx/>
                <a:uFillTx/>
                <a:latin typeface="Roboto" panose="02000000000000000000" pitchFamily="2" charset="0"/>
                <a:ea typeface="Roboto" panose="02000000000000000000" pitchFamily="2" charset="0"/>
                <a:cs typeface="+mn-cs"/>
              </a:rPr>
              <a:t>Buildings and Structures:</a:t>
            </a:r>
            <a:r>
              <a:rPr kumimoji="0" lang="en-US" sz="28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 35%</a:t>
            </a:r>
          </a:p>
          <a:p>
            <a:pPr marL="457200" marR="0" lvl="0" indent="-45720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sz="2800" b="1" i="0" u="none" strike="noStrike" kern="1200" cap="none" spc="0" normalizeH="0" baseline="0" noProof="0" dirty="0">
                <a:ln>
                  <a:noFill/>
                </a:ln>
                <a:solidFill>
                  <a:srgbClr val="FFC000"/>
                </a:solidFill>
                <a:effectLst/>
                <a:uLnTx/>
                <a:uFillTx/>
                <a:latin typeface="Roboto" panose="02000000000000000000" pitchFamily="2" charset="0"/>
                <a:ea typeface="Roboto" panose="02000000000000000000" pitchFamily="2" charset="0"/>
                <a:cs typeface="+mn-cs"/>
              </a:rPr>
              <a:t>Demolition:</a:t>
            </a:r>
            <a:r>
              <a:rPr kumimoji="0" lang="en-US" sz="28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 &lt;1</a:t>
            </a:r>
            <a:r>
              <a:rPr kumimoji="0" lang="en-US" sz="28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a:t>
            </a:r>
          </a:p>
          <a:p>
            <a:pPr marL="457200" marR="0" lvl="0" indent="-45720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sz="2800" b="1" i="0" u="none" strike="noStrike" kern="1200" cap="none" spc="0" normalizeH="0" baseline="0" noProof="0" dirty="0">
                <a:ln>
                  <a:noFill/>
                </a:ln>
                <a:solidFill>
                  <a:srgbClr val="FFC000"/>
                </a:solidFill>
                <a:effectLst/>
                <a:uLnTx/>
                <a:uFillTx/>
                <a:latin typeface="Roboto" panose="02000000000000000000" pitchFamily="2" charset="0"/>
                <a:ea typeface="Roboto" panose="02000000000000000000" pitchFamily="2" charset="0"/>
                <a:cs typeface="+mn-cs"/>
              </a:rPr>
              <a:t>Recreation Assets: </a:t>
            </a:r>
            <a:r>
              <a:rPr kumimoji="0" lang="en-US" sz="28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23%</a:t>
            </a:r>
          </a:p>
          <a:p>
            <a:pPr marL="457200" marR="0" lvl="0" indent="-45720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sz="2800" b="1" i="0" u="none" strike="noStrike" kern="1200" cap="none" spc="0" normalizeH="0" baseline="0" noProof="0" dirty="0">
                <a:ln>
                  <a:noFill/>
                </a:ln>
                <a:solidFill>
                  <a:srgbClr val="FFC000"/>
                </a:solidFill>
                <a:effectLst/>
                <a:uLnTx/>
                <a:uFillTx/>
                <a:latin typeface="Roboto" panose="02000000000000000000" pitchFamily="2" charset="0"/>
                <a:ea typeface="Roboto" panose="02000000000000000000" pitchFamily="2" charset="0"/>
                <a:cs typeface="+mn-cs"/>
              </a:rPr>
              <a:t>Transportation: </a:t>
            </a:r>
            <a:r>
              <a:rPr kumimoji="0" lang="en-US" sz="28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27%</a:t>
            </a:r>
          </a:p>
          <a:p>
            <a:pPr marL="457200" marR="0" lvl="0" indent="-45720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sz="2800" b="1" i="0" u="none" strike="noStrike" kern="1200" cap="none" spc="0" normalizeH="0" baseline="0" noProof="0" dirty="0">
                <a:ln>
                  <a:noFill/>
                </a:ln>
                <a:solidFill>
                  <a:srgbClr val="FFC000"/>
                </a:solidFill>
                <a:effectLst/>
                <a:uLnTx/>
                <a:uFillTx/>
                <a:latin typeface="Roboto" panose="02000000000000000000" pitchFamily="2" charset="0"/>
                <a:ea typeface="Roboto" panose="02000000000000000000" pitchFamily="2" charset="0"/>
                <a:cs typeface="+mn-cs"/>
              </a:rPr>
              <a:t>Water and Utilities: </a:t>
            </a:r>
            <a:r>
              <a:rPr kumimoji="0" lang="en-US" sz="28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15%</a:t>
            </a:r>
          </a:p>
        </p:txBody>
      </p:sp>
      <p:pic>
        <p:nvPicPr>
          <p:cNvPr id="12" name="Picture 11" descr="A group of people working in a forest&#10;&#10;Description automatically generated with low confidence">
            <a:extLst>
              <a:ext uri="{FF2B5EF4-FFF2-40B4-BE49-F238E27FC236}">
                <a16:creationId xmlns:a16="http://schemas.microsoft.com/office/drawing/2014/main" id="{58DF7A6A-0D7A-4C05-A410-6DF8DF58892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10823" y="2821920"/>
            <a:ext cx="5769520" cy="3534430"/>
          </a:xfrm>
          <a:prstGeom prst="rect">
            <a:avLst/>
          </a:prstGeom>
        </p:spPr>
      </p:pic>
    </p:spTree>
    <p:extLst>
      <p:ext uri="{BB962C8B-B14F-4D97-AF65-F5344CB8AC3E}">
        <p14:creationId xmlns:p14="http://schemas.microsoft.com/office/powerpoint/2010/main" val="119405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FBAFA5-5FB3-43DC-A598-D1016663C40C}"/>
              </a:ext>
            </a:extLst>
          </p:cNvPr>
          <p:cNvSpPr>
            <a:spLocks noGrp="1"/>
          </p:cNvSpPr>
          <p:nvPr>
            <p:ph type="body" sz="quarter" idx="11"/>
          </p:nvPr>
        </p:nvSpPr>
        <p:spPr>
          <a:xfrm>
            <a:off x="712076" y="873919"/>
            <a:ext cx="10515600" cy="60801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8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rPr>
              <a:t>GAOA Project in </a:t>
            </a:r>
            <a:r>
              <a:rPr lang="en-CA" sz="4800" b="1" dirty="0">
                <a:solidFill>
                  <a:schemeClr val="bg1"/>
                </a:solidFill>
                <a:latin typeface="Roboto" panose="02000000000000000000" pitchFamily="2" charset="0"/>
                <a:ea typeface="Roboto" panose="02000000000000000000" pitchFamily="2" charset="0"/>
              </a:rPr>
              <a:t>AZ</a:t>
            </a:r>
            <a:endParaRPr lang="en-US" dirty="0"/>
          </a:p>
        </p:txBody>
      </p:sp>
      <p:sp>
        <p:nvSpPr>
          <p:cNvPr id="4" name="Text Placeholder 3">
            <a:extLst>
              <a:ext uri="{FF2B5EF4-FFF2-40B4-BE49-F238E27FC236}">
                <a16:creationId xmlns:a16="http://schemas.microsoft.com/office/drawing/2014/main" id="{6834CC87-89C0-48C6-82A0-CE0DA86C3658}"/>
              </a:ext>
            </a:extLst>
          </p:cNvPr>
          <p:cNvSpPr>
            <a:spLocks noGrp="1"/>
          </p:cNvSpPr>
          <p:nvPr>
            <p:ph type="body" sz="quarter" idx="12"/>
          </p:nvPr>
        </p:nvSpPr>
        <p:spPr/>
        <p:txBody>
          <a:bodyPr/>
          <a:lstStyle/>
          <a:p>
            <a:r>
              <a:rPr lang="en-US" dirty="0"/>
              <a:t>Great American Outdoors Act</a:t>
            </a:r>
          </a:p>
        </p:txBody>
      </p:sp>
      <p:sp>
        <p:nvSpPr>
          <p:cNvPr id="7" name="Slide Number Placeholder 6">
            <a:extLst>
              <a:ext uri="{FF2B5EF4-FFF2-40B4-BE49-F238E27FC236}">
                <a16:creationId xmlns:a16="http://schemas.microsoft.com/office/drawing/2014/main" id="{1C3CB47D-5549-44F7-8311-2C2B1DE89679}"/>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9347D-3E4B-4593-A415-139DD7F2A3E0}" type="slidenum">
              <a:rPr kumimoji="0" lang="en-US" sz="1200" b="0" i="0" u="none" strike="noStrike" kern="1200" cap="none" spc="0" normalizeH="0" baseline="0" noProof="0" smtClean="0">
                <a:ln>
                  <a:noFill/>
                </a:ln>
                <a:solidFill>
                  <a:prstClr val="white">
                    <a:lumMod val="8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EF1D140-DEF8-4900-85BB-1A7B4F141873}"/>
              </a:ext>
            </a:extLst>
          </p:cNvPr>
          <p:cNvSpPr txBox="1"/>
          <p:nvPr/>
        </p:nvSpPr>
        <p:spPr>
          <a:xfrm>
            <a:off x="355850" y="6232085"/>
            <a:ext cx="1147733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C000"/>
                </a:solidFill>
                <a:effectLst/>
                <a:uLnTx/>
                <a:uFillTx/>
                <a:latin typeface="Roboto" panose="02000000000000000000" pitchFamily="2" charset="0"/>
                <a:ea typeface="Roboto" panose="02000000000000000000" pitchFamily="2" charset="0"/>
                <a:cs typeface="+mn-cs"/>
              </a:rPr>
              <a:t>Gila Box Riparian National Conservation Area recreation site and road repairs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1" name="TextBox 10">
            <a:extLst>
              <a:ext uri="{FF2B5EF4-FFF2-40B4-BE49-F238E27FC236}">
                <a16:creationId xmlns:a16="http://schemas.microsoft.com/office/drawing/2014/main" id="{B57A7D95-3D72-424C-9B9C-6B287C45ACDC}"/>
              </a:ext>
            </a:extLst>
          </p:cNvPr>
          <p:cNvSpPr txBox="1"/>
          <p:nvPr/>
        </p:nvSpPr>
        <p:spPr>
          <a:xfrm>
            <a:off x="3047260" y="3299819"/>
            <a:ext cx="6094520" cy="369332"/>
          </a:xfrm>
          <a:prstGeom prst="rect">
            <a:avLst/>
          </a:prstGeom>
          <a:noFill/>
        </p:spPr>
        <p:txBody>
          <a:bodyPr wrap="square">
            <a:spAutoFit/>
          </a:bodyPr>
          <a:lstStyle/>
          <a:p>
            <a:r>
              <a:rPr lang="en-US" dirty="0"/>
              <a:t> </a:t>
            </a:r>
          </a:p>
        </p:txBody>
      </p:sp>
      <p:pic>
        <p:nvPicPr>
          <p:cNvPr id="2" name="Picture 1">
            <a:extLst>
              <a:ext uri="{FF2B5EF4-FFF2-40B4-BE49-F238E27FC236}">
                <a16:creationId xmlns:a16="http://schemas.microsoft.com/office/drawing/2014/main" id="{ACB8E727-FB91-B5FE-B065-9EB08C43645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93652" y="3850412"/>
            <a:ext cx="4770051" cy="2327030"/>
          </a:xfrm>
          <a:prstGeom prst="rect">
            <a:avLst/>
          </a:prstGeom>
        </p:spPr>
      </p:pic>
      <p:pic>
        <p:nvPicPr>
          <p:cNvPr id="5" name="Picture 4">
            <a:extLst>
              <a:ext uri="{FF2B5EF4-FFF2-40B4-BE49-F238E27FC236}">
                <a16:creationId xmlns:a16="http://schemas.microsoft.com/office/drawing/2014/main" id="{789A7B5F-5ED4-2566-B685-A01E2F955C6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93653" y="745081"/>
            <a:ext cx="4770051" cy="2773175"/>
          </a:xfrm>
          <a:prstGeom prst="rect">
            <a:avLst/>
          </a:prstGeom>
        </p:spPr>
      </p:pic>
      <p:pic>
        <p:nvPicPr>
          <p:cNvPr id="6" name="Picture 5">
            <a:extLst>
              <a:ext uri="{FF2B5EF4-FFF2-40B4-BE49-F238E27FC236}">
                <a16:creationId xmlns:a16="http://schemas.microsoft.com/office/drawing/2014/main" id="{0EB236F7-4736-40F2-6DC9-F18201325A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5335" y="1823371"/>
            <a:ext cx="5803583" cy="4354071"/>
          </a:xfrm>
          <a:prstGeom prst="rect">
            <a:avLst/>
          </a:prstGeom>
        </p:spPr>
      </p:pic>
    </p:spTree>
    <p:extLst>
      <p:ext uri="{BB962C8B-B14F-4D97-AF65-F5344CB8AC3E}">
        <p14:creationId xmlns:p14="http://schemas.microsoft.com/office/powerpoint/2010/main" val="120448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FBAFA5-5FB3-43DC-A598-D1016663C40C}"/>
              </a:ext>
            </a:extLst>
          </p:cNvPr>
          <p:cNvSpPr>
            <a:spLocks noGrp="1"/>
          </p:cNvSpPr>
          <p:nvPr>
            <p:ph type="body" sz="quarter" idx="11"/>
          </p:nvPr>
        </p:nvSpPr>
        <p:spPr>
          <a:xfrm>
            <a:off x="712076" y="873919"/>
            <a:ext cx="10515600" cy="60801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8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rPr>
              <a:t>GAOA Project in </a:t>
            </a:r>
            <a:r>
              <a:rPr lang="en-CA" sz="4800" b="1" dirty="0">
                <a:solidFill>
                  <a:schemeClr val="bg1"/>
                </a:solidFill>
                <a:latin typeface="Roboto" panose="02000000000000000000" pitchFamily="2" charset="0"/>
                <a:ea typeface="Roboto" panose="02000000000000000000" pitchFamily="2" charset="0"/>
              </a:rPr>
              <a:t>CA</a:t>
            </a:r>
            <a:endParaRPr lang="en-US" dirty="0"/>
          </a:p>
        </p:txBody>
      </p:sp>
      <p:sp>
        <p:nvSpPr>
          <p:cNvPr id="4" name="Text Placeholder 3">
            <a:extLst>
              <a:ext uri="{FF2B5EF4-FFF2-40B4-BE49-F238E27FC236}">
                <a16:creationId xmlns:a16="http://schemas.microsoft.com/office/drawing/2014/main" id="{6834CC87-89C0-48C6-82A0-CE0DA86C3658}"/>
              </a:ext>
            </a:extLst>
          </p:cNvPr>
          <p:cNvSpPr>
            <a:spLocks noGrp="1"/>
          </p:cNvSpPr>
          <p:nvPr>
            <p:ph type="body" sz="quarter" idx="12"/>
          </p:nvPr>
        </p:nvSpPr>
        <p:spPr/>
        <p:txBody>
          <a:bodyPr/>
          <a:lstStyle/>
          <a:p>
            <a:r>
              <a:rPr lang="en-US" dirty="0"/>
              <a:t>Great American Outdoors Act</a:t>
            </a:r>
          </a:p>
        </p:txBody>
      </p:sp>
      <p:sp>
        <p:nvSpPr>
          <p:cNvPr id="7" name="Slide Number Placeholder 6">
            <a:extLst>
              <a:ext uri="{FF2B5EF4-FFF2-40B4-BE49-F238E27FC236}">
                <a16:creationId xmlns:a16="http://schemas.microsoft.com/office/drawing/2014/main" id="{1C3CB47D-5549-44F7-8311-2C2B1DE89679}"/>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9347D-3E4B-4593-A415-139DD7F2A3E0}" type="slidenum">
              <a:rPr kumimoji="0" lang="en-US" sz="1200" b="0" i="0" u="none" strike="noStrike" kern="1200" cap="none" spc="0" normalizeH="0" baseline="0" noProof="0" smtClean="0">
                <a:ln>
                  <a:noFill/>
                </a:ln>
                <a:solidFill>
                  <a:prstClr val="white">
                    <a:lumMod val="8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EF1D140-DEF8-4900-85BB-1A7B4F141873}"/>
              </a:ext>
            </a:extLst>
          </p:cNvPr>
          <p:cNvSpPr txBox="1"/>
          <p:nvPr/>
        </p:nvSpPr>
        <p:spPr>
          <a:xfrm>
            <a:off x="6601767" y="5851565"/>
            <a:ext cx="489251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C000"/>
                </a:solidFill>
                <a:effectLst/>
                <a:uLnTx/>
                <a:uFillTx/>
                <a:latin typeface="Roboto" panose="02000000000000000000" pitchFamily="2" charset="0"/>
                <a:ea typeface="Roboto" panose="02000000000000000000" pitchFamily="2" charset="0"/>
                <a:cs typeface="+mn-cs"/>
              </a:rPr>
              <a:t>Completed Pleasant Valley Pit Campground repairs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1" name="TextBox 10">
            <a:extLst>
              <a:ext uri="{FF2B5EF4-FFF2-40B4-BE49-F238E27FC236}">
                <a16:creationId xmlns:a16="http://schemas.microsoft.com/office/drawing/2014/main" id="{B57A7D95-3D72-424C-9B9C-6B287C45ACDC}"/>
              </a:ext>
            </a:extLst>
          </p:cNvPr>
          <p:cNvSpPr txBox="1"/>
          <p:nvPr/>
        </p:nvSpPr>
        <p:spPr>
          <a:xfrm>
            <a:off x="3047260" y="3299819"/>
            <a:ext cx="6094520" cy="369332"/>
          </a:xfrm>
          <a:prstGeom prst="rect">
            <a:avLst/>
          </a:prstGeom>
          <a:noFill/>
        </p:spPr>
        <p:txBody>
          <a:bodyPr wrap="square">
            <a:spAutoFit/>
          </a:bodyPr>
          <a:lstStyle/>
          <a:p>
            <a:r>
              <a:rPr lang="en-US" dirty="0"/>
              <a:t> </a:t>
            </a:r>
          </a:p>
        </p:txBody>
      </p:sp>
      <p:pic>
        <p:nvPicPr>
          <p:cNvPr id="2" name="Picture 1">
            <a:extLst>
              <a:ext uri="{FF2B5EF4-FFF2-40B4-BE49-F238E27FC236}">
                <a16:creationId xmlns:a16="http://schemas.microsoft.com/office/drawing/2014/main" id="{5A7C65F4-151D-3B2D-6150-F690654CA67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57222" y="1718183"/>
            <a:ext cx="6250076" cy="3897130"/>
          </a:xfrm>
          <a:prstGeom prst="rect">
            <a:avLst/>
          </a:prstGeom>
        </p:spPr>
      </p:pic>
      <p:pic>
        <p:nvPicPr>
          <p:cNvPr id="6" name="Picture 5">
            <a:extLst>
              <a:ext uri="{FF2B5EF4-FFF2-40B4-BE49-F238E27FC236}">
                <a16:creationId xmlns:a16="http://schemas.microsoft.com/office/drawing/2014/main" id="{206F5FCB-80A9-3D4F-6BE0-5153DCE4B28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545"/>
          <a:stretch/>
        </p:blipFill>
        <p:spPr>
          <a:xfrm>
            <a:off x="208039" y="3429000"/>
            <a:ext cx="5167347" cy="3075004"/>
          </a:xfrm>
          <a:prstGeom prst="rect">
            <a:avLst/>
          </a:prstGeom>
        </p:spPr>
      </p:pic>
    </p:spTree>
    <p:extLst>
      <p:ext uri="{BB962C8B-B14F-4D97-AF65-F5344CB8AC3E}">
        <p14:creationId xmlns:p14="http://schemas.microsoft.com/office/powerpoint/2010/main" val="186288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FBAFA5-5FB3-43DC-A598-D1016663C40C}"/>
              </a:ext>
            </a:extLst>
          </p:cNvPr>
          <p:cNvSpPr>
            <a:spLocks noGrp="1"/>
          </p:cNvSpPr>
          <p:nvPr>
            <p:ph type="body" sz="quarter" idx="11"/>
          </p:nvPr>
        </p:nvSpPr>
        <p:spPr>
          <a:xfrm>
            <a:off x="712076" y="873919"/>
            <a:ext cx="10515600" cy="60801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8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rPr>
              <a:t>GAOA Project in CO</a:t>
            </a:r>
            <a:endParaRPr kumimoji="0" lang="en-CA" sz="4800" b="1" i="0" u="none" strike="noStrike" kern="1200" cap="none" spc="0" normalizeH="0" baseline="0" noProof="0" dirty="0">
              <a:ln>
                <a:noFill/>
              </a:ln>
              <a:solidFill>
                <a:schemeClr val="bg1"/>
              </a:solidFill>
              <a:effectLst/>
              <a:highlight>
                <a:srgbClr val="FFFF00"/>
              </a:highlight>
              <a:uLnTx/>
              <a:uFillTx/>
              <a:latin typeface="Roboto" panose="02000000000000000000" pitchFamily="2" charset="0"/>
              <a:ea typeface="Roboto" panose="02000000000000000000" pitchFamily="2" charset="0"/>
            </a:endParaRPr>
          </a:p>
          <a:p>
            <a:endParaRPr lang="en-US" dirty="0"/>
          </a:p>
        </p:txBody>
      </p:sp>
      <p:sp>
        <p:nvSpPr>
          <p:cNvPr id="4" name="Text Placeholder 3">
            <a:extLst>
              <a:ext uri="{FF2B5EF4-FFF2-40B4-BE49-F238E27FC236}">
                <a16:creationId xmlns:a16="http://schemas.microsoft.com/office/drawing/2014/main" id="{6834CC87-89C0-48C6-82A0-CE0DA86C3658}"/>
              </a:ext>
            </a:extLst>
          </p:cNvPr>
          <p:cNvSpPr>
            <a:spLocks noGrp="1"/>
          </p:cNvSpPr>
          <p:nvPr>
            <p:ph type="body" sz="quarter" idx="12"/>
          </p:nvPr>
        </p:nvSpPr>
        <p:spPr/>
        <p:txBody>
          <a:bodyPr/>
          <a:lstStyle/>
          <a:p>
            <a:r>
              <a:rPr lang="en-US" dirty="0"/>
              <a:t>Great American Outdoors Act</a:t>
            </a:r>
          </a:p>
        </p:txBody>
      </p:sp>
      <p:sp>
        <p:nvSpPr>
          <p:cNvPr id="7" name="Slide Number Placeholder 6">
            <a:extLst>
              <a:ext uri="{FF2B5EF4-FFF2-40B4-BE49-F238E27FC236}">
                <a16:creationId xmlns:a16="http://schemas.microsoft.com/office/drawing/2014/main" id="{1C3CB47D-5549-44F7-8311-2C2B1DE89679}"/>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9347D-3E4B-4593-A415-139DD7F2A3E0}" type="slidenum">
              <a:rPr kumimoji="0" lang="en-US" sz="1200" b="0" i="0" u="none" strike="noStrike" kern="1200" cap="none" spc="0" normalizeH="0" baseline="0" noProof="0" smtClean="0">
                <a:ln>
                  <a:noFill/>
                </a:ln>
                <a:solidFill>
                  <a:prstClr val="white">
                    <a:lumMod val="8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EF1D140-DEF8-4900-85BB-1A7B4F141873}"/>
              </a:ext>
            </a:extLst>
          </p:cNvPr>
          <p:cNvSpPr txBox="1"/>
          <p:nvPr/>
        </p:nvSpPr>
        <p:spPr>
          <a:xfrm>
            <a:off x="5909385" y="6027003"/>
            <a:ext cx="5570539" cy="830997"/>
          </a:xfrm>
          <a:prstGeom prst="rect">
            <a:avLst/>
          </a:prstGeom>
          <a:noFill/>
        </p:spPr>
        <p:txBody>
          <a:bodyPr wrap="square" rtlCol="0">
            <a:spAutoFit/>
          </a:bodyPr>
          <a:lstStyle/>
          <a:p>
            <a:r>
              <a:rPr lang="en-US" sz="2400" b="1" dirty="0">
                <a:solidFill>
                  <a:srgbClr val="FFC000"/>
                </a:solidFill>
                <a:latin typeface="Roboto" panose="02000000000000000000" pitchFamily="2" charset="0"/>
                <a:ea typeface="Roboto" panose="02000000000000000000" pitchFamily="2" charset="0"/>
              </a:rPr>
              <a:t>San Luis Valley water infrastructure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mn-cs"/>
            </a:endParaRPr>
          </a:p>
        </p:txBody>
      </p:sp>
      <p:pic>
        <p:nvPicPr>
          <p:cNvPr id="2050" name="Picture 2">
            <a:extLst>
              <a:ext uri="{FF2B5EF4-FFF2-40B4-BE49-F238E27FC236}">
                <a16:creationId xmlns:a16="http://schemas.microsoft.com/office/drawing/2014/main" id="{56E76E9A-CCB3-4C0A-B126-222B6EAC628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12076" y="1762186"/>
            <a:ext cx="3818650" cy="220904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DC2B798F-C524-4AE5-A693-8A7455080B05}"/>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12076" y="4251489"/>
            <a:ext cx="3818650" cy="233784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44994231-2986-444F-82F3-BC09D47DA11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240513" y="1944004"/>
            <a:ext cx="6511472" cy="3796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64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FBAFA5-5FB3-43DC-A598-D1016663C40C}"/>
              </a:ext>
            </a:extLst>
          </p:cNvPr>
          <p:cNvSpPr>
            <a:spLocks noGrp="1"/>
          </p:cNvSpPr>
          <p:nvPr>
            <p:ph type="body" sz="quarter" idx="11"/>
          </p:nvPr>
        </p:nvSpPr>
        <p:spPr>
          <a:xfrm>
            <a:off x="712076" y="873919"/>
            <a:ext cx="10515600" cy="60801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800" b="1"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rPr>
              <a:t>GAOA Project in </a:t>
            </a:r>
            <a:r>
              <a:rPr lang="en-CA" sz="4800" b="1" dirty="0">
                <a:solidFill>
                  <a:schemeClr val="bg1"/>
                </a:solidFill>
                <a:latin typeface="Roboto" panose="02000000000000000000" pitchFamily="2" charset="0"/>
                <a:ea typeface="Roboto" panose="02000000000000000000" pitchFamily="2" charset="0"/>
              </a:rPr>
              <a:t>MT</a:t>
            </a:r>
            <a:endParaRPr lang="en-US" dirty="0"/>
          </a:p>
        </p:txBody>
      </p:sp>
      <p:sp>
        <p:nvSpPr>
          <p:cNvPr id="4" name="Text Placeholder 3">
            <a:extLst>
              <a:ext uri="{FF2B5EF4-FFF2-40B4-BE49-F238E27FC236}">
                <a16:creationId xmlns:a16="http://schemas.microsoft.com/office/drawing/2014/main" id="{6834CC87-89C0-48C6-82A0-CE0DA86C3658}"/>
              </a:ext>
            </a:extLst>
          </p:cNvPr>
          <p:cNvSpPr>
            <a:spLocks noGrp="1"/>
          </p:cNvSpPr>
          <p:nvPr>
            <p:ph type="body" sz="quarter" idx="12"/>
          </p:nvPr>
        </p:nvSpPr>
        <p:spPr/>
        <p:txBody>
          <a:bodyPr/>
          <a:lstStyle/>
          <a:p>
            <a:r>
              <a:rPr lang="en-US" dirty="0"/>
              <a:t>Great American Outdoors Act</a:t>
            </a:r>
          </a:p>
        </p:txBody>
      </p:sp>
      <p:sp>
        <p:nvSpPr>
          <p:cNvPr id="7" name="Slide Number Placeholder 6">
            <a:extLst>
              <a:ext uri="{FF2B5EF4-FFF2-40B4-BE49-F238E27FC236}">
                <a16:creationId xmlns:a16="http://schemas.microsoft.com/office/drawing/2014/main" id="{1C3CB47D-5549-44F7-8311-2C2B1DE89679}"/>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9347D-3E4B-4593-A415-139DD7F2A3E0}" type="slidenum">
              <a:rPr kumimoji="0" lang="en-US" sz="1200" b="0" i="0" u="none" strike="noStrike" kern="1200" cap="none" spc="0" normalizeH="0" baseline="0" noProof="0" smtClean="0">
                <a:ln>
                  <a:noFill/>
                </a:ln>
                <a:solidFill>
                  <a:prstClr val="white">
                    <a:lumMod val="8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EF1D140-DEF8-4900-85BB-1A7B4F141873}"/>
              </a:ext>
            </a:extLst>
          </p:cNvPr>
          <p:cNvSpPr txBox="1"/>
          <p:nvPr/>
        </p:nvSpPr>
        <p:spPr>
          <a:xfrm>
            <a:off x="6311101" y="6275789"/>
            <a:ext cx="491657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C000"/>
                </a:solidFill>
                <a:effectLst/>
                <a:uLnTx/>
                <a:uFillTx/>
                <a:latin typeface="Roboto" panose="02000000000000000000" pitchFamily="2" charset="0"/>
                <a:ea typeface="Roboto" panose="02000000000000000000" pitchFamily="2" charset="0"/>
                <a:cs typeface="+mn-cs"/>
              </a:rPr>
              <a:t>Big Hole recreation sites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11" name="TextBox 10">
            <a:extLst>
              <a:ext uri="{FF2B5EF4-FFF2-40B4-BE49-F238E27FC236}">
                <a16:creationId xmlns:a16="http://schemas.microsoft.com/office/drawing/2014/main" id="{B57A7D95-3D72-424C-9B9C-6B287C45ACDC}"/>
              </a:ext>
            </a:extLst>
          </p:cNvPr>
          <p:cNvSpPr txBox="1"/>
          <p:nvPr/>
        </p:nvSpPr>
        <p:spPr>
          <a:xfrm>
            <a:off x="3047260" y="3299819"/>
            <a:ext cx="6094520" cy="369332"/>
          </a:xfrm>
          <a:prstGeom prst="rect">
            <a:avLst/>
          </a:prstGeom>
          <a:noFill/>
        </p:spPr>
        <p:txBody>
          <a:bodyPr wrap="square">
            <a:spAutoFit/>
          </a:bodyPr>
          <a:lstStyle/>
          <a:p>
            <a:r>
              <a:rPr lang="en-US" dirty="0"/>
              <a:t> </a:t>
            </a:r>
          </a:p>
        </p:txBody>
      </p:sp>
      <p:pic>
        <p:nvPicPr>
          <p:cNvPr id="8" name="Picture 7">
            <a:extLst>
              <a:ext uri="{FF2B5EF4-FFF2-40B4-BE49-F238E27FC236}">
                <a16:creationId xmlns:a16="http://schemas.microsoft.com/office/drawing/2014/main" id="{009640E2-D22B-025C-13E8-86895D0D69C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6153" y="2928388"/>
            <a:ext cx="5682214" cy="3718832"/>
          </a:xfrm>
          <a:prstGeom prst="rect">
            <a:avLst/>
          </a:prstGeom>
        </p:spPr>
      </p:pic>
      <p:pic>
        <p:nvPicPr>
          <p:cNvPr id="9" name="Picture 8">
            <a:extLst>
              <a:ext uri="{FF2B5EF4-FFF2-40B4-BE49-F238E27FC236}">
                <a16:creationId xmlns:a16="http://schemas.microsoft.com/office/drawing/2014/main" id="{27A8E93E-9573-F931-6066-C7B3FEDBFC2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48227" y="1825625"/>
            <a:ext cx="3665361" cy="2333343"/>
          </a:xfrm>
          <a:prstGeom prst="rect">
            <a:avLst/>
          </a:prstGeom>
        </p:spPr>
      </p:pic>
      <p:pic>
        <p:nvPicPr>
          <p:cNvPr id="2" name="Picture 1">
            <a:extLst>
              <a:ext uri="{FF2B5EF4-FFF2-40B4-BE49-F238E27FC236}">
                <a16:creationId xmlns:a16="http://schemas.microsoft.com/office/drawing/2014/main" id="{90ABF11E-5970-6CDB-FBC1-D43BF9FEA66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430314" y="3429000"/>
            <a:ext cx="4141543" cy="2671220"/>
          </a:xfrm>
          <a:prstGeom prst="rect">
            <a:avLst/>
          </a:prstGeom>
        </p:spPr>
      </p:pic>
      <p:pic>
        <p:nvPicPr>
          <p:cNvPr id="5" name="Picture 4">
            <a:extLst>
              <a:ext uri="{FF2B5EF4-FFF2-40B4-BE49-F238E27FC236}">
                <a16:creationId xmlns:a16="http://schemas.microsoft.com/office/drawing/2014/main" id="{067B69C6-F2F3-3D22-2F21-130CC7B9958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05635" y="803036"/>
            <a:ext cx="4166222" cy="2496783"/>
          </a:xfrm>
          <a:prstGeom prst="rect">
            <a:avLst/>
          </a:prstGeom>
        </p:spPr>
      </p:pic>
    </p:spTree>
    <p:extLst>
      <p:ext uri="{BB962C8B-B14F-4D97-AF65-F5344CB8AC3E}">
        <p14:creationId xmlns:p14="http://schemas.microsoft.com/office/powerpoint/2010/main" val="190892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lack-Top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800" dirty="0" smtClean="0">
            <a:solidFill>
              <a:schemeClr val="bg1">
                <a:lumMod val="85000"/>
              </a:schemeClr>
            </a:solidFill>
            <a:latin typeface="Roboto" panose="02000000000000000000" pitchFamily="2" charset="0"/>
            <a:ea typeface="Roboto" panose="02000000000000000000" pitchFamily="2" charset="0"/>
          </a:defRPr>
        </a:defPPr>
      </a:lstStyle>
    </a:txDef>
  </a:objectDefaults>
  <a:extraClrSchemeLst/>
  <a:extLst>
    <a:ext uri="{05A4C25C-085E-4340-85A3-A5531E510DB2}">
      <thm15:themeFamily xmlns:thm15="http://schemas.microsoft.com/office/thememl/2012/main" name="BLM-PowerPoint-Template-Black-Topo.potx" id="{06A3C5A7-278D-466C-8CC5-4FB6A963F289}" vid="{4D07F08B-482D-41C9-9962-09140407A1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BAE55269CF1D4B80879E2DD8C204C8" ma:contentTypeVersion="3643" ma:contentTypeDescription="Create a new document." ma:contentTypeScope="" ma:versionID="a4c3a04ef09d80110c85c1df18398ae1">
  <xsd:schema xmlns:xsd="http://www.w3.org/2001/XMLSchema" xmlns:xs="http://www.w3.org/2001/XMLSchema" xmlns:p="http://schemas.microsoft.com/office/2006/metadata/properties" xmlns:ns1="http://schemas.microsoft.com/sharepoint/v3" xmlns:ns2="838147e9-2390-42f4-9c5f-3510b4644a9f" xmlns:ns3="8d5f800a-6309-4655-bf7a-60142ede486c" xmlns:ns4="ee880fb9-8175-4670-8a13-709da5ce4130" targetNamespace="http://schemas.microsoft.com/office/2006/metadata/properties" ma:root="true" ma:fieldsID="b901f71ed031753904a3cd9b5901d0d7" ns1:_="" ns2:_="" ns3:_="" ns4:_="">
    <xsd:import namespace="http://schemas.microsoft.com/sharepoint/v3"/>
    <xsd:import namespace="838147e9-2390-42f4-9c5f-3510b4644a9f"/>
    <xsd:import namespace="8d5f800a-6309-4655-bf7a-60142ede486c"/>
    <xsd:import namespace="ee880fb9-8175-4670-8a13-709da5ce4130"/>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1:_ip_UnifiedCompliancePolicyProperties" minOccurs="0"/>
                <xsd:element ref="ns1:_ip_UnifiedCompliancePolicyUIAction"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8147e9-2390-42f4-9c5f-3510b4644a9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d5f800a-6309-4655-bf7a-60142ede486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880fb9-8175-4670-8a13-709da5ce4130"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dlc_DocId xmlns="838147e9-2390-42f4-9c5f-3510b4644a9f">75TY2XRQUNK4-1265109405-203312</_dlc_DocId>
    <_dlc_DocIdUrl xmlns="838147e9-2390-42f4-9c5f-3510b4644a9f">
      <Url>https://doimspp.sharepoint.com/sites/blm-wo-400/430/_layouts/15/DocIdRedir.aspx?ID=75TY2XRQUNK4-1265109405-203312</Url>
      <Description>75TY2XRQUNK4-1265109405-203312</Description>
    </_dlc_DocIdUrl>
  </documentManagement>
</p:properties>
</file>

<file path=customXml/itemProps1.xml><?xml version="1.0" encoding="utf-8"?>
<ds:datastoreItem xmlns:ds="http://schemas.openxmlformats.org/officeDocument/2006/customXml" ds:itemID="{CC547C6C-12DD-4766-94F4-A604AA8FC66F}">
  <ds:schemaRefs>
    <ds:schemaRef ds:uri="838147e9-2390-42f4-9c5f-3510b4644a9f"/>
    <ds:schemaRef ds:uri="8d5f800a-6309-4655-bf7a-60142ede486c"/>
    <ds:schemaRef ds:uri="ee880fb9-8175-4670-8a13-709da5ce413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E1F4C86-D4DE-4698-A75A-3885B9EF0999}">
  <ds:schemaRefs>
    <ds:schemaRef ds:uri="http://schemas.microsoft.com/sharepoint/v3/contenttype/forms"/>
  </ds:schemaRefs>
</ds:datastoreItem>
</file>

<file path=customXml/itemProps3.xml><?xml version="1.0" encoding="utf-8"?>
<ds:datastoreItem xmlns:ds="http://schemas.openxmlformats.org/officeDocument/2006/customXml" ds:itemID="{750E73D4-7452-4113-9505-8A45A8175CDE}">
  <ds:schemaRefs>
    <ds:schemaRef ds:uri="http://schemas.microsoft.com/sharepoint/events"/>
  </ds:schemaRefs>
</ds:datastoreItem>
</file>

<file path=customXml/itemProps4.xml><?xml version="1.0" encoding="utf-8"?>
<ds:datastoreItem xmlns:ds="http://schemas.openxmlformats.org/officeDocument/2006/customXml" ds:itemID="{7646C152-E5A2-4F7E-B91B-6C003BCEDFCF}">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838147e9-2390-42f4-9c5f-3510b4644a9f"/>
    <ds:schemaRef ds:uri="http://schemas.microsoft.com/office/2006/metadata/properties"/>
    <ds:schemaRef ds:uri="http://schemas.openxmlformats.org/package/2006/metadata/core-properties"/>
    <ds:schemaRef ds:uri="ee880fb9-8175-4670-8a13-709da5ce4130"/>
    <ds:schemaRef ds:uri="8d5f800a-6309-4655-bf7a-60142ede486c"/>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9099</TotalTime>
  <Words>806</Words>
  <Application>Microsoft Office PowerPoint</Application>
  <PresentationFormat>Widescreen</PresentationFormat>
  <Paragraphs>96</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Black-Topo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Interior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Ridenhour, Larry E</dc:creator>
  <cp:lastModifiedBy>Spano, Rosemarie L</cp:lastModifiedBy>
  <cp:revision>167</cp:revision>
  <dcterms:created xsi:type="dcterms:W3CDTF">2019-06-19T12:35:56Z</dcterms:created>
  <dcterms:modified xsi:type="dcterms:W3CDTF">2023-04-19T15:58:53Z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0x0101005FBAE55269CF1D4B80879E2DD8C204C8</vt:lpwstr>
  </property>
  <property fmtid="{D5CDD505-2E9C-101B-9397-08002B2CF9AE}" pid="3" name="Order">
    <vt:r8>100</vt:r8>
  </property>
  <property fmtid="{D5CDD505-2E9C-101B-9397-08002B2CF9AE}" pid="4" name="_dlc_DocIdItemGuid">
    <vt:lpwstr>de6f5c83-6af9-4ed8-9ea0-5b60212b0561</vt:lpwstr>
  </property>
</Properties>
</file>