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4"/>
  </p:notesMasterIdLst>
  <p:sldIdLst>
    <p:sldId id="259" r:id="rId5"/>
    <p:sldId id="260" r:id="rId6"/>
    <p:sldId id="263" r:id="rId7"/>
    <p:sldId id="264" r:id="rId8"/>
    <p:sldId id="265" r:id="rId9"/>
    <p:sldId id="266" r:id="rId10"/>
    <p:sldId id="267" r:id="rId11"/>
    <p:sldId id="268" r:id="rId12"/>
    <p:sldId id="262" r:id="rId13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Roboto" panose="02000000000000000000" pitchFamily="2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thbun, Vanessa" initials="RV" lastIdx="5" clrIdx="0">
    <p:extLst>
      <p:ext uri="{19B8F6BF-5375-455C-9EA6-DF929625EA0E}">
        <p15:presenceInfo xmlns:p15="http://schemas.microsoft.com/office/powerpoint/2012/main" userId="S-1-5-21-261334516-432891326-3434007665-1247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BC64"/>
    <a:srgbClr val="93C94F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359734-D826-441B-8C1E-0FC16E648655}" v="15" dt="2023-09-08T15:08:55.7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53" autoAdjust="0"/>
    <p:restoredTop sz="94660"/>
  </p:normalViewPr>
  <p:slideViewPr>
    <p:cSldViewPr>
      <p:cViewPr varScale="1">
        <p:scale>
          <a:sx n="108" d="100"/>
          <a:sy n="108" d="100"/>
        </p:scale>
        <p:origin x="100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7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i, Renee Y" userId="aef83722-c8c5-40a2-b128-7d4f21cf050c" providerId="ADAL" clId="{53359734-D826-441B-8C1E-0FC16E648655}"/>
    <pc:docChg chg="undo custSel modSld">
      <pc:chgData name="Chi, Renee Y" userId="aef83722-c8c5-40a2-b128-7d4f21cf050c" providerId="ADAL" clId="{53359734-D826-441B-8C1E-0FC16E648655}" dt="2023-09-12T15:44:30.661" v="1235" actId="1076"/>
      <pc:docMkLst>
        <pc:docMk/>
      </pc:docMkLst>
      <pc:sldChg chg="modSp mod">
        <pc:chgData name="Chi, Renee Y" userId="aef83722-c8c5-40a2-b128-7d4f21cf050c" providerId="ADAL" clId="{53359734-D826-441B-8C1E-0FC16E648655}" dt="2023-09-07T23:17:30.101" v="0" actId="1076"/>
        <pc:sldMkLst>
          <pc:docMk/>
          <pc:sldMk cId="1170959745" sldId="260"/>
        </pc:sldMkLst>
        <pc:picChg chg="mod">
          <ac:chgData name="Chi, Renee Y" userId="aef83722-c8c5-40a2-b128-7d4f21cf050c" providerId="ADAL" clId="{53359734-D826-441B-8C1E-0FC16E648655}" dt="2023-09-07T23:17:30.101" v="0" actId="1076"/>
          <ac:picMkLst>
            <pc:docMk/>
            <pc:sldMk cId="1170959745" sldId="260"/>
            <ac:picMk id="5" creationId="{91915826-2606-9AB1-B800-F756B7A34DFA}"/>
          </ac:picMkLst>
        </pc:picChg>
      </pc:sldChg>
      <pc:sldChg chg="modSp mod">
        <pc:chgData name="Chi, Renee Y" userId="aef83722-c8c5-40a2-b128-7d4f21cf050c" providerId="ADAL" clId="{53359734-D826-441B-8C1E-0FC16E648655}" dt="2023-09-12T15:44:30.661" v="1235" actId="1076"/>
        <pc:sldMkLst>
          <pc:docMk/>
          <pc:sldMk cId="23578515" sldId="262"/>
        </pc:sldMkLst>
        <pc:spChg chg="mod">
          <ac:chgData name="Chi, Renee Y" userId="aef83722-c8c5-40a2-b128-7d4f21cf050c" providerId="ADAL" clId="{53359734-D826-441B-8C1E-0FC16E648655}" dt="2023-09-12T15:44:30.661" v="1235" actId="1076"/>
          <ac:spMkLst>
            <pc:docMk/>
            <pc:sldMk cId="23578515" sldId="262"/>
            <ac:spMk id="16" creationId="{AC2C19D7-17E6-38F5-92C9-2A2B54559A84}"/>
          </ac:spMkLst>
        </pc:spChg>
        <pc:grpChg chg="mod">
          <ac:chgData name="Chi, Renee Y" userId="aef83722-c8c5-40a2-b128-7d4f21cf050c" providerId="ADAL" clId="{53359734-D826-441B-8C1E-0FC16E648655}" dt="2023-09-08T15:05:59.970" v="772" actId="1076"/>
          <ac:grpSpMkLst>
            <pc:docMk/>
            <pc:sldMk cId="23578515" sldId="262"/>
            <ac:grpSpMk id="9" creationId="{00000000-0000-0000-0000-000000000000}"/>
          </ac:grpSpMkLst>
        </pc:grpChg>
        <pc:picChg chg="mod">
          <ac:chgData name="Chi, Renee Y" userId="aef83722-c8c5-40a2-b128-7d4f21cf050c" providerId="ADAL" clId="{53359734-D826-441B-8C1E-0FC16E648655}" dt="2023-09-08T15:06:49.442" v="852" actId="1076"/>
          <ac:picMkLst>
            <pc:docMk/>
            <pc:sldMk cId="23578515" sldId="262"/>
            <ac:picMk id="14" creationId="{36B69098-3E09-D0C5-DD92-E225B93C5305}"/>
          </ac:picMkLst>
        </pc:picChg>
      </pc:sldChg>
      <pc:sldChg chg="modSp mod">
        <pc:chgData name="Chi, Renee Y" userId="aef83722-c8c5-40a2-b128-7d4f21cf050c" providerId="ADAL" clId="{53359734-D826-441B-8C1E-0FC16E648655}" dt="2023-09-12T15:34:55.445" v="1045" actId="5793"/>
        <pc:sldMkLst>
          <pc:docMk/>
          <pc:sldMk cId="3519068676" sldId="264"/>
        </pc:sldMkLst>
        <pc:spChg chg="mod">
          <ac:chgData name="Chi, Renee Y" userId="aef83722-c8c5-40a2-b128-7d4f21cf050c" providerId="ADAL" clId="{53359734-D826-441B-8C1E-0FC16E648655}" dt="2023-09-12T15:34:55.445" v="1045" actId="5793"/>
          <ac:spMkLst>
            <pc:docMk/>
            <pc:sldMk cId="3519068676" sldId="264"/>
            <ac:spMk id="3" creationId="{00000000-0000-0000-0000-000000000000}"/>
          </ac:spMkLst>
        </pc:spChg>
      </pc:sldChg>
      <pc:sldChg chg="addSp delSp modSp mod">
        <pc:chgData name="Chi, Renee Y" userId="aef83722-c8c5-40a2-b128-7d4f21cf050c" providerId="ADAL" clId="{53359734-D826-441B-8C1E-0FC16E648655}" dt="2023-09-07T23:44:46.162" v="293" actId="1076"/>
        <pc:sldMkLst>
          <pc:docMk/>
          <pc:sldMk cId="488706623" sldId="267"/>
        </pc:sldMkLst>
        <pc:spChg chg="mod">
          <ac:chgData name="Chi, Renee Y" userId="aef83722-c8c5-40a2-b128-7d4f21cf050c" providerId="ADAL" clId="{53359734-D826-441B-8C1E-0FC16E648655}" dt="2023-09-07T23:42:28.796" v="273" actId="1076"/>
          <ac:spMkLst>
            <pc:docMk/>
            <pc:sldMk cId="488706623" sldId="267"/>
            <ac:spMk id="2" creationId="{00000000-0000-0000-0000-000000000000}"/>
          </ac:spMkLst>
        </pc:spChg>
        <pc:graphicFrameChg chg="add del mod modGraphic">
          <ac:chgData name="Chi, Renee Y" userId="aef83722-c8c5-40a2-b128-7d4f21cf050c" providerId="ADAL" clId="{53359734-D826-441B-8C1E-0FC16E648655}" dt="2023-09-07T23:36:39.617" v="168"/>
          <ac:graphicFrameMkLst>
            <pc:docMk/>
            <pc:sldMk cId="488706623" sldId="267"/>
            <ac:graphicFrameMk id="3" creationId="{D67AC05F-2448-38DE-06EF-3DE9B74A8632}"/>
          </ac:graphicFrameMkLst>
        </pc:graphicFrameChg>
        <pc:graphicFrameChg chg="mod modGraphic">
          <ac:chgData name="Chi, Renee Y" userId="aef83722-c8c5-40a2-b128-7d4f21cf050c" providerId="ADAL" clId="{53359734-D826-441B-8C1E-0FC16E648655}" dt="2023-09-07T23:44:46.162" v="293" actId="1076"/>
          <ac:graphicFrameMkLst>
            <pc:docMk/>
            <pc:sldMk cId="488706623" sldId="267"/>
            <ac:graphicFrameMk id="4" creationId="{2E858BD0-272A-B7AE-41BF-9D8488C4626F}"/>
          </ac:graphicFrameMkLst>
        </pc:graphicFrameChg>
        <pc:picChg chg="mod">
          <ac:chgData name="Chi, Renee Y" userId="aef83722-c8c5-40a2-b128-7d4f21cf050c" providerId="ADAL" clId="{53359734-D826-441B-8C1E-0FC16E648655}" dt="2023-09-07T23:40:26.554" v="179" actId="1076"/>
          <ac:picMkLst>
            <pc:docMk/>
            <pc:sldMk cId="488706623" sldId="267"/>
            <ac:picMk id="6" creationId="{FCDC1739-9F6E-8B3F-C0FF-C397FF7C0B34}"/>
          </ac:picMkLst>
        </pc:picChg>
        <pc:picChg chg="mod">
          <ac:chgData name="Chi, Renee Y" userId="aef83722-c8c5-40a2-b128-7d4f21cf050c" providerId="ADAL" clId="{53359734-D826-441B-8C1E-0FC16E648655}" dt="2023-09-07T23:40:25.314" v="178" actId="1076"/>
          <ac:picMkLst>
            <pc:docMk/>
            <pc:sldMk cId="488706623" sldId="267"/>
            <ac:picMk id="3074" creationId="{69AE24C6-367D-F179-0BD0-04BD6524CDAB}"/>
          </ac:picMkLst>
        </pc:picChg>
      </pc:sldChg>
      <pc:sldChg chg="modSp mod modNotesTx">
        <pc:chgData name="Chi, Renee Y" userId="aef83722-c8c5-40a2-b128-7d4f21cf050c" providerId="ADAL" clId="{53359734-D826-441B-8C1E-0FC16E648655}" dt="2023-09-08T16:58:53.247" v="1018" actId="5793"/>
        <pc:sldMkLst>
          <pc:docMk/>
          <pc:sldMk cId="520174437" sldId="268"/>
        </pc:sldMkLst>
        <pc:spChg chg="mod">
          <ac:chgData name="Chi, Renee Y" userId="aef83722-c8c5-40a2-b128-7d4f21cf050c" providerId="ADAL" clId="{53359734-D826-441B-8C1E-0FC16E648655}" dt="2023-09-08T15:09:42.995" v="893" actId="15"/>
          <ac:spMkLst>
            <pc:docMk/>
            <pc:sldMk cId="520174437" sldId="268"/>
            <ac:spMk id="3" creationId="{C449552D-BE28-006C-1CD3-6170A44B85B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000FAD-C481-44FC-A362-C0212EA9D589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39B2D9-F5EA-40EE-A6E9-B11482BC6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091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it pertains to pinyon jay –if any partners are working with BLM on PJ woodland work, they need to consider migratory birds, including PIJA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9B2D9-F5EA-40EE-A6E9-B11482BC6AC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0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8E0C5-8ADB-48E2-85A7-B0CB1A219377}" type="datetimeFigureOut">
              <a:rPr lang="en-CA" smtClean="0"/>
              <a:t>2023-09-08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1C94-9C37-4FF0-8CA6-24330328645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95271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48680"/>
            <a:ext cx="10972800" cy="93610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8E0C5-8ADB-48E2-85A7-B0CB1A219377}" type="datetimeFigureOut">
              <a:rPr lang="en-CA" smtClean="0"/>
              <a:t>2023-09-08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1C94-9C37-4FF0-8CA6-24330328645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02168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548681"/>
            <a:ext cx="2743200" cy="557748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48681"/>
            <a:ext cx="8026400" cy="557748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8E0C5-8ADB-48E2-85A7-B0CB1A219377}" type="datetimeFigureOut">
              <a:rPr lang="en-CA" smtClean="0"/>
              <a:t>2023-09-08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1C94-9C37-4FF0-8CA6-24330328645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19298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76672"/>
            <a:ext cx="10972800" cy="1143000"/>
          </a:xfrm>
        </p:spPr>
        <p:txBody>
          <a:bodyPr/>
          <a:lstStyle>
            <a:lvl1pPr algn="l">
              <a:defRPr b="1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8E0C5-8ADB-48E2-85A7-B0CB1A219377}" type="datetimeFigureOut">
              <a:rPr lang="en-CA" smtClean="0"/>
              <a:t>2023-09-08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1C94-9C37-4FF0-8CA6-24330328645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79936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8E0C5-8ADB-48E2-85A7-B0CB1A219377}" type="datetimeFigureOut">
              <a:rPr lang="en-CA" smtClean="0"/>
              <a:t>2023-09-08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1C94-9C37-4FF0-8CA6-24330328645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6750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76672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8E0C5-8ADB-48E2-85A7-B0CB1A219377}" type="datetimeFigureOut">
              <a:rPr lang="en-CA" smtClean="0"/>
              <a:t>2023-09-08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1C94-9C37-4FF0-8CA6-24330328645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84140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85800"/>
            <a:ext cx="10972800" cy="92697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8E0C5-8ADB-48E2-85A7-B0CB1A219377}" type="datetimeFigureOut">
              <a:rPr lang="en-CA" smtClean="0"/>
              <a:t>2023-09-08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1C94-9C37-4FF0-8CA6-24330328645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9564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85800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8E0C5-8ADB-48E2-85A7-B0CB1A219377}" type="datetimeFigureOut">
              <a:rPr lang="en-CA" smtClean="0"/>
              <a:t>2023-09-08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1C94-9C37-4FF0-8CA6-24330328645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43619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8E0C5-8ADB-48E2-85A7-B0CB1A219377}" type="datetimeFigureOut">
              <a:rPr lang="en-CA" smtClean="0"/>
              <a:t>2023-09-08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1C94-9C37-4FF0-8CA6-24330328645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89735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620688"/>
            <a:ext cx="4011084" cy="81441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620689"/>
            <a:ext cx="6815667" cy="55054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8E0C5-8ADB-48E2-85A7-B0CB1A219377}" type="datetimeFigureOut">
              <a:rPr lang="en-CA" smtClean="0"/>
              <a:t>2023-09-08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1C94-9C37-4FF0-8CA6-24330328645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00454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8E0C5-8ADB-48E2-85A7-B0CB1A219377}" type="datetimeFigureOut">
              <a:rPr lang="en-CA" smtClean="0"/>
              <a:t>2023-09-08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1C94-9C37-4FF0-8CA6-24330328645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46055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41784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28E0C5-8ADB-48E2-85A7-B0CB1A219377}" type="datetimeFigureOut">
              <a:rPr lang="en-CA" smtClean="0"/>
              <a:t>2023-09-08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01C94-9C37-4FF0-8CA6-24330328645A}" type="slidenum">
              <a:rPr lang="en-CA" smtClean="0"/>
              <a:t>‹#›</a:t>
            </a:fld>
            <a:endParaRPr lang="en-CA"/>
          </a:p>
        </p:txBody>
      </p:sp>
      <p:pic>
        <p:nvPicPr>
          <p:cNvPr id="8" name="Picture 7" descr="Black Topo line graphic" title="Black Topo line graphic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" t="15711" b="78416"/>
          <a:stretch/>
        </p:blipFill>
        <p:spPr bwMode="auto">
          <a:xfrm>
            <a:off x="0" y="0"/>
            <a:ext cx="12192000" cy="4892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Bureau of Land Management Logo" title="Bureau of Land Management Logo"/>
          <p:cNvPicPr>
            <a:picLocks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97" y="114722"/>
            <a:ext cx="521208" cy="457200"/>
          </a:xfrm>
          <a:prstGeom prst="rect">
            <a:avLst/>
          </a:prstGeom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854224" y="95924"/>
            <a:ext cx="3657600" cy="382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CA" sz="850" dirty="0">
                <a:solidFill>
                  <a:srgbClr val="FFFFFF"/>
                </a:solidFill>
                <a:effectLst/>
                <a:latin typeface="Roboto" panose="020B0604020202020204" charset="0"/>
                <a:ea typeface="Roboto" panose="020B0604020202020204" charset="0"/>
                <a:cs typeface="Times New Roman"/>
              </a:rPr>
              <a:t>U.S. Department of the Interior</a:t>
            </a:r>
            <a:br>
              <a:rPr lang="en-CA" sz="850" dirty="0">
                <a:solidFill>
                  <a:srgbClr val="FFFFFF"/>
                </a:solidFill>
                <a:effectLst/>
                <a:latin typeface="Roboto" panose="020B0604020202020204" charset="0"/>
                <a:ea typeface="Roboto" panose="020B0604020202020204" charset="0"/>
                <a:cs typeface="Times New Roman"/>
              </a:rPr>
            </a:br>
            <a:r>
              <a:rPr lang="en-CA" sz="850" dirty="0">
                <a:solidFill>
                  <a:srgbClr val="FFFFFF"/>
                </a:solidFill>
                <a:effectLst/>
                <a:latin typeface="Roboto" panose="020B0604020202020204" charset="0"/>
                <a:ea typeface="Roboto" panose="020B0604020202020204" charset="0"/>
                <a:cs typeface="Times New Roman"/>
              </a:rPr>
              <a:t>Bureau of Land Management</a:t>
            </a:r>
            <a:endParaRPr lang="en-US" sz="850" dirty="0">
              <a:effectLst/>
              <a:latin typeface="Roboto" panose="020B0604020202020204" charset="0"/>
              <a:ea typeface="Roboto" panose="020B060402020202020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43811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ikers" title="Hiker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" t="25377" r="-89" b="15577"/>
          <a:stretch/>
        </p:blipFill>
        <p:spPr>
          <a:xfrm>
            <a:off x="0" y="2060848"/>
            <a:ext cx="12216680" cy="4797152"/>
          </a:xfrm>
          <a:prstGeom prst="rect">
            <a:avLst/>
          </a:prstGeom>
        </p:spPr>
      </p:pic>
      <p:pic>
        <p:nvPicPr>
          <p:cNvPr id="4" name="Picture 3" descr="Black Topo line graphic" title="Black Topo line graphic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" t="23724" r="780" b="53891"/>
          <a:stretch/>
        </p:blipFill>
        <p:spPr bwMode="auto">
          <a:xfrm>
            <a:off x="-24680" y="-879"/>
            <a:ext cx="12216680" cy="20608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7" descr="green line" title="green line"/>
          <p:cNvSpPr/>
          <p:nvPr/>
        </p:nvSpPr>
        <p:spPr>
          <a:xfrm>
            <a:off x="204608" y="870167"/>
            <a:ext cx="11658600" cy="61200"/>
          </a:xfrm>
          <a:prstGeom prst="rect">
            <a:avLst/>
          </a:prstGeom>
          <a:solidFill>
            <a:srgbClr val="ADB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99CC00"/>
              </a:solidFill>
            </a:endParaRPr>
          </a:p>
        </p:txBody>
      </p:sp>
      <p:sp>
        <p:nvSpPr>
          <p:cNvPr id="9" name="Rectangle 8" descr="green line" title="green line"/>
          <p:cNvSpPr/>
          <p:nvPr/>
        </p:nvSpPr>
        <p:spPr>
          <a:xfrm>
            <a:off x="204608" y="1889649"/>
            <a:ext cx="11658600" cy="61200"/>
          </a:xfrm>
          <a:prstGeom prst="rect">
            <a:avLst/>
          </a:prstGeom>
          <a:solidFill>
            <a:srgbClr val="ADB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1344" y="1547501"/>
            <a:ext cx="8689768" cy="403349"/>
          </a:xfrm>
        </p:spPr>
        <p:txBody>
          <a:bodyPr>
            <a:normAutofit/>
          </a:bodyPr>
          <a:lstStyle/>
          <a:p>
            <a:pPr algn="l"/>
            <a:r>
              <a:rPr lang="en-US" sz="1600" dirty="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</a:rPr>
              <a:t>Report to the September 2023 Hunting and Wildlife Conservation (HWCC) Meeting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136" y="995808"/>
            <a:ext cx="11919528" cy="627894"/>
          </a:xfrm>
        </p:spPr>
        <p:txBody>
          <a:bodyPr>
            <a:noAutofit/>
          </a:bodyPr>
          <a:lstStyle/>
          <a:p>
            <a:pPr algn="l"/>
            <a:r>
              <a:rPr lang="en-US" sz="4000" b="1" dirty="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</a:rPr>
              <a:t>BLM Use of the Mule Deer and Sage-Grouse CX</a:t>
            </a: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018928" y="199040"/>
            <a:ext cx="3415930" cy="393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CA" sz="850" dirty="0">
                <a:solidFill>
                  <a:srgbClr val="FFFFFF"/>
                </a:solidFill>
                <a:latin typeface="Roboto" panose="020B0604020202020204" charset="0"/>
                <a:ea typeface="Roboto" panose="020B0604020202020204" charset="0"/>
                <a:cs typeface="Times New Roman"/>
              </a:rPr>
              <a:t>U.S. Department of the Interior</a:t>
            </a:r>
            <a:br>
              <a:rPr lang="en-CA" sz="850" dirty="0">
                <a:solidFill>
                  <a:srgbClr val="FFFFFF"/>
                </a:solidFill>
                <a:latin typeface="Roboto" panose="020B0604020202020204" charset="0"/>
                <a:ea typeface="Roboto" panose="020B0604020202020204" charset="0"/>
                <a:cs typeface="Times New Roman"/>
              </a:rPr>
            </a:br>
            <a:r>
              <a:rPr lang="en-CA" sz="850" dirty="0">
                <a:solidFill>
                  <a:srgbClr val="FFFFFF"/>
                </a:solidFill>
                <a:latin typeface="Roboto" panose="020B0604020202020204" charset="0"/>
                <a:ea typeface="Roboto" panose="020B0604020202020204" charset="0"/>
                <a:cs typeface="Times New Roman"/>
              </a:rPr>
              <a:t>Bureau of Land Management</a:t>
            </a:r>
            <a:endParaRPr lang="en-US" sz="850" dirty="0">
              <a:latin typeface="Roboto" panose="020B0604020202020204" charset="0"/>
              <a:ea typeface="Roboto" panose="020B0604020202020204" charset="0"/>
              <a:cs typeface="Times New Roman"/>
            </a:endParaRPr>
          </a:p>
        </p:txBody>
      </p:sp>
      <p:pic>
        <p:nvPicPr>
          <p:cNvPr id="10" name="Picture 9" descr="Bureau of Land Management Logo" title="Bureau of Land Management Logo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25" y="135429"/>
            <a:ext cx="685800" cy="602392"/>
          </a:xfrm>
          <a:prstGeom prst="rect">
            <a:avLst/>
          </a:prstGeom>
        </p:spPr>
      </p:pic>
      <p:pic>
        <p:nvPicPr>
          <p:cNvPr id="7" name="Picture 6" descr="A group of deer in a field&#10;&#10;Description automatically generated with medium confidence">
            <a:extLst>
              <a:ext uri="{FF2B5EF4-FFF2-40B4-BE49-F238E27FC236}">
                <a16:creationId xmlns:a16="http://schemas.microsoft.com/office/drawing/2014/main" id="{E19B2BB3-362F-FC66-2582-C97FE928753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91" r="2218" b="5901"/>
          <a:stretch/>
        </p:blipFill>
        <p:spPr>
          <a:xfrm>
            <a:off x="-24680" y="2059969"/>
            <a:ext cx="12216680" cy="4797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256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NEPA and Categorical Exclusions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Categorical Exclusions </a:t>
            </a:r>
            <a:r>
              <a:rPr lang="en-US" dirty="0"/>
              <a:t>(CEs or CXs): are a category of actions the BLM has identified that do not individually or cumulatively have a significant effect on the environment.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915826-2606-9AB1-B800-F756B7A34D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678" b="15416"/>
          <a:stretch/>
        </p:blipFill>
        <p:spPr>
          <a:xfrm>
            <a:off x="872856" y="3709627"/>
            <a:ext cx="10446287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959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BLM Administrative Pinyon-Juniper CX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In 2020, BLM adopted a </a:t>
            </a:r>
            <a:r>
              <a:rPr lang="en-US" b="1" dirty="0"/>
              <a:t>Pinyon-Juniper Management Administrative CX</a:t>
            </a:r>
            <a:r>
              <a:rPr lang="en-US" dirty="0"/>
              <a:t> covering actions for up to 10,000 acres (15.6 square miles) within sagebrush and sagebrush-steppe plant communities to manage pinyon pine and juniper trees for the benefit of mule deer or sage-grouse habitats</a:t>
            </a:r>
          </a:p>
          <a:p>
            <a:r>
              <a:rPr lang="en-US" dirty="0"/>
              <a:t>Defenders of Wildlife and Southern Utah Wilderness Alliance challenged the CX arguing that the acreage was too large and large-scale P-J treatments could pose a risk to pinyon jays and other species</a:t>
            </a:r>
          </a:p>
          <a:p>
            <a:r>
              <a:rPr lang="en-US" dirty="0"/>
              <a:t>BLM reached a court-approved settlement agreement with the litigants and discontinued use of this CX in 2022</a:t>
            </a:r>
          </a:p>
        </p:txBody>
      </p:sp>
      <p:pic>
        <p:nvPicPr>
          <p:cNvPr id="5122" name="Picture 2" descr="Bureau of Land Management (BLM) | U.S. Geological Survey">
            <a:extLst>
              <a:ext uri="{FF2B5EF4-FFF2-40B4-BE49-F238E27FC236}">
                <a16:creationId xmlns:a16="http://schemas.microsoft.com/office/drawing/2014/main" id="{E1CE97D3-C772-A22A-0051-42DECB286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504" y="512622"/>
            <a:ext cx="1431032" cy="143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856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400" y="490394"/>
            <a:ext cx="10396736" cy="1143000"/>
          </a:xfrm>
        </p:spPr>
        <p:txBody>
          <a:bodyPr>
            <a:normAutofit/>
          </a:bodyPr>
          <a:lstStyle/>
          <a:p>
            <a:r>
              <a:rPr lang="en-US" dirty="0"/>
              <a:t>BLM adopts Legislative CX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55" y="1772816"/>
            <a:ext cx="10396736" cy="4824536"/>
          </a:xfrm>
        </p:spPr>
        <p:txBody>
          <a:bodyPr>
            <a:normAutofit/>
          </a:bodyPr>
          <a:lstStyle/>
          <a:p>
            <a:r>
              <a:rPr lang="en-US" dirty="0"/>
              <a:t>In 2020, BLM adopted the </a:t>
            </a:r>
            <a:r>
              <a:rPr lang="en-US" b="1" dirty="0"/>
              <a:t>Mule Deer and Sage Grouse CX </a:t>
            </a:r>
            <a:r>
              <a:rPr lang="en-US" dirty="0"/>
              <a:t>directed by the Agriculture Improvement Act of 2018 for specified covered vegetation management activities carried out to protect, restore, or improve habitat for greater sage-grouse or mule deer (HFRA, Section 606(b)(1))</a:t>
            </a:r>
          </a:p>
          <a:p>
            <a:pPr lvl="1"/>
            <a:r>
              <a:rPr lang="en-US" sz="2200" dirty="0"/>
              <a:t>Up to 4500 acres </a:t>
            </a:r>
          </a:p>
          <a:p>
            <a:pPr lvl="1"/>
            <a:r>
              <a:rPr lang="en-US" sz="2200" dirty="0"/>
              <a:t>Activities include manual or mechanical removal of conifers, </a:t>
            </a:r>
          </a:p>
          <a:p>
            <a:pPr marL="457200" lvl="1" indent="0">
              <a:buNone/>
            </a:pPr>
            <a:r>
              <a:rPr lang="en-US" sz="2200" dirty="0"/>
              <a:t>or invasive vegetation, riparian restoration, seeding of natives, targeted grazing, temporary removal of wild horses and burros</a:t>
            </a:r>
          </a:p>
        </p:txBody>
      </p:sp>
      <p:pic>
        <p:nvPicPr>
          <p:cNvPr id="6146" name="Picture 2" descr="United States Congress - Wikipedia">
            <a:extLst>
              <a:ext uri="{FF2B5EF4-FFF2-40B4-BE49-F238E27FC236}">
                <a16:creationId xmlns:a16="http://schemas.microsoft.com/office/drawing/2014/main" id="{027777E8-73D1-847B-9DA5-66882B845C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6521" y="550995"/>
            <a:ext cx="1318760" cy="1312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9068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76672"/>
            <a:ext cx="10972800" cy="720080"/>
          </a:xfrm>
        </p:spPr>
        <p:txBody>
          <a:bodyPr>
            <a:normAutofit/>
          </a:bodyPr>
          <a:lstStyle/>
          <a:p>
            <a:r>
              <a:rPr lang="en-US" sz="3600" dirty="0"/>
              <a:t>2021 Projects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5E8F3A2-192C-AC4E-F7E5-A58DB9F3AC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1761962"/>
              </p:ext>
            </p:extLst>
          </p:nvPr>
        </p:nvGraphicFramePr>
        <p:xfrm>
          <a:off x="479376" y="1117189"/>
          <a:ext cx="11233248" cy="248127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371017">
                  <a:extLst>
                    <a:ext uri="{9D8B030D-6E8A-4147-A177-3AD203B41FA5}">
                      <a16:colId xmlns:a16="http://schemas.microsoft.com/office/drawing/2014/main" val="2612997363"/>
                    </a:ext>
                  </a:extLst>
                </a:gridCol>
                <a:gridCol w="986940">
                  <a:extLst>
                    <a:ext uri="{9D8B030D-6E8A-4147-A177-3AD203B41FA5}">
                      <a16:colId xmlns:a16="http://schemas.microsoft.com/office/drawing/2014/main" val="2009782757"/>
                    </a:ext>
                  </a:extLst>
                </a:gridCol>
                <a:gridCol w="4653603">
                  <a:extLst>
                    <a:ext uri="{9D8B030D-6E8A-4147-A177-3AD203B41FA5}">
                      <a16:colId xmlns:a16="http://schemas.microsoft.com/office/drawing/2014/main" val="3220722329"/>
                    </a:ext>
                  </a:extLst>
                </a:gridCol>
                <a:gridCol w="3221688">
                  <a:extLst>
                    <a:ext uri="{9D8B030D-6E8A-4147-A177-3AD203B41FA5}">
                      <a16:colId xmlns:a16="http://schemas.microsoft.com/office/drawing/2014/main" val="1890580535"/>
                    </a:ext>
                  </a:extLst>
                </a:gridCol>
              </a:tblGrid>
              <a:tr h="2762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SO/Field Office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Acres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Project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Benefitting Species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62677829"/>
                  </a:ext>
                </a:extLst>
              </a:tr>
              <a:tr h="36160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OR/Klamath Falls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1286 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Juniper/Aspen Restoration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Mule Deer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24821572"/>
                  </a:ext>
                </a:extLst>
              </a:tr>
              <a:tr h="36160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ID/Challis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4.5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Riparian restoration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Sage-grouse/Mule Deer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57992360"/>
                  </a:ext>
                </a:extLst>
              </a:tr>
              <a:tr h="36160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ID/Salmon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3406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Sagebrush/</a:t>
                      </a:r>
                      <a:r>
                        <a:rPr lang="en-US" sz="2000" dirty="0" err="1">
                          <a:effectLst/>
                        </a:rPr>
                        <a:t>Curlleaf</a:t>
                      </a:r>
                      <a:r>
                        <a:rPr lang="en-US" sz="2000" dirty="0">
                          <a:effectLst/>
                        </a:rPr>
                        <a:t> mahogany restoration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Sage-grouse/Mule Deer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70573403"/>
                  </a:ext>
                </a:extLst>
              </a:tr>
              <a:tr h="36160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WY/Worland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2400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Juniper reduction (10-year project)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Sage-grouse/Mule Deer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22722434"/>
                  </a:ext>
                </a:extLst>
              </a:tr>
              <a:tr h="36160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NV/Humboldt 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4.2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Riparian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Sage-grouse/Mule Deer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0800657"/>
                  </a:ext>
                </a:extLst>
              </a:tr>
              <a:tr h="36160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WY/Casper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500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Juniper reduction in sagebrush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Sage-grouse/Mule Deer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36872255"/>
                  </a:ext>
                </a:extLst>
              </a:tr>
            </a:tbl>
          </a:graphicData>
        </a:graphic>
      </p:graphicFrame>
      <p:pic>
        <p:nvPicPr>
          <p:cNvPr id="7" name="Picture 6" descr="A hill with trees on it&#10;&#10;Description automatically generated with low confidence">
            <a:extLst>
              <a:ext uri="{FF2B5EF4-FFF2-40B4-BE49-F238E27FC236}">
                <a16:creationId xmlns:a16="http://schemas.microsoft.com/office/drawing/2014/main" id="{04321BA2-2CBC-1811-3368-C467434A22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3545836"/>
            <a:ext cx="5943600" cy="3342640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8" name="Picture 2" descr="Hunting and Fishing on BLM-Managed Public Lands">
            <a:extLst>
              <a:ext uri="{FF2B5EF4-FFF2-40B4-BE49-F238E27FC236}">
                <a16:creationId xmlns:a16="http://schemas.microsoft.com/office/drawing/2014/main" id="{D32158DA-E4FC-D0E2-C634-16833C2DB4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9" b="10473"/>
          <a:stretch/>
        </p:blipFill>
        <p:spPr bwMode="auto">
          <a:xfrm>
            <a:off x="6278960" y="3744339"/>
            <a:ext cx="5433664" cy="3082138"/>
          </a:xfrm>
          <a:prstGeom prst="rect">
            <a:avLst/>
          </a:prstGeom>
          <a:noFill/>
          <a:effectLst>
            <a:softEdge rad="88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306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76672"/>
            <a:ext cx="10972800" cy="864096"/>
          </a:xfrm>
        </p:spPr>
        <p:txBody>
          <a:bodyPr>
            <a:normAutofit/>
          </a:bodyPr>
          <a:lstStyle/>
          <a:p>
            <a:r>
              <a:rPr lang="en-US" sz="3600" dirty="0"/>
              <a:t>2022 Projects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3B848E7-3DF2-A2D0-5368-995119AD3F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2494886"/>
              </p:ext>
            </p:extLst>
          </p:nvPr>
        </p:nvGraphicFramePr>
        <p:xfrm>
          <a:off x="479377" y="1152539"/>
          <a:ext cx="11233248" cy="2536698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371017">
                  <a:extLst>
                    <a:ext uri="{9D8B030D-6E8A-4147-A177-3AD203B41FA5}">
                      <a16:colId xmlns:a16="http://schemas.microsoft.com/office/drawing/2014/main" val="1269881903"/>
                    </a:ext>
                  </a:extLst>
                </a:gridCol>
                <a:gridCol w="1031076">
                  <a:extLst>
                    <a:ext uri="{9D8B030D-6E8A-4147-A177-3AD203B41FA5}">
                      <a16:colId xmlns:a16="http://schemas.microsoft.com/office/drawing/2014/main" val="467475553"/>
                    </a:ext>
                  </a:extLst>
                </a:gridCol>
                <a:gridCol w="4609466">
                  <a:extLst>
                    <a:ext uri="{9D8B030D-6E8A-4147-A177-3AD203B41FA5}">
                      <a16:colId xmlns:a16="http://schemas.microsoft.com/office/drawing/2014/main" val="2145066287"/>
                    </a:ext>
                  </a:extLst>
                </a:gridCol>
                <a:gridCol w="3221689">
                  <a:extLst>
                    <a:ext uri="{9D8B030D-6E8A-4147-A177-3AD203B41FA5}">
                      <a16:colId xmlns:a16="http://schemas.microsoft.com/office/drawing/2014/main" val="18964890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SO/Field Office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Acres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Project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Benefitting Species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006672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UT/Salt Lake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165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Aspen/sagebrush restoration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Mule Deer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312465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WY/Casper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575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Restoration of riparian area and increase understory in ponderosa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Sage-grouse/Mule Deer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60335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OR/Lakeview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750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Remove juniper from sagebrush, aspen stands (ph1/ph2 juniper)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Mule Deer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377074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ID/Challis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185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Fencing, piping, trough to protect 2 riparian areas to recover veg 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Sage-grouse/ Mule Deer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56134620"/>
                  </a:ext>
                </a:extLst>
              </a:tr>
            </a:tbl>
          </a:graphicData>
        </a:graphic>
      </p:graphicFrame>
      <p:pic>
        <p:nvPicPr>
          <p:cNvPr id="4" name="Picture 3" descr="Picture of project area with juniper tress, sage brush, and a house.  The Salt Lake Valley and Wasatch Range are in the background.">
            <a:extLst>
              <a:ext uri="{FF2B5EF4-FFF2-40B4-BE49-F238E27FC236}">
                <a16:creationId xmlns:a16="http://schemas.microsoft.com/office/drawing/2014/main" id="{198885C2-3E1F-5F75-189B-C805C1CBDC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800000">
            <a:off x="163586" y="3695648"/>
            <a:ext cx="5616625" cy="3162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Sage-grouse in Springtime: Lands for a thousand dances | Bureau of Land  Management">
            <a:extLst>
              <a:ext uri="{FF2B5EF4-FFF2-40B4-BE49-F238E27FC236}">
                <a16:creationId xmlns:a16="http://schemas.microsoft.com/office/drawing/2014/main" id="{8A4D3CC1-3700-C5C5-A401-9FC1CD61FC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35" b="13655"/>
          <a:stretch/>
        </p:blipFill>
        <p:spPr bwMode="auto">
          <a:xfrm>
            <a:off x="5748542" y="3689236"/>
            <a:ext cx="6443458" cy="3168764"/>
          </a:xfrm>
          <a:prstGeom prst="rect">
            <a:avLst/>
          </a:prstGeom>
          <a:noFill/>
          <a:effectLst>
            <a:softEdge rad="114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4798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455" y="327929"/>
            <a:ext cx="10972800" cy="864096"/>
          </a:xfrm>
        </p:spPr>
        <p:txBody>
          <a:bodyPr>
            <a:normAutofit/>
          </a:bodyPr>
          <a:lstStyle/>
          <a:p>
            <a:r>
              <a:rPr lang="en-US" sz="3600" dirty="0"/>
              <a:t>2023 Projects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E858BD0-272A-B7AE-41BF-9D8488C462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3878809"/>
              </p:ext>
            </p:extLst>
          </p:nvPr>
        </p:nvGraphicFramePr>
        <p:xfrm>
          <a:off x="528085" y="1042503"/>
          <a:ext cx="11233249" cy="3103626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160240">
                  <a:extLst>
                    <a:ext uri="{9D8B030D-6E8A-4147-A177-3AD203B41FA5}">
                      <a16:colId xmlns:a16="http://schemas.microsoft.com/office/drawing/2014/main" val="152290077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3050944490"/>
                    </a:ext>
                  </a:extLst>
                </a:gridCol>
                <a:gridCol w="5256584">
                  <a:extLst>
                    <a:ext uri="{9D8B030D-6E8A-4147-A177-3AD203B41FA5}">
                      <a16:colId xmlns:a16="http://schemas.microsoft.com/office/drawing/2014/main" val="4250223133"/>
                    </a:ext>
                  </a:extLst>
                </a:gridCol>
                <a:gridCol w="2808313">
                  <a:extLst>
                    <a:ext uri="{9D8B030D-6E8A-4147-A177-3AD203B41FA5}">
                      <a16:colId xmlns:a16="http://schemas.microsoft.com/office/drawing/2014/main" val="28091539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SO/FO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Acres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Project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Benefitting Species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64432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UT/Salt Lake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75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Trial Shrub restoration with seeding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Mule Deer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62051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UT/Monticello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1849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PJ removal treatment (multiple methods)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Gunnison Sage-grouse Mule Deer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486449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CO/Uncompahgre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390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PJ Lop and scatter and mastication to improve understory with seeding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Mule Deer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200406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UT/Salt Lake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956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PJ removal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Mule Deer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510455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UT/Richfield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4464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PJ removal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Mule Deer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900052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OR/Klamath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4438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PJ removal with shrub plantings and grass/forb seeding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effectLst/>
                        </a:rPr>
                        <a:t>Mule Deer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22675792"/>
                  </a:ext>
                </a:extLst>
              </a:tr>
            </a:tbl>
          </a:graphicData>
        </a:graphic>
      </p:graphicFrame>
      <p:pic>
        <p:nvPicPr>
          <p:cNvPr id="6" name="Picture 5" descr="A picture containing outdoor, nature, rock&#10;&#10;Description automatically generated">
            <a:extLst>
              <a:ext uri="{FF2B5EF4-FFF2-40B4-BE49-F238E27FC236}">
                <a16:creationId xmlns:a16="http://schemas.microsoft.com/office/drawing/2014/main" id="{FCDC1739-9F6E-8B3F-C0FF-C397FF7C0B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06" b="25023"/>
          <a:stretch/>
        </p:blipFill>
        <p:spPr>
          <a:xfrm>
            <a:off x="451273" y="4030630"/>
            <a:ext cx="5610582" cy="2696030"/>
          </a:xfrm>
          <a:prstGeom prst="rect">
            <a:avLst/>
          </a:prstGeom>
          <a:effectLst>
            <a:softEdge rad="101600"/>
          </a:effectLst>
        </p:spPr>
      </p:pic>
      <p:pic>
        <p:nvPicPr>
          <p:cNvPr id="3074" name="Picture 2" descr="Hunting and Fishing on BLM-Managed Public Lands">
            <a:extLst>
              <a:ext uri="{FF2B5EF4-FFF2-40B4-BE49-F238E27FC236}">
                <a16:creationId xmlns:a16="http://schemas.microsoft.com/office/drawing/2014/main" id="{69AE24C6-367D-F179-0BD0-04BD6524CD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50"/>
          <a:stretch/>
        </p:blipFill>
        <p:spPr bwMode="auto">
          <a:xfrm>
            <a:off x="6130146" y="3996607"/>
            <a:ext cx="5720452" cy="2764075"/>
          </a:xfrm>
          <a:prstGeom prst="rect">
            <a:avLst/>
          </a:prstGeom>
          <a:noFill/>
          <a:effectLst>
            <a:softEdge rad="76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8706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Totals &amp; 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49552D-BE28-006C-1CD3-6170A44B85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619672"/>
            <a:ext cx="7344816" cy="4525963"/>
          </a:xfrm>
        </p:spPr>
        <p:txBody>
          <a:bodyPr>
            <a:normAutofit/>
          </a:bodyPr>
          <a:lstStyle/>
          <a:p>
            <a:r>
              <a:rPr lang="en-US" dirty="0"/>
              <a:t>Sixteen projects reviewed</a:t>
            </a:r>
          </a:p>
          <a:p>
            <a:r>
              <a:rPr lang="en-US" dirty="0"/>
              <a:t>Over 21,000 acres of habitat projects across 15 locations</a:t>
            </a:r>
          </a:p>
          <a:p>
            <a:r>
              <a:rPr lang="en-US" dirty="0"/>
              <a:t>One project used the PJ CX </a:t>
            </a:r>
          </a:p>
          <a:p>
            <a:r>
              <a:rPr lang="en-US" dirty="0"/>
              <a:t>Projects in development</a:t>
            </a:r>
          </a:p>
          <a:p>
            <a:pPr lvl="1"/>
            <a:r>
              <a:rPr lang="en-US" dirty="0"/>
              <a:t>Colorado</a:t>
            </a:r>
          </a:p>
          <a:p>
            <a:pPr lvl="1"/>
            <a:r>
              <a:rPr lang="en-US" dirty="0"/>
              <a:t>Utah</a:t>
            </a:r>
          </a:p>
        </p:txBody>
      </p:sp>
      <p:pic>
        <p:nvPicPr>
          <p:cNvPr id="4102" name="Picture 6" descr="Stinking Springs and Egin areas temporarily closed to protect wildlife |  Bureau of Land Management">
            <a:extLst>
              <a:ext uri="{FF2B5EF4-FFF2-40B4-BE49-F238E27FC236}">
                <a16:creationId xmlns:a16="http://schemas.microsoft.com/office/drawing/2014/main" id="{ADE7E161-D2DB-DFE9-4DF2-ABABC24E23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240"/>
          <a:stretch/>
        </p:blipFill>
        <p:spPr bwMode="auto">
          <a:xfrm>
            <a:off x="7652152" y="476672"/>
            <a:ext cx="4539848" cy="638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174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6B69098-3E09-D0C5-DD92-E225B93C53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6678"/>
            <a:ext cx="12176882" cy="6838353"/>
          </a:xfrm>
          <a:prstGeom prst="rect">
            <a:avLst/>
          </a:prstGeom>
        </p:spPr>
      </p:pic>
      <p:grpSp>
        <p:nvGrpSpPr>
          <p:cNvPr id="9" name="Group 8" descr="BLM Alaska Fire Service Masthead graphic" title="BLM Alaska Fire Service Masthead graphic"/>
          <p:cNvGrpSpPr/>
          <p:nvPr/>
        </p:nvGrpSpPr>
        <p:grpSpPr>
          <a:xfrm>
            <a:off x="14772" y="-11723"/>
            <a:ext cx="12177228" cy="572198"/>
            <a:chOff x="0" y="0"/>
            <a:chExt cx="12177228" cy="572198"/>
          </a:xfrm>
        </p:grpSpPr>
        <p:pic>
          <p:nvPicPr>
            <p:cNvPr id="10" name="Picture 9" descr="Black Topo line graphic" title="Black Topo line graphic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4" t="14316" r="415" b="80451"/>
            <a:stretch/>
          </p:blipFill>
          <p:spPr bwMode="auto">
            <a:xfrm>
              <a:off x="0" y="0"/>
              <a:ext cx="12177228" cy="478401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2" name="Text Box 2"/>
            <p:cNvSpPr txBox="1">
              <a:spLocks noChangeArrowheads="1"/>
            </p:cNvSpPr>
            <p:nvPr/>
          </p:nvSpPr>
          <p:spPr bwMode="auto">
            <a:xfrm>
              <a:off x="755576" y="95924"/>
              <a:ext cx="2743200" cy="382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CA" sz="850" dirty="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  <a:cs typeface="Times New Roman"/>
                </a:rPr>
                <a:t>U.S. Department of the Interior</a:t>
              </a:r>
              <a:br>
                <a:rPr lang="en-CA" sz="850" dirty="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  <a:cs typeface="Times New Roman"/>
                </a:rPr>
              </a:br>
              <a:r>
                <a:rPr lang="en-CA" sz="850" dirty="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  <a:cs typeface="Times New Roman"/>
                </a:rPr>
                <a:t>Bureau of Land Management</a:t>
              </a:r>
              <a:endParaRPr lang="en-US" sz="850" dirty="0">
                <a:latin typeface="Roboto" panose="020B0604020202020204" charset="0"/>
                <a:ea typeface="Roboto" panose="020B0604020202020204" charset="0"/>
                <a:cs typeface="Times New Roman"/>
              </a:endParaRPr>
            </a:p>
          </p:txBody>
        </p:sp>
        <p:pic>
          <p:nvPicPr>
            <p:cNvPr id="11" name="Picture 10" descr="Bureau of Land Management Logo" title="Bureau of Land Management Logo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648" y="114722"/>
              <a:ext cx="520818" cy="457476"/>
            </a:xfrm>
            <a:prstGeom prst="rect">
              <a:avLst/>
            </a:prstGeom>
          </p:spPr>
        </p:pic>
      </p:grpSp>
      <p:sp>
        <p:nvSpPr>
          <p:cNvPr id="16" name="Title 15">
            <a:extLst>
              <a:ext uri="{FF2B5EF4-FFF2-40B4-BE49-F238E27FC236}">
                <a16:creationId xmlns:a16="http://schemas.microsoft.com/office/drawing/2014/main" id="{AC2C19D7-17E6-38F5-92C9-2A2B54559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829" y="1484784"/>
            <a:ext cx="11022087" cy="2592288"/>
          </a:xfrm>
        </p:spPr>
        <p:txBody>
          <a:bodyPr>
            <a:normAutofit fontScale="90000"/>
          </a:bodyPr>
          <a:lstStyle/>
          <a:p>
            <a:r>
              <a:rPr lang="en-US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Thank you!!</a:t>
            </a:r>
            <a:b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Questions?</a:t>
            </a:r>
            <a:b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Renee Chi  		rchi@blm.gov</a:t>
            </a:r>
            <a:b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Elroy Masters  	emasters@blm.gov</a:t>
            </a:r>
            <a:b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		    Frank Quamen  	fquamen@blm.gov</a:t>
            </a:r>
            <a:b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5785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34445D627E2B4188E31BB380470FA5" ma:contentTypeVersion="8" ma:contentTypeDescription="Create a new document." ma:contentTypeScope="" ma:versionID="07a837cd66a785492b5bbcfeba83d8b3">
  <xsd:schema xmlns:xsd="http://www.w3.org/2001/XMLSchema" xmlns:xs="http://www.w3.org/2001/XMLSchema" xmlns:p="http://schemas.microsoft.com/office/2006/metadata/properties" xmlns:ns2="408fc836-7c6b-4510-b495-ac50cb372299" xmlns:ns3="7a3c4800-eacc-40cd-90f6-e0f5833c5cb3" targetNamespace="http://schemas.microsoft.com/office/2006/metadata/properties" ma:root="true" ma:fieldsID="2b489341f8c54830857b725885848a61" ns2:_="" ns3:_="">
    <xsd:import namespace="408fc836-7c6b-4510-b495-ac50cb372299"/>
    <xsd:import namespace="7a3c4800-eacc-40cd-90f6-e0f5833c5cb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8fc836-7c6b-4510-b495-ac50cb3722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9c5df3ad-b4e5-45d1-88c9-23db5f1fe61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3c4800-eacc-40cd-90f6-e0f5833c5cb3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50f3b3bb-2aa7-4233-8a72-749e63e74d26}" ma:internalName="TaxCatchAll" ma:showField="CatchAllData" ma:web="7a3c4800-eacc-40cd-90f6-e0f5833c5cb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a3c4800-eacc-40cd-90f6-e0f5833c5cb3" xsi:nil="true"/>
    <lcf76f155ced4ddcb4097134ff3c332f xmlns="408fc836-7c6b-4510-b495-ac50cb372299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46F2FC9-68EA-44C0-9EB6-A9DE111537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08fc836-7c6b-4510-b495-ac50cb372299"/>
    <ds:schemaRef ds:uri="7a3c4800-eacc-40cd-90f6-e0f5833c5cb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4935F55-0A86-4B9A-983F-DA3D212BE0CB}">
  <ds:schemaRefs>
    <ds:schemaRef ds:uri="http://schemas.microsoft.com/office/2006/metadata/properties"/>
    <ds:schemaRef ds:uri="http://schemas.microsoft.com/office/infopath/2007/PartnerControls"/>
    <ds:schemaRef ds:uri="4671cff1-bb98-4362-b999-0807e48a599e"/>
    <ds:schemaRef ds:uri="b3556a6e-da93-4e91-82c8-98ae1e17e398"/>
    <ds:schemaRef ds:uri="7a3c4800-eacc-40cd-90f6-e0f5833c5cb3"/>
    <ds:schemaRef ds:uri="408fc836-7c6b-4510-b495-ac50cb372299"/>
  </ds:schemaRefs>
</ds:datastoreItem>
</file>

<file path=customXml/itemProps3.xml><?xml version="1.0" encoding="utf-8"?>
<ds:datastoreItem xmlns:ds="http://schemas.openxmlformats.org/officeDocument/2006/customXml" ds:itemID="{B8DD36D8-7DD1-4B5A-9CA4-C140FE00353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6225</TotalTime>
  <Words>612</Words>
  <Application>Microsoft Office PowerPoint</Application>
  <PresentationFormat>Widescreen</PresentationFormat>
  <Paragraphs>104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Calibri</vt:lpstr>
      <vt:lpstr>Roboto</vt:lpstr>
      <vt:lpstr>Arial</vt:lpstr>
      <vt:lpstr>Office Theme</vt:lpstr>
      <vt:lpstr>BLM Use of the Mule Deer and Sage-Grouse CX</vt:lpstr>
      <vt:lpstr>NEPA and Categorical Exclusions</vt:lpstr>
      <vt:lpstr>BLM Administrative Pinyon-Juniper CX</vt:lpstr>
      <vt:lpstr>BLM adopts Legislative CX</vt:lpstr>
      <vt:lpstr>2021 Projects</vt:lpstr>
      <vt:lpstr>2022 Projects</vt:lpstr>
      <vt:lpstr>2023 Projects</vt:lpstr>
      <vt:lpstr>Totals &amp; Takeaways</vt:lpstr>
      <vt:lpstr>                                  Thank you!!                                    Questions?                       Renee Chi    rchi@blm.gov                       Elroy Masters   emasters@blm.gov           Frank Quamen   fquamen@blm.gov  </vt:lpstr>
    </vt:vector>
  </TitlesOfParts>
  <Company>Bureau of Land Management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Hammari, Joshua</dc:creator>
  <cp:lastModifiedBy>Chi, Renee Y</cp:lastModifiedBy>
  <cp:revision>53</cp:revision>
  <dcterms:created xsi:type="dcterms:W3CDTF">2014-11-17T16:44:52Z</dcterms:created>
  <dcterms:modified xsi:type="dcterms:W3CDTF">2023-09-12T15:44:35Z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0x010100E034445D627E2B4188E31BB380470FA5</vt:lpwstr>
  </property>
  <property fmtid="{D5CDD505-2E9C-101B-9397-08002B2CF9AE}" pid="3" name="_dlc_DocIdItemGuid">
    <vt:lpwstr>ef85d376-999c-4079-99f5-5cd8cac9c064</vt:lpwstr>
  </property>
  <property fmtid="{D5CDD505-2E9C-101B-9397-08002B2CF9AE}" pid="4" name="Order">
    <vt:r8>700</vt:r8>
  </property>
  <property fmtid="{D5CDD505-2E9C-101B-9397-08002B2CF9AE}" pid="5" name="_ExtendedDescription">
    <vt:lpwstr/>
  </property>
  <property fmtid="{D5CDD505-2E9C-101B-9397-08002B2CF9AE}" pid="6" name="MediaServiceImageTags">
    <vt:lpwstr/>
  </property>
</Properties>
</file>