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0" r:id="rId4"/>
    <p:sldId id="268" r:id="rId5"/>
    <p:sldId id="269" r:id="rId6"/>
    <p:sldId id="271" r:id="rId7"/>
    <p:sldId id="27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88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936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79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48681"/>
            <a:ext cx="2743200" cy="55774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8681"/>
            <a:ext cx="8026400" cy="55774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05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>
            <a:lvl1pPr algn="l"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00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9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9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9269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09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34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73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20688"/>
            <a:ext cx="4011084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20689"/>
            <a:ext cx="6815667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4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8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Black Topo line graphic" title="Black Topo line graphic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5711" b="78416"/>
          <a:stretch/>
        </p:blipFill>
        <p:spPr bwMode="auto">
          <a:xfrm>
            <a:off x="0" y="0"/>
            <a:ext cx="12192000" cy="489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Bureau of Land Management Logo" title="Bureau of Land Management Logo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7" y="114722"/>
            <a:ext cx="521208" cy="4572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4224" y="95924"/>
            <a:ext cx="3657600" cy="3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lang="en-US" sz="850" dirty="0">
              <a:effectLst/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20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3/11/21/2023-25698/temporary-closure-and-restriction-orde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23822"/>
          <a:stretch/>
        </p:blipFill>
        <p:spPr>
          <a:xfrm>
            <a:off x="12721" y="2060848"/>
            <a:ext cx="12216680" cy="4797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325" y="3087251"/>
            <a:ext cx="9949163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Temporary Closure and Restriction Orders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(RIN 1004-AE89)</a:t>
            </a:r>
          </a:p>
        </p:txBody>
      </p:sp>
      <p:pic>
        <p:nvPicPr>
          <p:cNvPr id="4" name="Picture 3" descr="Black Topo line graphic" title="Black Topo line graphi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3724" r="780" b="53891"/>
          <a:stretch/>
        </p:blipFill>
        <p:spPr bwMode="auto">
          <a:xfrm>
            <a:off x="0" y="1114"/>
            <a:ext cx="12216680" cy="2060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 descr="green line" title="green line"/>
          <p:cNvSpPr/>
          <p:nvPr/>
        </p:nvSpPr>
        <p:spPr>
          <a:xfrm>
            <a:off x="204608" y="870167"/>
            <a:ext cx="116586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 descr="green line" title="green line"/>
          <p:cNvSpPr/>
          <p:nvPr/>
        </p:nvSpPr>
        <p:spPr>
          <a:xfrm>
            <a:off x="204608" y="1889649"/>
            <a:ext cx="116586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325" y="1271517"/>
            <a:ext cx="8763472" cy="12222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Proposed Rulemaking</a:t>
            </a:r>
            <a:endParaRPr lang="en-US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18928" y="199040"/>
            <a:ext cx="3415930" cy="3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kumimoji="0" lang="en-CA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kumimoji="0" lang="en-CA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  <p:pic>
        <p:nvPicPr>
          <p:cNvPr id="10" name="Picture 9" descr="Bureau of Land Management Logo" title="Bureau of Land Management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" y="135429"/>
            <a:ext cx="685800" cy="602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FD8AF-BB0D-ADC2-2B37-E1B7B94F252A}"/>
              </a:ext>
            </a:extLst>
          </p:cNvPr>
          <p:cNvSpPr txBox="1"/>
          <p:nvPr/>
        </p:nvSpPr>
        <p:spPr>
          <a:xfrm>
            <a:off x="407368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Acid Spill on BLM Lands, Rowley, UT (2014)</a:t>
            </a:r>
          </a:p>
        </p:txBody>
      </p:sp>
    </p:spTree>
    <p:extLst>
      <p:ext uri="{BB962C8B-B14F-4D97-AF65-F5344CB8AC3E}">
        <p14:creationId xmlns:p14="http://schemas.microsoft.com/office/powerpoint/2010/main" val="423468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Rule to improve the process of issuing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mergency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losures and temporary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estrictions on use of 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ublic </a:t>
            </a:r>
            <a:r>
              <a:rPr lang="en-US" dirty="0">
                <a:solidFill>
                  <a:srgbClr val="000000"/>
                </a:solidFill>
                <a:cs typeface="Roboto" panose="02000000000000000000" pitchFamily="2" charset="0"/>
              </a:rPr>
              <a:t>l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ands.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Aspects of BLM’s current closure and restriction regulations (43 CFR 8364.1(c)) limit the agency’s ability to respond in a timely manner to emergencies and other unforeseen events.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BLM designs temporary closure and restriction orders to apply for the shortest duration and to cover the smallest area necessary to protect persons, property, and public lands and resources.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proposed rule is intended to address short-term closures and restrictions. Long-term closures and restrictions generally must be accomplished through the land use planning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Current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Aspects of BLM’s current closure and restriction regulations (43 CFR 8364.1(c)) limit the agency’s ability to respond in a timely manner to emergencies and other unforeseen events</a:t>
            </a:r>
          </a:p>
          <a:p>
            <a:pPr lvl="1"/>
            <a:r>
              <a:rPr lang="en-US" dirty="0"/>
              <a:t>Federal Register Notice required</a:t>
            </a:r>
          </a:p>
          <a:p>
            <a:pPr lvl="1"/>
            <a:r>
              <a:rPr lang="en-US" dirty="0"/>
              <a:t>Lacks immediate effectiveness provisions</a:t>
            </a:r>
          </a:p>
          <a:p>
            <a:pPr lvl="1"/>
            <a:r>
              <a:rPr lang="en-US" dirty="0"/>
              <a:t>Inconsistent with adjacent agency regulations (NPS and USFS)</a:t>
            </a:r>
          </a:p>
          <a:p>
            <a:pPr lvl="1"/>
            <a:r>
              <a:rPr lang="en-US" dirty="0"/>
              <a:t>County and local law enforcement relationships impacted</a:t>
            </a:r>
          </a:p>
        </p:txBody>
      </p:sp>
    </p:spTree>
    <p:extLst>
      <p:ext uri="{BB962C8B-B14F-4D97-AF65-F5344CB8AC3E}">
        <p14:creationId xmlns:p14="http://schemas.microsoft.com/office/powerpoint/2010/main" val="206849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971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19 acres of BLM managed lands impacted by hydrochloric acid spill in Rowley, UT</a:t>
            </a:r>
          </a:p>
          <a:p>
            <a:pPr marL="914400" lvl="1" indent="-514350"/>
            <a:r>
              <a:rPr lang="en-US" dirty="0"/>
              <a:t>Immediate public health hazard on public lands (JAN 2014)</a:t>
            </a:r>
          </a:p>
          <a:p>
            <a:pPr marL="914400" lvl="1" indent="-514350"/>
            <a:r>
              <a:rPr lang="en-US" dirty="0"/>
              <a:t>Federal Register Notice published (MAY 2014)</a:t>
            </a:r>
          </a:p>
          <a:p>
            <a:pPr marL="914400" lvl="1" indent="-514350"/>
            <a:r>
              <a:rPr lang="en-US" dirty="0"/>
              <a:t>3+ months with no enforceable closure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Recreation site near Challis, ID flooded by ice dams</a:t>
            </a:r>
          </a:p>
          <a:p>
            <a:pPr marL="914400" lvl="1" indent="-514350"/>
            <a:r>
              <a:rPr lang="en-US" dirty="0"/>
              <a:t>Hazard identified JAN 2022</a:t>
            </a:r>
          </a:p>
          <a:p>
            <a:pPr marL="914400" lvl="1" indent="-514350"/>
            <a:r>
              <a:rPr lang="en-US" dirty="0"/>
              <a:t>Federal Register Notice published April 2022</a:t>
            </a:r>
          </a:p>
          <a:p>
            <a:pPr marL="914400" lvl="1" indent="-514350"/>
            <a:r>
              <a:rPr lang="en-US" dirty="0"/>
              <a:t>3 months with no enforceable closure</a:t>
            </a:r>
          </a:p>
        </p:txBody>
      </p:sp>
    </p:spTree>
    <p:extLst>
      <p:ext uri="{BB962C8B-B14F-4D97-AF65-F5344CB8AC3E}">
        <p14:creationId xmlns:p14="http://schemas.microsoft.com/office/powerpoint/2010/main" val="231612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Revisions to Current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Clarify uses for Temporary Closures and Restrictions (adding in “Temporary” to regulations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Require clarity for start and stop for closure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Eliminate delay of Federal Register Notice, require on site local area and web posting for closures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Provide full force and effect authority where appropriate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0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Notice of Proposed Rulemaking published 21 NOV 2023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</a:rPr>
              <a:t>Public comment period closes 22 JAN 2024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hlinkClick r:id="rId2"/>
              </a:rPr>
              <a:t>Federal Register :: Temporary Closure and Restriction Orders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2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ek in Alaska with rocky and forested banks during the summer" title="Creek in Alaska with rocky and forested banks during the summ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15734" b="14547"/>
          <a:stretch/>
        </p:blipFill>
        <p:spPr>
          <a:xfrm>
            <a:off x="0" y="476672"/>
            <a:ext cx="12192000" cy="6381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6" y="5809828"/>
            <a:ext cx="8229600" cy="114300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664" y="343016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&amp; Discussion</a:t>
            </a:r>
          </a:p>
        </p:txBody>
      </p:sp>
      <p:grpSp>
        <p:nvGrpSpPr>
          <p:cNvPr id="9" name="Group 8" descr="BLM Alaska Fire Service Masthead graphic" title="BLM Alaska Fire Service Masthead graphic"/>
          <p:cNvGrpSpPr/>
          <p:nvPr/>
        </p:nvGrpSpPr>
        <p:grpSpPr>
          <a:xfrm>
            <a:off x="14772" y="-11723"/>
            <a:ext cx="12177228" cy="572198"/>
            <a:chOff x="0" y="0"/>
            <a:chExt cx="12177228" cy="572198"/>
          </a:xfrm>
        </p:grpSpPr>
        <p:pic>
          <p:nvPicPr>
            <p:cNvPr id="10" name="Picture 9" descr="Black Topo line graphic" title="Black Topo line graphic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" t="14316" r="415" b="80451"/>
            <a:stretch/>
          </p:blipFill>
          <p:spPr bwMode="auto">
            <a:xfrm>
              <a:off x="0" y="0"/>
              <a:ext cx="12177228" cy="4784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48" y="114722"/>
              <a:ext cx="520818" cy="457476"/>
            </a:xfrm>
            <a:prstGeom prst="rect">
              <a:avLst/>
            </a:prstGeom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38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47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Times New Roman</vt:lpstr>
      <vt:lpstr>1_Office Theme</vt:lpstr>
      <vt:lpstr>Proposed Rulemaking</vt:lpstr>
      <vt:lpstr>Background</vt:lpstr>
      <vt:lpstr>Background (Continued)</vt:lpstr>
      <vt:lpstr>Challenges with Current Regulations</vt:lpstr>
      <vt:lpstr>Case Study Examples</vt:lpstr>
      <vt:lpstr>Key Revisions to Current Regulations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Rulemaking</dc:title>
  <dc:creator>Hobbs, Doug</dc:creator>
  <cp:lastModifiedBy>Hobbs, Doug</cp:lastModifiedBy>
  <cp:revision>1</cp:revision>
  <dcterms:created xsi:type="dcterms:W3CDTF">2023-12-05T15:42:02Z</dcterms:created>
  <dcterms:modified xsi:type="dcterms:W3CDTF">2023-12-05T15:42:54Z</dcterms:modified>
</cp:coreProperties>
</file>