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26"/>
  </p:notesMasterIdLst>
  <p:handoutMasterIdLst>
    <p:handoutMasterId r:id="rId27"/>
  </p:handoutMasterIdLst>
  <p:sldIdLst>
    <p:sldId id="686" r:id="rId5"/>
    <p:sldId id="1091" r:id="rId6"/>
    <p:sldId id="305" r:id="rId7"/>
    <p:sldId id="1092" r:id="rId8"/>
    <p:sldId id="1057" r:id="rId9"/>
    <p:sldId id="1058" r:id="rId10"/>
    <p:sldId id="1061" r:id="rId11"/>
    <p:sldId id="1067" r:id="rId12"/>
    <p:sldId id="1068" r:id="rId13"/>
    <p:sldId id="1082" r:id="rId14"/>
    <p:sldId id="1063" r:id="rId15"/>
    <p:sldId id="1078" r:id="rId16"/>
    <p:sldId id="1037" r:id="rId17"/>
    <p:sldId id="1073" r:id="rId18"/>
    <p:sldId id="1084" r:id="rId19"/>
    <p:sldId id="1076" r:id="rId20"/>
    <p:sldId id="1075" r:id="rId21"/>
    <p:sldId id="1079" r:id="rId22"/>
    <p:sldId id="1081" r:id="rId23"/>
    <p:sldId id="1080" r:id="rId24"/>
    <p:sldId id="1083" r:id="rId25"/>
  </p:sldIdLst>
  <p:sldSz cx="91440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357DE4-A06C-0792-BC17-B9A6E1723727}" name="Leonard, Jerry L" initials="LJL" userId="S::jerry_leonard@fws.gov::bcc1d545-ff9b-4ec1-9bff-38cf6eb2d83b" providerId="AD"/>
  <p188:author id="{18B2E7EF-49B8-E646-B3A7-B5EEC5CE93B1}" name="Aiken, Richard" initials="AR" userId="S::richard_aiken@fws.gov::bb5fe90a-3b17-47e5-a19d-465ddd885a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o, Dan [USA]" initials="RD[" lastIdx="6" clrIdx="0">
    <p:extLst>
      <p:ext uri="{19B8F6BF-5375-455C-9EA6-DF929625EA0E}">
        <p15:presenceInfo xmlns:p15="http://schemas.microsoft.com/office/powerpoint/2012/main" userId="S-1-5-21-1314303383-2379350573-4036118543-176640" providerId="AD"/>
      </p:ext>
    </p:extLst>
  </p:cmAuthor>
  <p:cmAuthor id="2" name="Cavey, Katherine [USA]" initials="CK[" lastIdx="9" clrIdx="1">
    <p:extLst>
      <p:ext uri="{19B8F6BF-5375-455C-9EA6-DF929625EA0E}">
        <p15:presenceInfo xmlns:p15="http://schemas.microsoft.com/office/powerpoint/2012/main" userId="S-1-5-21-1314303383-2379350573-4036118543-255569" providerId="AD"/>
      </p:ext>
    </p:extLst>
  </p:cmAuthor>
  <p:cmAuthor id="3" name="Spadafore, Martha" initials="SM" lastIdx="2" clrIdx="2">
    <p:extLst>
      <p:ext uri="{19B8F6BF-5375-455C-9EA6-DF929625EA0E}">
        <p15:presenceInfo xmlns:p15="http://schemas.microsoft.com/office/powerpoint/2012/main" userId="S-1-5-21-2589800181-1723214923-4271176276-90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5"/>
    <a:srgbClr val="44546A"/>
    <a:srgbClr val="4454C0"/>
    <a:srgbClr val="F8BF00"/>
    <a:srgbClr val="347864"/>
    <a:srgbClr val="5A481C"/>
    <a:srgbClr val="006DB6"/>
    <a:srgbClr val="00A5D9"/>
    <a:srgbClr val="00569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BA806-9614-4B45-A500-AFE07351B6F2}" v="3" dt="2023-12-04T00:26:28.8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424" autoAdjust="0"/>
  </p:normalViewPr>
  <p:slideViewPr>
    <p:cSldViewPr snapToGrid="0">
      <p:cViewPr varScale="1">
        <p:scale>
          <a:sx n="122" d="100"/>
          <a:sy n="122" d="100"/>
        </p:scale>
        <p:origin x="1128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639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D777C-E3A4-4378-958D-8441ED646C03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639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90AA8-3B41-4686-8BE8-BBC5946BF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5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994"/>
          </a:xfrm>
          <a:prstGeom prst="rect">
            <a:avLst/>
          </a:prstGeom>
        </p:spPr>
        <p:txBody>
          <a:bodyPr vert="horz" lIns="102074" tIns="51037" rIns="102074" bIns="5103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8" y="0"/>
            <a:ext cx="3043343" cy="465994"/>
          </a:xfrm>
          <a:prstGeom prst="rect">
            <a:avLst/>
          </a:prstGeom>
        </p:spPr>
        <p:txBody>
          <a:bodyPr vert="horz" lIns="102074" tIns="51037" rIns="102074" bIns="51037" rtlCol="0"/>
          <a:lstStyle>
            <a:lvl1pPr algn="r">
              <a:defRPr sz="1300"/>
            </a:lvl1pPr>
          </a:lstStyle>
          <a:p>
            <a:fld id="{2A890344-66FF-4D6C-B5FB-C28885E765B5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1163638"/>
            <a:ext cx="52355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74" tIns="51037" rIns="102074" bIns="510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469"/>
            <a:ext cx="5618480" cy="3665995"/>
          </a:xfrm>
          <a:prstGeom prst="rect">
            <a:avLst/>
          </a:prstGeom>
        </p:spPr>
        <p:txBody>
          <a:bodyPr vert="horz" lIns="102074" tIns="51037" rIns="102074" bIns="510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3109"/>
            <a:ext cx="3043343" cy="465993"/>
          </a:xfrm>
          <a:prstGeom prst="rect">
            <a:avLst/>
          </a:prstGeom>
        </p:spPr>
        <p:txBody>
          <a:bodyPr vert="horz" lIns="102074" tIns="51037" rIns="102074" bIns="5103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8" y="8843109"/>
            <a:ext cx="3043343" cy="465993"/>
          </a:xfrm>
          <a:prstGeom prst="rect">
            <a:avLst/>
          </a:prstGeom>
        </p:spPr>
        <p:txBody>
          <a:bodyPr vert="horz" lIns="102074" tIns="51037" rIns="102074" bIns="51037" rtlCol="0" anchor="b"/>
          <a:lstStyle>
            <a:lvl1pPr algn="r">
              <a:defRPr sz="1300"/>
            </a:lvl1pPr>
          </a:lstStyle>
          <a:p>
            <a:fld id="{5B1CE602-BF23-4E64-85CB-045FA1781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42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96913"/>
            <a:ext cx="580866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4" tIns="46207" rIns="92414" bIns="46207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14" tIns="46207" rIns="92414" bIns="46207" anchor="b" anchorCtr="0">
            <a:noAutofit/>
          </a:bodyPr>
          <a:lstStyle/>
          <a:p>
            <a:pPr defTabSz="905713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05713">
                <a:buClr>
                  <a:srgbClr val="000000"/>
                </a:buClr>
                <a:defRPr/>
              </a:pPr>
              <a:t>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43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83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2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1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3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6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1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40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7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9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4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CE602-BF23-4E64-85CB-045FA17816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9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3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7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CE602-BF23-4E64-85CB-045FA17816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5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1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-Rural residents made up 20% of U.S. residents but 42% of all hunters</a:t>
            </a:r>
          </a:p>
        </p:txBody>
      </p:sp>
    </p:spTree>
    <p:extLst>
      <p:ext uri="{BB962C8B-B14F-4D97-AF65-F5344CB8AC3E}">
        <p14:creationId xmlns:p14="http://schemas.microsoft.com/office/powerpoint/2010/main" val="345785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3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CE602-BF23-4E64-85CB-045FA17816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1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9E47-ABC3-4F25-B2FC-1C864638A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C86FF-EDF9-43C3-963A-3D4D35362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5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7" indent="0" algn="ctr">
              <a:buNone/>
              <a:defRPr sz="1200"/>
            </a:lvl5pPr>
            <a:lvl6pPr marL="1714621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1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C15FE-D86E-42FD-8964-85ACF127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7BCD-CE34-493B-8FCB-08AE9F4FBE04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3B7F-D950-4231-8DAB-11446446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D5D3-0BF0-47D7-BC9E-E6FBA848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596D-7396-4426-A9FC-C0BBA85D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4A286-DB51-430C-B1F8-3441A05D5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0907-7A8E-4606-8328-58A687DE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5700-8252-4A87-820B-EA8C59F772C4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92A4-2CD9-4765-B8B1-27945A82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D7AC-054A-4A6F-8EC3-493A4501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4B461-22C9-4D11-988D-2E26D3FC2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9" y="292100"/>
            <a:ext cx="1971675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B544C-C9D4-42FF-BAD0-AF99EF02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92100"/>
            <a:ext cx="5800725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8FAD-2265-40FE-AB6B-BDA1EE57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FB78-945F-41C1-86C4-E1769D14C5BC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A586E-A087-4BB7-BF86-0A0462D1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399F4-9803-436C-9CE4-295432C8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93DB-0A58-409F-B0B4-3C252BAB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09A8-6E9C-477F-85F9-BC7652E36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93E2-299E-4E49-B04C-2EC5548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978E-2A55-45DF-B734-5FE341CFCEF8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380EA-E7B8-4A25-A4CE-613F9701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3FB4-FA41-4B15-AA83-4A0611BE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D4D2-E0A5-4DF5-AEB4-17598A22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1FAE1-AC95-4967-ABFB-A308D054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629F7-AC4E-4E20-9572-0FBDF772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917F-F9D1-482A-84C5-65CFB5520A11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032D5-6573-47FA-A102-DE2072A6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8029-CC6C-4F77-AA6F-AE001BC6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E43E-BBCC-476A-9005-0DFB09E5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5A95-58E5-4A16-90D4-9BFACB604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08A88-6E24-4C23-B500-717863A6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AA7C5-67AB-4498-9CF7-6D4D6D88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B8D3-E9F4-4D96-AC93-083010CF0215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8CE2A-ED7A-4210-8037-F05ED7EF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D11CB-AF73-4E25-AB1D-F52FA1A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CC4B-A3DE-4F2F-8D4F-D41F7F0D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C2206-1B90-4E38-BAB6-CBC21850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344930"/>
            <a:ext cx="3868340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50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7" indent="0">
              <a:buNone/>
              <a:defRPr sz="1200" b="1"/>
            </a:lvl5pPr>
            <a:lvl6pPr marL="1714621" indent="0">
              <a:buNone/>
              <a:defRPr sz="1200" b="1"/>
            </a:lvl6pPr>
            <a:lvl7pPr marL="2057546" indent="0">
              <a:buNone/>
              <a:defRPr sz="1200" b="1"/>
            </a:lvl7pPr>
            <a:lvl8pPr marL="2400471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CDBA6-F112-4B55-AF1A-327169D36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91CD9-F1F3-4AE5-B078-FEF4DDCA3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344930"/>
            <a:ext cx="3887392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50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7" indent="0">
              <a:buNone/>
              <a:defRPr sz="1200" b="1"/>
            </a:lvl5pPr>
            <a:lvl6pPr marL="1714621" indent="0">
              <a:buNone/>
              <a:defRPr sz="1200" b="1"/>
            </a:lvl6pPr>
            <a:lvl7pPr marL="2057546" indent="0">
              <a:buNone/>
              <a:defRPr sz="1200" b="1"/>
            </a:lvl7pPr>
            <a:lvl8pPr marL="2400471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B4C6A-B8AA-4707-8EC7-1F4165C6C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04060"/>
            <a:ext cx="3887392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91AF-4298-4A99-B291-3617F19A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74D-7ABC-427F-B8F0-BC7F6A5533CA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DC21D-6EAC-497D-AD60-2C964BF4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9945B-BE77-422D-B36F-07286294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B389-5A6A-4639-8F64-79FBE3D7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3A15B-582D-4EF0-8D7F-68068BC5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C21D-DBCA-4224-AEE0-6E545B552C9D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781F8-3E2A-4462-AC3D-6A5C4540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A1F3-BEB0-4B89-9173-0F6E10B6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4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B999EB4-76EC-E80D-B104-DEF5DAA1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2282-B847-48E9-A54C-79943B675D84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C963F26-DFB2-6653-EE61-BB58D4C8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BDAAB95-00B7-8208-C420-D00F0609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7721-0F71-4D5B-93CB-FDF9ADA7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4E0A-6499-4310-92D4-A45497F9B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89941"/>
            <a:ext cx="4629150" cy="38989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3BF09-1959-4F4D-A9D1-17C7A47F7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25" indent="0">
              <a:buNone/>
              <a:defRPr sz="1050"/>
            </a:lvl2pPr>
            <a:lvl3pPr marL="685850" indent="0">
              <a:buNone/>
              <a:defRPr sz="900"/>
            </a:lvl3pPr>
            <a:lvl4pPr marL="1028774" indent="0">
              <a:buNone/>
              <a:defRPr sz="750"/>
            </a:lvl4pPr>
            <a:lvl5pPr marL="1371697" indent="0">
              <a:buNone/>
              <a:defRPr sz="750"/>
            </a:lvl5pPr>
            <a:lvl6pPr marL="1714621" indent="0">
              <a:buNone/>
              <a:defRPr sz="750"/>
            </a:lvl6pPr>
            <a:lvl7pPr marL="2057546" indent="0">
              <a:buNone/>
              <a:defRPr sz="750"/>
            </a:lvl7pPr>
            <a:lvl8pPr marL="2400471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33CDF-0EF6-4945-B9C7-CDA6674A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30E-EF90-46E5-B93B-36A349C0526B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0830-CA8C-4BB6-8E7D-BAA695BA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A9DD3-556B-4F98-A4ED-F75B0022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58BC-88F0-4115-974B-71C22E67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71C13-2D9B-47B8-AF23-6FBE676EE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89941"/>
            <a:ext cx="4629150" cy="3898900"/>
          </a:xfrm>
        </p:spPr>
        <p:txBody>
          <a:bodyPr/>
          <a:lstStyle>
            <a:lvl1pPr marL="0" indent="0">
              <a:buNone/>
              <a:defRPr sz="2400"/>
            </a:lvl1pPr>
            <a:lvl2pPr marL="342925" indent="0">
              <a:buNone/>
              <a:defRPr sz="2100"/>
            </a:lvl2pPr>
            <a:lvl3pPr marL="685850" indent="0">
              <a:buNone/>
              <a:defRPr sz="1800"/>
            </a:lvl3pPr>
            <a:lvl4pPr marL="1028774" indent="0">
              <a:buNone/>
              <a:defRPr sz="1500"/>
            </a:lvl4pPr>
            <a:lvl5pPr marL="1371697" indent="0">
              <a:buNone/>
              <a:defRPr sz="1500"/>
            </a:lvl5pPr>
            <a:lvl6pPr marL="1714621" indent="0">
              <a:buNone/>
              <a:defRPr sz="1500"/>
            </a:lvl6pPr>
            <a:lvl7pPr marL="2057546" indent="0">
              <a:buNone/>
              <a:defRPr sz="1500"/>
            </a:lvl7pPr>
            <a:lvl8pPr marL="2400471" indent="0">
              <a:buNone/>
              <a:defRPr sz="1500"/>
            </a:lvl8pPr>
            <a:lvl9pPr marL="274339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8451-8E84-4DD5-80CA-F595B9B56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25" indent="0">
              <a:buNone/>
              <a:defRPr sz="1050"/>
            </a:lvl2pPr>
            <a:lvl3pPr marL="685850" indent="0">
              <a:buNone/>
              <a:defRPr sz="900"/>
            </a:lvl3pPr>
            <a:lvl4pPr marL="1028774" indent="0">
              <a:buNone/>
              <a:defRPr sz="750"/>
            </a:lvl4pPr>
            <a:lvl5pPr marL="1371697" indent="0">
              <a:buNone/>
              <a:defRPr sz="750"/>
            </a:lvl5pPr>
            <a:lvl6pPr marL="1714621" indent="0">
              <a:buNone/>
              <a:defRPr sz="750"/>
            </a:lvl6pPr>
            <a:lvl7pPr marL="2057546" indent="0">
              <a:buNone/>
              <a:defRPr sz="750"/>
            </a:lvl7pPr>
            <a:lvl8pPr marL="2400471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E46B5-AD05-4FA4-A164-EC80829D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19EE-ADAF-4E76-9740-DFEFEC5C3BA7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E3E67-38F2-494E-88FD-7D1EAFB3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C685E-CCCD-43C7-ACFC-379AAE93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2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92713-7B2F-4CB3-A0E4-DFD8FB82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101"/>
            <a:ext cx="78867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BE61E-23E7-4651-8271-B15118699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0500"/>
            <a:ext cx="788670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1756-A23F-4534-9167-FE7198E44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085081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2282-B847-48E9-A54C-79943B675D84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D0DF-D1DB-4B71-9F66-3F635D2A7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085081"/>
            <a:ext cx="30861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4CF66-F5E2-4F1C-BE7D-4A769B2E6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085081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l" defTabSz="6858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2" indent="-171462" algn="l" defTabSz="68585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87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0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6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84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08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33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57" indent="-171462" algn="l" defTabSz="6858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5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0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7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1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6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1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7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program/national-survey-fishing-hunting-and-wildlife-associated-recreation-fhwar/past-fhwar-survey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afishing.org/wp-content/uploads/2021/03/Sportfishing-in-America-economics-report.pdf" TargetMode="External"/><Relationship Id="rId5" Type="http://schemas.openxmlformats.org/officeDocument/2006/relationships/hyperlink" Target="https://www.fishwildlife.org/application/files/3815/3719/7536/Southwick_Assoc_-_NSSF_Hunting_Econ.pdf" TargetMode="Externa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1298239" y="375805"/>
            <a:ext cx="6705600" cy="30701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en-US" sz="40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2022 National Survey of Fishing, Hunting, and Wildlife-Associated Recreation: Results and Follow-On Hunting and Shooting Research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51F58A-0101-F7B8-16CF-928AB512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755" y="3062215"/>
            <a:ext cx="7794490" cy="92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Jerry Leonard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i="1" dirty="0"/>
              <a:t>December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565D8-AC6E-3E84-8693-4E3D01ECBD65}"/>
              </a:ext>
            </a:extLst>
          </p:cNvPr>
          <p:cNvSpPr txBox="1"/>
          <p:nvPr/>
        </p:nvSpPr>
        <p:spPr>
          <a:xfrm>
            <a:off x="2430914" y="4993957"/>
            <a:ext cx="4884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are preliminary. Results are the authors alone and do not represent official positions of the U.S. Fish &amp; Wildlife Service.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C3A36D-584D-0F08-425D-4C9D910811B0}"/>
              </a:ext>
            </a:extLst>
          </p:cNvPr>
          <p:cNvGrpSpPr/>
          <p:nvPr/>
        </p:nvGrpSpPr>
        <p:grpSpPr>
          <a:xfrm>
            <a:off x="2509952" y="3872182"/>
            <a:ext cx="4282173" cy="998961"/>
            <a:chOff x="2554020" y="3723691"/>
            <a:chExt cx="4282173" cy="9989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0FB50E-7B84-1DA4-0B97-BA3BAD11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020" y="3748948"/>
              <a:ext cx="792480" cy="9484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FB781C-A20C-E661-6D09-5383B881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079" y="3753523"/>
              <a:ext cx="965842" cy="9392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3173AF-A7C7-2D73-891F-04A56D8BE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7500" y="3723691"/>
              <a:ext cx="1038693" cy="998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93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6569" y="313308"/>
            <a:ext cx="8643659" cy="4421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1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Detailed and Screen Phase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26569" y="914400"/>
            <a:ext cx="8501061" cy="30367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00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endParaRPr lang="en-US" sz="12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00"/>
              </a:spcBef>
              <a:spcAft>
                <a:spcPts val="600"/>
              </a:spcAft>
              <a:buFontTx/>
              <a:buChar char="•"/>
              <a:tabLst>
                <a:tab pos="469265" algn="l"/>
                <a:tab pos="469900" algn="l"/>
              </a:tabLst>
            </a:pPr>
            <a:endParaRPr lang="en-US" sz="1200" dirty="0">
              <a:solidFill>
                <a:srgbClr val="5A471B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971AA-CCB6-FAC5-F500-6E2ED1877039}"/>
              </a:ext>
            </a:extLst>
          </p:cNvPr>
          <p:cNvSpPr txBox="1"/>
          <p:nvPr/>
        </p:nvSpPr>
        <p:spPr>
          <a:xfrm>
            <a:off x="226569" y="962854"/>
            <a:ext cx="8761207" cy="449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650" b="1" dirty="0">
                <a:solidFill>
                  <a:srgbClr val="1D4775"/>
                </a:solidFill>
                <a:latin typeface="Roboto"/>
              </a:rPr>
              <a:t> </a:t>
            </a:r>
            <a:r>
              <a:rPr lang="en-US" sz="1600" b="1" dirty="0">
                <a:solidFill>
                  <a:srgbClr val="1D4775"/>
                </a:solidFill>
              </a:rPr>
              <a:t>Detailed Phase</a:t>
            </a:r>
            <a:endParaRPr lang="en-US" sz="1600" dirty="0">
              <a:solidFill>
                <a:srgbClr val="1D4775"/>
              </a:solidFill>
            </a:endParaRP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Primary purpose</a:t>
            </a:r>
            <a:r>
              <a:rPr lang="en-US" sz="1500" dirty="0">
                <a:solidFill>
                  <a:srgbClr val="353435"/>
                </a:solidFill>
              </a:rPr>
              <a:t>: obtain participation, expenditure estimates in </a:t>
            </a:r>
            <a:r>
              <a:rPr lang="en-US" sz="1500" b="1" dirty="0">
                <a:solidFill>
                  <a:srgbClr val="353435"/>
                </a:solidFill>
              </a:rPr>
              <a:t>2022</a:t>
            </a:r>
            <a:endParaRPr lang="en-US" sz="1500" dirty="0">
              <a:solidFill>
                <a:srgbClr val="353435"/>
              </a:solidFill>
            </a:endParaRP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Target population</a:t>
            </a:r>
            <a:r>
              <a:rPr lang="en-US" sz="1500" dirty="0">
                <a:solidFill>
                  <a:srgbClr val="353435"/>
                </a:solidFill>
              </a:rPr>
              <a:t>: 16 and over U.S. residents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Respondents</a:t>
            </a:r>
            <a:r>
              <a:rPr lang="en-US" sz="1500" dirty="0">
                <a:solidFill>
                  <a:srgbClr val="353435"/>
                </a:solidFill>
              </a:rPr>
              <a:t>: self report on their own activities and expenditures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Uses</a:t>
            </a:r>
            <a:r>
              <a:rPr lang="en-US" sz="1500" b="1" dirty="0">
                <a:solidFill>
                  <a:srgbClr val="353435"/>
                </a:solidFill>
              </a:rPr>
              <a:t>:</a:t>
            </a:r>
          </a:p>
          <a:p>
            <a:pPr marL="714375" lvl="1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353435"/>
                </a:solidFill>
              </a:rPr>
              <a:t>Guide management of fish and wildlife resources</a:t>
            </a:r>
          </a:p>
          <a:p>
            <a:pPr marL="714375" lvl="1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353435"/>
                </a:solidFill>
              </a:rPr>
              <a:t>Promote participation in outdoor activities</a:t>
            </a:r>
          </a:p>
          <a:p>
            <a:pPr marL="714375" lvl="1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353435"/>
                </a:solidFill>
              </a:rPr>
              <a:t>Understand the economic contributions of wildlife watching, hunting, and angling, and inform legislation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600" b="1" dirty="0">
                <a:solidFill>
                  <a:srgbClr val="353435"/>
                </a:solidFill>
              </a:rPr>
              <a:t> 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600" b="1" dirty="0">
                <a:solidFill>
                  <a:srgbClr val="1D4775"/>
                </a:solidFill>
              </a:rPr>
              <a:t>Screen Phase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Primary purpose</a:t>
            </a:r>
            <a:r>
              <a:rPr lang="en-US" sz="1500" dirty="0">
                <a:solidFill>
                  <a:srgbClr val="353435"/>
                </a:solidFill>
              </a:rPr>
              <a:t>: Identify those likely to participate in hunting, fishing, or wildlife-watching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Target population</a:t>
            </a:r>
            <a:r>
              <a:rPr lang="en-US" sz="1500" dirty="0">
                <a:solidFill>
                  <a:srgbClr val="353435"/>
                </a:solidFill>
              </a:rPr>
              <a:t>: 6 and over U.S. residents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Respondents</a:t>
            </a:r>
            <a:r>
              <a:rPr lang="en-US" sz="1500" dirty="0">
                <a:solidFill>
                  <a:srgbClr val="353435"/>
                </a:solidFill>
              </a:rPr>
              <a:t>: HH member reports on </a:t>
            </a:r>
            <a:r>
              <a:rPr lang="en-US" sz="1500" b="1" u="sng" dirty="0">
                <a:solidFill>
                  <a:srgbClr val="353435"/>
                </a:solidFill>
              </a:rPr>
              <a:t>prior and likely</a:t>
            </a:r>
            <a:r>
              <a:rPr lang="en-US" sz="1500" b="1" dirty="0">
                <a:solidFill>
                  <a:srgbClr val="353435"/>
                </a:solidFill>
              </a:rPr>
              <a:t> </a:t>
            </a:r>
            <a:r>
              <a:rPr lang="en-US" sz="1500" dirty="0">
                <a:solidFill>
                  <a:srgbClr val="353435"/>
                </a:solidFill>
              </a:rPr>
              <a:t>future participation for all HH members</a:t>
            </a:r>
          </a:p>
          <a:p>
            <a:pPr marL="257175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rgbClr val="353435"/>
                </a:solidFill>
              </a:rPr>
              <a:t>Uses other than primary</a:t>
            </a:r>
            <a:r>
              <a:rPr lang="en-US" sz="1500" dirty="0">
                <a:solidFill>
                  <a:srgbClr val="353435"/>
                </a:solidFill>
              </a:rPr>
              <a:t>:</a:t>
            </a:r>
          </a:p>
          <a:p>
            <a:pPr marL="714375" lvl="1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353435"/>
                </a:solidFill>
              </a:rPr>
              <a:t>Recruitment and retention research</a:t>
            </a:r>
          </a:p>
          <a:p>
            <a:pPr marL="714375" lvl="1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Broad reach useful for gathering information on activities other than hunting and fishing</a:t>
            </a:r>
          </a:p>
        </p:txBody>
      </p:sp>
    </p:spTree>
    <p:extLst>
      <p:ext uri="{BB962C8B-B14F-4D97-AF65-F5344CB8AC3E}">
        <p14:creationId xmlns:p14="http://schemas.microsoft.com/office/powerpoint/2010/main" val="203137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 flipV="1">
            <a:off x="1" y="819158"/>
            <a:ext cx="4572000" cy="69841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7237" y="281416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First-Time Hunter Demographics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3236B-9CFA-387D-7298-B42F0AD42D4A}"/>
              </a:ext>
            </a:extLst>
          </p:cNvPr>
          <p:cNvSpPr txBox="1"/>
          <p:nvPr/>
        </p:nvSpPr>
        <p:spPr>
          <a:xfrm>
            <a:off x="105268" y="1187316"/>
            <a:ext cx="397436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Generally, characteristics of newcomers are similar to hunters active in 2022 with some notable exceptions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6-15 years is largest single cohort of newcomers, but the 18-44 group is also noteworthy at 38%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Females represent a higher share of newcomers than active hunters in 2022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Large MSAs represent a higher share of newcomers than active hunters in 2022. The opposite is true for Outside MSA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1B738-A86F-8F6B-3688-C67F2A0382C8}"/>
              </a:ext>
            </a:extLst>
          </p:cNvPr>
          <p:cNvGrpSpPr/>
          <p:nvPr/>
        </p:nvGrpSpPr>
        <p:grpSpPr>
          <a:xfrm>
            <a:off x="4367893" y="819158"/>
            <a:ext cx="4669632" cy="4607362"/>
            <a:chOff x="4302245" y="721548"/>
            <a:chExt cx="4735280" cy="4672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B24E34-72FA-6432-9980-3A97482EFE39}"/>
                </a:ext>
              </a:extLst>
            </p:cNvPr>
            <p:cNvSpPr/>
            <p:nvPr/>
          </p:nvSpPr>
          <p:spPr>
            <a:xfrm>
              <a:off x="4302245" y="721548"/>
              <a:ext cx="4735280" cy="4672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BFAEFDE-CB54-A791-7526-4D82F55D78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855522"/>
                </p:ext>
              </p:extLst>
            </p:nvPr>
          </p:nvGraphicFramePr>
          <p:xfrm>
            <a:off x="4376064" y="789589"/>
            <a:ext cx="4596149" cy="4564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5457825" imgH="5419725" progId="Excel.Sheet.12">
                    <p:embed/>
                  </p:oleObj>
                </mc:Choice>
                <mc:Fallback>
                  <p:oleObj name="Worksheet" r:id="rId3" imgW="5457825" imgH="5419725" progId="Excel.Sheet.12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6BFAEFDE-CB54-A791-7526-4D82F55D78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76064" y="789589"/>
                          <a:ext cx="4596149" cy="45640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0075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1FFE2D-8A17-EA00-1D58-689561F0C7B3}"/>
              </a:ext>
            </a:extLst>
          </p:cNvPr>
          <p:cNvSpPr txBox="1"/>
          <p:nvPr/>
        </p:nvSpPr>
        <p:spPr>
          <a:xfrm>
            <a:off x="687718" y="4483759"/>
            <a:ext cx="8133707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Females lapse at only slightly greater rate than males. The disparity between sexes is much higher for recruitment compared to retention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larger the metropolitan area of residence the greater lapse share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3D5B39DA-EAD8-D0F9-4AA0-915B579B0A8F}"/>
              </a:ext>
            </a:extLst>
          </p:cNvPr>
          <p:cNvSpPr txBox="1">
            <a:spLocks/>
          </p:cNvSpPr>
          <p:nvPr/>
        </p:nvSpPr>
        <p:spPr>
          <a:xfrm>
            <a:off x="285016" y="321147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6858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Share of Prior Hunters that Lapse 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81BCD3A-7169-DB80-0891-13BF54B59A90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5E016-0874-2ADC-74F8-1E2763E2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49" y="994482"/>
            <a:ext cx="5767316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BD016-0040-624A-5164-DB56CFE3291B}"/>
              </a:ext>
            </a:extLst>
          </p:cNvPr>
          <p:cNvSpPr txBox="1"/>
          <p:nvPr/>
        </p:nvSpPr>
        <p:spPr>
          <a:xfrm>
            <a:off x="284712" y="3790520"/>
            <a:ext cx="38949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Previously asked for likely hunters and anglers only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Now asked for all U.S. 6+ population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769" y="328766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Changes to Screen → Research Opportunities!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E57F4-D6A8-1344-9927-202814D5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49" y="1099173"/>
            <a:ext cx="3530601" cy="247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271E13-5845-B5DD-936A-656E3374FE20}"/>
              </a:ext>
            </a:extLst>
          </p:cNvPr>
          <p:cNvGrpSpPr/>
          <p:nvPr/>
        </p:nvGrpSpPr>
        <p:grpSpPr>
          <a:xfrm>
            <a:off x="4376057" y="986862"/>
            <a:ext cx="4629150" cy="4439657"/>
            <a:chOff x="4376057" y="986862"/>
            <a:chExt cx="4629150" cy="443965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E4FA73-2FD7-C66B-353F-F859A12E1D2F}"/>
                </a:ext>
              </a:extLst>
            </p:cNvPr>
            <p:cNvSpPr/>
            <p:nvPr/>
          </p:nvSpPr>
          <p:spPr>
            <a:xfrm>
              <a:off x="4376057" y="986862"/>
              <a:ext cx="4629150" cy="4439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45C3CDD9-F84F-5747-6366-EC3693EA0C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4636032"/>
                </p:ext>
              </p:extLst>
            </p:nvPr>
          </p:nvGraphicFramePr>
          <p:xfrm>
            <a:off x="4572000" y="1201751"/>
            <a:ext cx="4210050" cy="401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4" imgW="4210050" imgH="4010025" progId="Excel.Sheet.12">
                    <p:embed/>
                  </p:oleObj>
                </mc:Choice>
                <mc:Fallback>
                  <p:oleObj name="Worksheet" r:id="rId4" imgW="4210050" imgH="4010025" progId="Excel.Sheet.12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45C3CDD9-F84F-5747-6366-EC3693EA0C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72000" y="1201751"/>
                          <a:ext cx="4210050" cy="4010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0272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5940" y="321147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Further Exploration of Target Shooters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953931-43CE-80A7-C033-7EDF2F334A67}"/>
              </a:ext>
            </a:extLst>
          </p:cNvPr>
          <p:cNvGrpSpPr/>
          <p:nvPr/>
        </p:nvGrpSpPr>
        <p:grpSpPr>
          <a:xfrm>
            <a:off x="114621" y="1249135"/>
            <a:ext cx="4236943" cy="2057401"/>
            <a:chOff x="114621" y="1249135"/>
            <a:chExt cx="4236943" cy="20574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83AF3E-FE9C-B421-AAFB-5927963CD31D}"/>
                </a:ext>
              </a:extLst>
            </p:cNvPr>
            <p:cNvSpPr/>
            <p:nvPr/>
          </p:nvSpPr>
          <p:spPr>
            <a:xfrm>
              <a:off x="114621" y="1249135"/>
              <a:ext cx="4236943" cy="2057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0D0A01A2-3D40-7240-334E-1E27CF2DDC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625783"/>
                </p:ext>
              </p:extLst>
            </p:nvPr>
          </p:nvGraphicFramePr>
          <p:xfrm>
            <a:off x="163287" y="1445418"/>
            <a:ext cx="4001067" cy="1581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3181440" imgH="1257514" progId="Excel.Sheet.12">
                    <p:embed/>
                  </p:oleObj>
                </mc:Choice>
                <mc:Fallback>
                  <p:oleObj name="Worksheet" r:id="rId3" imgW="3181440" imgH="1257514" progId="Excel.Sheet.12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0D0A01A2-3D40-7240-334E-1E27CF2DDC8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3287" y="1445418"/>
                          <a:ext cx="4001067" cy="1581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object 11">
            <a:extLst>
              <a:ext uri="{FF2B5EF4-FFF2-40B4-BE49-F238E27FC236}">
                <a16:creationId xmlns:a16="http://schemas.microsoft.com/office/drawing/2014/main" id="{19DEA381-1F54-4B68-6656-EF3C3FB7986F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A77AD-F4FD-0DC8-5DB6-20B8AD6B6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992" y="1249135"/>
            <a:ext cx="452972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1FFE2D-8A17-EA00-1D58-689561F0C7B3}"/>
              </a:ext>
            </a:extLst>
          </p:cNvPr>
          <p:cNvSpPr txBox="1"/>
          <p:nvPr/>
        </p:nvSpPr>
        <p:spPr>
          <a:xfrm>
            <a:off x="1139671" y="4600575"/>
            <a:ext cx="6460068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Half of Target Shooters are active anglers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Half of Target Shooters have never been hunting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81BCD3A-7169-DB80-0891-13BF54B59A90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A3A74383-E883-6F08-B6C7-C481CA4A0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940" y="321147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Further Exploration of Target Shooters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D192F-29D4-7480-14E9-0C5BF7B8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6" y="1048365"/>
            <a:ext cx="6474513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371" y="300589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Further Exploration of Recreational Archers</a:t>
            </a: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8AAC95EE-AE75-4E88-A4EF-905E7BAAA259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51696-FB87-9BB9-777C-CFAC2CE0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983" y="1288923"/>
            <a:ext cx="556003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7076" y="333245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Further Exploration of Recreational 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FFE2D-8A17-EA00-1D58-689561F0C7B3}"/>
              </a:ext>
            </a:extLst>
          </p:cNvPr>
          <p:cNvSpPr txBox="1"/>
          <p:nvPr/>
        </p:nvSpPr>
        <p:spPr>
          <a:xfrm>
            <a:off x="561609" y="4743938"/>
            <a:ext cx="834011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Over half of all archers are active anglers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Half of all archers have never been hunting</a:t>
            </a: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9D7478FB-453A-074B-0C0C-3198C3B2368F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62E1F-C95A-24AF-C638-D6E1B9D4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3" y="1032093"/>
            <a:ext cx="654767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3967" y="333245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Further Exploration of Recreational 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FFE2D-8A17-EA00-1D58-689561F0C7B3}"/>
              </a:ext>
            </a:extLst>
          </p:cNvPr>
          <p:cNvSpPr txBox="1"/>
          <p:nvPr/>
        </p:nvSpPr>
        <p:spPr>
          <a:xfrm>
            <a:off x="645344" y="4730123"/>
            <a:ext cx="833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Those that are not active hunters are younger, particularly 6- to 15-year-olds </a:t>
            </a: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1DB97BD9-6765-7C8B-B588-CD21D8DB5BA3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99F6A-C54C-540E-DCF8-C41B739A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62" y="1082878"/>
            <a:ext cx="630381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A8757F4B-0D3A-BB7C-AEA0-85AF4A0B9B38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BD016-0040-624A-5164-DB56CFE3291B}"/>
              </a:ext>
            </a:extLst>
          </p:cNvPr>
          <p:cNvSpPr txBox="1"/>
          <p:nvPr/>
        </p:nvSpPr>
        <p:spPr>
          <a:xfrm>
            <a:off x="94413" y="971210"/>
            <a:ext cx="884784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Reports are designed to delve deeper into questions of interest to wildlife and conservation related stakeholders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hlinkClick r:id="rId3"/>
              </a:rPr>
              <a:t>https://www.fws.gov/program/national-survey-fishing-hunting-and-wildlife-associated-recreation-fhwar/past-fhwar-surveys</a:t>
            </a:r>
            <a:endParaRPr lang="en-US" sz="130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4294" y="319711"/>
            <a:ext cx="8739344" cy="4421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1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Research will Continue Through Addendum Reports in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F124A-CF91-E302-AFD3-5AC0341D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" y="1976160"/>
            <a:ext cx="9037864" cy="33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971" y="260516"/>
            <a:ext cx="8643659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Background: History of the FHWAR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569" y="914400"/>
            <a:ext cx="8501061" cy="30367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FE2DAFF0-B248-FA01-EF70-64375C45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7" y="1495053"/>
            <a:ext cx="1022581" cy="12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11652-C74B-9024-6B8E-84FBD3BE2B53}"/>
              </a:ext>
            </a:extLst>
          </p:cNvPr>
          <p:cNvSpPr txBox="1"/>
          <p:nvPr/>
        </p:nvSpPr>
        <p:spPr>
          <a:xfrm>
            <a:off x="114999" y="1191866"/>
            <a:ext cx="65585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Collaboration between </a:t>
            </a:r>
            <a:r>
              <a:rPr lang="en-US" sz="1600" b="1" dirty="0"/>
              <a:t>US Fish &amp; Wildlife Service </a:t>
            </a:r>
            <a:r>
              <a:rPr lang="en-US" sz="1600" dirty="0"/>
              <a:t>and </a:t>
            </a:r>
            <a:r>
              <a:rPr lang="en-US" sz="1600" b="1" dirty="0"/>
              <a:t>Association of Fish and Wildlife Agencies</a:t>
            </a:r>
          </a:p>
          <a:p>
            <a:endParaRPr lang="en-US" sz="1600" dirty="0"/>
          </a:p>
          <a:p>
            <a:r>
              <a:rPr lang="en-US" sz="1600" dirty="0"/>
              <a:t>Seeks to measure </a:t>
            </a:r>
            <a:r>
              <a:rPr lang="en-US" sz="1600" b="1" i="1" dirty="0"/>
              <a:t>participation</a:t>
            </a:r>
            <a:r>
              <a:rPr lang="en-US" sz="1600" dirty="0"/>
              <a:t> and </a:t>
            </a:r>
            <a:r>
              <a:rPr lang="en-US" sz="1600" b="1" i="1" dirty="0"/>
              <a:t>consumer expenditures</a:t>
            </a:r>
            <a:r>
              <a:rPr lang="en-US" sz="1600" dirty="0"/>
              <a:t> for </a:t>
            </a:r>
            <a:r>
              <a:rPr lang="en-US" sz="1600" b="1" dirty="0">
                <a:solidFill>
                  <a:srgbClr val="0070C0"/>
                </a:solidFill>
              </a:rPr>
              <a:t>Fishing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C00000"/>
                </a:solidFill>
              </a:rPr>
              <a:t>Hunting</a:t>
            </a:r>
            <a:r>
              <a:rPr lang="en-US" sz="1600" b="1" dirty="0"/>
              <a:t>, and </a:t>
            </a:r>
            <a:r>
              <a:rPr lang="en-US" sz="1600" b="1" dirty="0">
                <a:solidFill>
                  <a:srgbClr val="067B54"/>
                </a:solidFill>
              </a:rPr>
              <a:t>Wildlife Watching</a:t>
            </a:r>
            <a:endParaRPr lang="en-US" sz="1600" dirty="0">
              <a:solidFill>
                <a:srgbClr val="067B54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Since </a:t>
            </a:r>
            <a:r>
              <a:rPr lang="en-US" sz="1600" b="1" dirty="0"/>
              <a:t>1955</a:t>
            </a:r>
            <a:r>
              <a:rPr lang="en-US" sz="1600" dirty="0"/>
              <a:t>, conducted approximately every five years</a:t>
            </a:r>
          </a:p>
          <a:p>
            <a:endParaRPr lang="en-US" sz="1600" dirty="0"/>
          </a:p>
          <a:p>
            <a:r>
              <a:rPr lang="en-US" sz="1600" dirty="0"/>
              <a:t>Methods and scope have </a:t>
            </a:r>
            <a:r>
              <a:rPr lang="en-US" sz="1600" b="1" dirty="0"/>
              <a:t>evolved</a:t>
            </a:r>
            <a:endParaRPr lang="en-US" sz="1600" dirty="0"/>
          </a:p>
          <a:p>
            <a:pPr lvl="1"/>
            <a:r>
              <a:rPr lang="en-US" sz="1600" dirty="0"/>
              <a:t>Changing </a:t>
            </a:r>
            <a:r>
              <a:rPr lang="en-US" sz="1600" dirty="0" err="1"/>
              <a:t>activites</a:t>
            </a:r>
            <a:endParaRPr lang="en-US" sz="1600" dirty="0"/>
          </a:p>
          <a:p>
            <a:pPr lvl="1"/>
            <a:r>
              <a:rPr lang="en-US" sz="1600" dirty="0"/>
              <a:t>Changing demographics</a:t>
            </a:r>
          </a:p>
          <a:p>
            <a:pPr lvl="1"/>
            <a:r>
              <a:rPr lang="en-US" sz="1600" dirty="0"/>
              <a:t>Changing methods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B7191-F934-D00C-7BD7-F460BCE7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829" y="1521194"/>
            <a:ext cx="1203602" cy="116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7EB1C-08BF-A8ED-93FA-F40ED4424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56" y="3085376"/>
            <a:ext cx="2130624" cy="1645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9F687-E429-8ADA-9AF1-196219342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621" y="3074970"/>
            <a:ext cx="1382700" cy="1786288"/>
          </a:xfrm>
          <a:prstGeom prst="rect">
            <a:avLst/>
          </a:prstGeom>
        </p:spPr>
      </p:pic>
      <p:pic>
        <p:nvPicPr>
          <p:cNvPr id="13" name="Picture 4" descr="2022 FHWAR Survey Single Page Layout.pdf | FWS.gov">
            <a:extLst>
              <a:ext uri="{FF2B5EF4-FFF2-40B4-BE49-F238E27FC236}">
                <a16:creationId xmlns:a16="http://schemas.microsoft.com/office/drawing/2014/main" id="{BCBF1354-B0DA-BE9C-2E36-2F340A77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62" y="3085376"/>
            <a:ext cx="1374604" cy="17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7007D-8B34-B3B8-B597-DAE12B94F119}"/>
              </a:ext>
            </a:extLst>
          </p:cNvPr>
          <p:cNvCxnSpPr>
            <a:cxnSpLocks/>
          </p:cNvCxnSpPr>
          <p:nvPr/>
        </p:nvCxnSpPr>
        <p:spPr>
          <a:xfrm>
            <a:off x="3882032" y="5168663"/>
            <a:ext cx="3831797" cy="0"/>
          </a:xfrm>
          <a:prstGeom prst="straightConnector1">
            <a:avLst/>
          </a:prstGeom>
          <a:ln w="76200">
            <a:solidFill>
              <a:srgbClr val="28557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203D13-C68E-F562-97EF-10E5323E9943}"/>
              </a:ext>
            </a:extLst>
          </p:cNvPr>
          <p:cNvSpPr txBox="1"/>
          <p:nvPr/>
        </p:nvSpPr>
        <p:spPr>
          <a:xfrm>
            <a:off x="2829854" y="4922441"/>
            <a:ext cx="990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8557A"/>
                </a:solidFill>
                <a:effectLst/>
                <a:uLnTx/>
                <a:uFillTx/>
                <a:ea typeface="Ebrima" panose="02000000000000000000" pitchFamily="2" charset="0"/>
                <a:cs typeface="Ebrima" panose="02000000000000000000" pitchFamily="2" charset="0"/>
              </a:rPr>
              <a:t>1955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C8CFB-9227-FF5B-5712-4FA930958730}"/>
              </a:ext>
            </a:extLst>
          </p:cNvPr>
          <p:cNvSpPr txBox="1"/>
          <p:nvPr/>
        </p:nvSpPr>
        <p:spPr>
          <a:xfrm>
            <a:off x="7787589" y="4922440"/>
            <a:ext cx="990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8557A"/>
                </a:solidFill>
                <a:effectLst/>
                <a:uLnTx/>
                <a:uFillTx/>
                <a:ea typeface="Ebrima" panose="02000000000000000000" pitchFamily="2" charset="0"/>
                <a:cs typeface="Ebrima" panose="02000000000000000000" pitchFamily="2" charset="0"/>
              </a:rPr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>
            <a:extLst>
              <a:ext uri="{FF2B5EF4-FFF2-40B4-BE49-F238E27FC236}">
                <a16:creationId xmlns:a16="http://schemas.microsoft.com/office/drawing/2014/main" id="{6FABC7D4-581F-28F6-AF3E-F9F5EE94A539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BD016-0040-624A-5164-DB56CFE3291B}"/>
              </a:ext>
            </a:extLst>
          </p:cNvPr>
          <p:cNvSpPr txBox="1"/>
          <p:nvPr/>
        </p:nvSpPr>
        <p:spPr>
          <a:xfrm>
            <a:off x="-9851" y="1081282"/>
            <a:ext cx="5113302" cy="342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1D4775"/>
                </a:solidFill>
              </a:rPr>
              <a:t>Topics for 2022 Survey </a:t>
            </a:r>
            <a:endParaRPr lang="en-US" sz="1600" b="1" dirty="0">
              <a:solidFill>
                <a:srgbClr val="1D477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 and Retention of Hunters and Anglers</a:t>
            </a:r>
          </a:p>
          <a:p>
            <a:pPr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Birding in the United States: A Demographic and Economic Analysis</a:t>
            </a:r>
          </a:p>
          <a:p>
            <a:pPr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Wildlife Watching in the U.S.: The Economic Contributions on the National Economy in 2022 </a:t>
            </a:r>
          </a:p>
          <a:p>
            <a:pPr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and Expenditure Patterns of African-American, Hispanic, and Female Hunters and Anglers</a:t>
            </a:r>
          </a:p>
          <a:p>
            <a:pPr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Recreational Boating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636" y="129940"/>
            <a:ext cx="4980372" cy="7330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26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Research will Continue Through Addendum Reports in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751F8-9A6C-7C39-E13D-40B9E56B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08" y="146577"/>
            <a:ext cx="4024992" cy="52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9316" y="350056"/>
            <a:ext cx="8255056" cy="4421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1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R3 Related Addendum Report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316" y="1156134"/>
            <a:ext cx="8427946" cy="32880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spcAft>
                <a:spcPts val="600"/>
              </a:spcAft>
              <a:tabLst>
                <a:tab pos="469265" algn="l"/>
                <a:tab pos="469900" algn="l"/>
              </a:tabLst>
            </a:pPr>
            <a:r>
              <a:rPr lang="en-US" b="1" dirty="0">
                <a:solidFill>
                  <a:srgbClr val="1D4775"/>
                </a:solidFill>
              </a:rPr>
              <a:t>Potential research questions to be addressed</a:t>
            </a:r>
            <a:endParaRPr lang="en-US" dirty="0"/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does shooting sports/archery participation affect entrant behavior? 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does hunting behavior of household members affect shooting sports participation of others in household?   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Do lapsed hunters continue to participate in shooting sports/archery? Does participation in shooting sports affect retention rate? 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do entrants' expenditures differ? 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many recreational boaters are not anglers?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does recreational boating participation change with age? </a:t>
            </a:r>
          </a:p>
          <a:p>
            <a:pPr marL="755650" lvl="1" indent="-285750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600" dirty="0"/>
              <a:t>How much more likely are recreational boaters to participate in fishing?  </a:t>
            </a: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DEAB252E-6ECD-EE46-E66B-71DC2F86D822}"/>
              </a:ext>
            </a:extLst>
          </p:cNvPr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D4113-9B98-5C48-64C6-81AB6FFF7C01}"/>
              </a:ext>
            </a:extLst>
          </p:cNvPr>
          <p:cNvSpPr txBox="1"/>
          <p:nvPr/>
        </p:nvSpPr>
        <p:spPr>
          <a:xfrm>
            <a:off x="128835" y="52094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Definition: Newcomers or parents with participating children (collectively called “entrants”)  </a:t>
            </a:r>
          </a:p>
        </p:txBody>
      </p:sp>
    </p:spTree>
    <p:extLst>
      <p:ext uri="{BB962C8B-B14F-4D97-AF65-F5344CB8AC3E}">
        <p14:creationId xmlns:p14="http://schemas.microsoft.com/office/powerpoint/2010/main" val="148161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89025" y="4902200"/>
            <a:ext cx="4337050" cy="0"/>
          </a:xfrm>
          <a:custGeom>
            <a:avLst/>
            <a:gdLst/>
            <a:ahLst/>
            <a:cxnLst/>
            <a:rect l="l" t="t" r="r" b="b"/>
            <a:pathLst>
              <a:path w="4337050">
                <a:moveTo>
                  <a:pt x="43370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A471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6569" y="324539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7620">
              <a:spcBef>
                <a:spcPts val="63"/>
              </a:spcBef>
            </a:pPr>
            <a:r>
              <a:rPr lang="en-US" sz="3200" spc="57" dirty="0">
                <a:solidFill>
                  <a:srgbClr val="353435"/>
                </a:solidFill>
              </a:rPr>
              <a:t>Comprehensive</a:t>
            </a:r>
            <a:r>
              <a:rPr lang="en-US" sz="3200" spc="-54" dirty="0">
                <a:solidFill>
                  <a:srgbClr val="353435"/>
                </a:solidFill>
              </a:rPr>
              <a:t> Survey </a:t>
            </a:r>
            <a:r>
              <a:rPr lang="en-US" sz="3200" spc="78" dirty="0">
                <a:solidFill>
                  <a:srgbClr val="353435"/>
                </a:solidFill>
              </a:rPr>
              <a:t>Redesign</a:t>
            </a:r>
            <a:endParaRPr lang="en-US" sz="3200" dirty="0"/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34786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26569" y="914400"/>
            <a:ext cx="8501061" cy="30367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4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en-US" sz="16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00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endParaRPr lang="en-US" sz="1200" dirty="0">
              <a:solidFill>
                <a:srgbClr val="5A471B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00"/>
              </a:spcBef>
              <a:spcAft>
                <a:spcPts val="600"/>
              </a:spcAft>
              <a:buFontTx/>
              <a:buChar char="•"/>
              <a:tabLst>
                <a:tab pos="469265" algn="l"/>
                <a:tab pos="469900" algn="l"/>
              </a:tabLst>
            </a:pPr>
            <a:endParaRPr lang="en-US" sz="1200" dirty="0">
              <a:solidFill>
                <a:srgbClr val="5A471B"/>
              </a:solidFill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3725EDE-5C10-4B1B-8DD2-1E87749C8214}"/>
              </a:ext>
            </a:extLst>
          </p:cNvPr>
          <p:cNvSpPr txBox="1"/>
          <p:nvPr/>
        </p:nvSpPr>
        <p:spPr>
          <a:xfrm>
            <a:off x="444499" y="4815013"/>
            <a:ext cx="64452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6EB6"/>
                </a:solidFill>
                <a:latin typeface="Century"/>
                <a:cs typeface="Century"/>
              </a:rPr>
              <a:t>pg </a:t>
            </a:r>
            <a:fld id="{185B9E5A-512F-4812-95A8-FA19FCEB646A}" type="slidenum">
              <a:rPr lang="en-US" sz="1000" spc="-5" smtClean="0">
                <a:solidFill>
                  <a:srgbClr val="006EB6"/>
                </a:solidFill>
                <a:latin typeface="Century"/>
                <a:cs typeface="Century"/>
              </a:rPr>
              <a:t>3</a:t>
            </a:fld>
            <a:endParaRPr sz="1000" dirty="0">
              <a:latin typeface="Century"/>
              <a:cs typeface="Century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8BC384BB-B7C8-40C8-9902-CF7208ABB486}"/>
              </a:ext>
            </a:extLst>
          </p:cNvPr>
          <p:cNvSpPr/>
          <p:nvPr/>
        </p:nvSpPr>
        <p:spPr>
          <a:xfrm>
            <a:off x="3337560" y="1406666"/>
            <a:ext cx="2468880" cy="2812268"/>
          </a:xfrm>
          <a:custGeom>
            <a:avLst/>
            <a:gdLst/>
            <a:ahLst/>
            <a:cxnLst/>
            <a:rect l="l" t="t" r="r" b="b"/>
            <a:pathLst>
              <a:path w="3679190" h="4424680">
                <a:moveTo>
                  <a:pt x="3065779" y="0"/>
                </a:moveTo>
                <a:lnTo>
                  <a:pt x="613156" y="0"/>
                </a:lnTo>
                <a:lnTo>
                  <a:pt x="565245" y="1845"/>
                </a:lnTo>
                <a:lnTo>
                  <a:pt x="518341" y="7289"/>
                </a:lnTo>
                <a:lnTo>
                  <a:pt x="472582" y="16196"/>
                </a:lnTo>
                <a:lnTo>
                  <a:pt x="428102" y="28430"/>
                </a:lnTo>
                <a:lnTo>
                  <a:pt x="385039" y="43854"/>
                </a:lnTo>
                <a:lnTo>
                  <a:pt x="343529" y="62331"/>
                </a:lnTo>
                <a:lnTo>
                  <a:pt x="303708" y="83725"/>
                </a:lnTo>
                <a:lnTo>
                  <a:pt x="265713" y="107901"/>
                </a:lnTo>
                <a:lnTo>
                  <a:pt x="229681" y="134720"/>
                </a:lnTo>
                <a:lnTo>
                  <a:pt x="195747" y="164048"/>
                </a:lnTo>
                <a:lnTo>
                  <a:pt x="164048" y="195747"/>
                </a:lnTo>
                <a:lnTo>
                  <a:pt x="134720" y="229681"/>
                </a:lnTo>
                <a:lnTo>
                  <a:pt x="107901" y="265713"/>
                </a:lnTo>
                <a:lnTo>
                  <a:pt x="83725" y="303708"/>
                </a:lnTo>
                <a:lnTo>
                  <a:pt x="62331" y="343529"/>
                </a:lnTo>
                <a:lnTo>
                  <a:pt x="43854" y="385039"/>
                </a:lnTo>
                <a:lnTo>
                  <a:pt x="28430" y="428102"/>
                </a:lnTo>
                <a:lnTo>
                  <a:pt x="16196" y="472582"/>
                </a:lnTo>
                <a:lnTo>
                  <a:pt x="7289" y="518341"/>
                </a:lnTo>
                <a:lnTo>
                  <a:pt x="1845" y="565245"/>
                </a:lnTo>
                <a:lnTo>
                  <a:pt x="0" y="613156"/>
                </a:lnTo>
                <a:lnTo>
                  <a:pt x="0" y="3811016"/>
                </a:lnTo>
                <a:lnTo>
                  <a:pt x="1845" y="3858933"/>
                </a:lnTo>
                <a:lnTo>
                  <a:pt x="7289" y="3905841"/>
                </a:lnTo>
                <a:lnTo>
                  <a:pt x="16196" y="3951605"/>
                </a:lnTo>
                <a:lnTo>
                  <a:pt x="28430" y="3996088"/>
                </a:lnTo>
                <a:lnTo>
                  <a:pt x="43854" y="4039153"/>
                </a:lnTo>
                <a:lnTo>
                  <a:pt x="62331" y="4080664"/>
                </a:lnTo>
                <a:lnTo>
                  <a:pt x="83725" y="4120485"/>
                </a:lnTo>
                <a:lnTo>
                  <a:pt x="107901" y="4158480"/>
                </a:lnTo>
                <a:lnTo>
                  <a:pt x="134720" y="4194512"/>
                </a:lnTo>
                <a:lnTo>
                  <a:pt x="164048" y="4228444"/>
                </a:lnTo>
                <a:lnTo>
                  <a:pt x="195747" y="4260141"/>
                </a:lnTo>
                <a:lnTo>
                  <a:pt x="229681" y="4289467"/>
                </a:lnTo>
                <a:lnTo>
                  <a:pt x="265713" y="4316284"/>
                </a:lnTo>
                <a:lnTo>
                  <a:pt x="303708" y="4340457"/>
                </a:lnTo>
                <a:lnTo>
                  <a:pt x="343529" y="4361849"/>
                </a:lnTo>
                <a:lnTo>
                  <a:pt x="385039" y="4380324"/>
                </a:lnTo>
                <a:lnTo>
                  <a:pt x="428102" y="4395746"/>
                </a:lnTo>
                <a:lnTo>
                  <a:pt x="472582" y="4407977"/>
                </a:lnTo>
                <a:lnTo>
                  <a:pt x="518341" y="4416883"/>
                </a:lnTo>
                <a:lnTo>
                  <a:pt x="565245" y="4422327"/>
                </a:lnTo>
                <a:lnTo>
                  <a:pt x="613156" y="4424172"/>
                </a:lnTo>
                <a:lnTo>
                  <a:pt x="3065779" y="4424172"/>
                </a:lnTo>
                <a:lnTo>
                  <a:pt x="3113690" y="4422327"/>
                </a:lnTo>
                <a:lnTo>
                  <a:pt x="3160594" y="4416883"/>
                </a:lnTo>
                <a:lnTo>
                  <a:pt x="3206353" y="4407977"/>
                </a:lnTo>
                <a:lnTo>
                  <a:pt x="3250833" y="4395746"/>
                </a:lnTo>
                <a:lnTo>
                  <a:pt x="3293896" y="4380324"/>
                </a:lnTo>
                <a:lnTo>
                  <a:pt x="3335406" y="4361849"/>
                </a:lnTo>
                <a:lnTo>
                  <a:pt x="3375227" y="4340457"/>
                </a:lnTo>
                <a:lnTo>
                  <a:pt x="3413222" y="4316284"/>
                </a:lnTo>
                <a:lnTo>
                  <a:pt x="3449254" y="4289467"/>
                </a:lnTo>
                <a:lnTo>
                  <a:pt x="3483188" y="4260141"/>
                </a:lnTo>
                <a:lnTo>
                  <a:pt x="3514887" y="4228444"/>
                </a:lnTo>
                <a:lnTo>
                  <a:pt x="3544215" y="4194512"/>
                </a:lnTo>
                <a:lnTo>
                  <a:pt x="3571034" y="4158480"/>
                </a:lnTo>
                <a:lnTo>
                  <a:pt x="3595210" y="4120485"/>
                </a:lnTo>
                <a:lnTo>
                  <a:pt x="3616604" y="4080664"/>
                </a:lnTo>
                <a:lnTo>
                  <a:pt x="3635081" y="4039153"/>
                </a:lnTo>
                <a:lnTo>
                  <a:pt x="3650505" y="3996088"/>
                </a:lnTo>
                <a:lnTo>
                  <a:pt x="3662739" y="3951605"/>
                </a:lnTo>
                <a:lnTo>
                  <a:pt x="3671646" y="3905841"/>
                </a:lnTo>
                <a:lnTo>
                  <a:pt x="3677090" y="3858933"/>
                </a:lnTo>
                <a:lnTo>
                  <a:pt x="3678936" y="3811016"/>
                </a:lnTo>
                <a:lnTo>
                  <a:pt x="3678936" y="613156"/>
                </a:lnTo>
                <a:lnTo>
                  <a:pt x="3677090" y="565245"/>
                </a:lnTo>
                <a:lnTo>
                  <a:pt x="3671646" y="518341"/>
                </a:lnTo>
                <a:lnTo>
                  <a:pt x="3662739" y="472582"/>
                </a:lnTo>
                <a:lnTo>
                  <a:pt x="3650505" y="428102"/>
                </a:lnTo>
                <a:lnTo>
                  <a:pt x="3635081" y="385039"/>
                </a:lnTo>
                <a:lnTo>
                  <a:pt x="3616604" y="343529"/>
                </a:lnTo>
                <a:lnTo>
                  <a:pt x="3595210" y="303708"/>
                </a:lnTo>
                <a:lnTo>
                  <a:pt x="3571034" y="265713"/>
                </a:lnTo>
                <a:lnTo>
                  <a:pt x="3544215" y="229681"/>
                </a:lnTo>
                <a:lnTo>
                  <a:pt x="3514887" y="195747"/>
                </a:lnTo>
                <a:lnTo>
                  <a:pt x="3483188" y="164048"/>
                </a:lnTo>
                <a:lnTo>
                  <a:pt x="3449254" y="134720"/>
                </a:lnTo>
                <a:lnTo>
                  <a:pt x="3413222" y="107901"/>
                </a:lnTo>
                <a:lnTo>
                  <a:pt x="3375227" y="83725"/>
                </a:lnTo>
                <a:lnTo>
                  <a:pt x="3335406" y="62331"/>
                </a:lnTo>
                <a:lnTo>
                  <a:pt x="3293896" y="43854"/>
                </a:lnTo>
                <a:lnTo>
                  <a:pt x="3250833" y="28430"/>
                </a:lnTo>
                <a:lnTo>
                  <a:pt x="3206353" y="16196"/>
                </a:lnTo>
                <a:lnTo>
                  <a:pt x="3160594" y="7289"/>
                </a:lnTo>
                <a:lnTo>
                  <a:pt x="3113690" y="1845"/>
                </a:lnTo>
                <a:lnTo>
                  <a:pt x="3065779" y="0"/>
                </a:lnTo>
                <a:close/>
              </a:path>
            </a:pathLst>
          </a:custGeom>
          <a:solidFill>
            <a:srgbClr val="4D796D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D8F3582F-F49A-420B-9A0A-8822C61DD0A8}"/>
              </a:ext>
            </a:extLst>
          </p:cNvPr>
          <p:cNvSpPr txBox="1"/>
          <p:nvPr/>
        </p:nvSpPr>
        <p:spPr>
          <a:xfrm>
            <a:off x="3858606" y="1572474"/>
            <a:ext cx="990981" cy="2292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620">
              <a:spcBef>
                <a:spcPts val="60"/>
              </a:spcBef>
            </a:pPr>
            <a:r>
              <a:rPr sz="1440" spc="-12" dirty="0">
                <a:solidFill>
                  <a:srgbClr val="FFFFFF"/>
                </a:solidFill>
                <a:latin typeface="Gill Sans MT"/>
                <a:cs typeface="Gill Sans MT"/>
              </a:rPr>
              <a:t>SOLUTIONS</a:t>
            </a:r>
            <a:endParaRPr sz="1440" dirty="0">
              <a:latin typeface="Gill Sans MT"/>
              <a:cs typeface="Gill Sans MT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FA3E9A0E-9FA1-4743-9C10-BF70C2990D3F}"/>
              </a:ext>
            </a:extLst>
          </p:cNvPr>
          <p:cNvSpPr txBox="1"/>
          <p:nvPr/>
        </p:nvSpPr>
        <p:spPr>
          <a:xfrm>
            <a:off x="3575064" y="1892985"/>
            <a:ext cx="2115983" cy="1649298"/>
          </a:xfrm>
          <a:prstGeom prst="rect">
            <a:avLst/>
          </a:prstGeom>
        </p:spPr>
        <p:txBody>
          <a:bodyPr vert="horz" wrap="square" lIns="0" tIns="7239" rIns="0" bIns="0" rtlCol="0">
            <a:spAutoFit/>
          </a:bodyPr>
          <a:lstStyle/>
          <a:p>
            <a:pPr marL="212968" indent="-205350">
              <a:spcBef>
                <a:spcPts val="57"/>
              </a:spcBef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lang="en-US" sz="1320" spc="57" dirty="0">
                <a:solidFill>
                  <a:srgbClr val="FFFFFF"/>
                </a:solidFill>
              </a:rPr>
              <a:t>Reduce costs</a:t>
            </a:r>
          </a:p>
          <a:p>
            <a:pPr marL="212968" indent="-205350">
              <a:spcBef>
                <a:spcPts val="57"/>
              </a:spcBef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39" dirty="0">
                <a:solidFill>
                  <a:schemeClr val="bg1"/>
                </a:solidFill>
                <a:cs typeface="Gill Sans MT"/>
              </a:rPr>
              <a:t>Shorten</a:t>
            </a:r>
            <a:r>
              <a:rPr sz="1320" spc="-36" dirty="0">
                <a:solidFill>
                  <a:schemeClr val="bg1"/>
                </a:solidFill>
                <a:cs typeface="Gill Sans MT"/>
              </a:rPr>
              <a:t> </a:t>
            </a:r>
            <a:r>
              <a:rPr sz="1320" spc="24" dirty="0">
                <a:solidFill>
                  <a:schemeClr val="bg1"/>
                </a:solidFill>
                <a:cs typeface="Gill Sans MT"/>
              </a:rPr>
              <a:t>the</a:t>
            </a:r>
            <a:r>
              <a:rPr lang="en-US" sz="1320" dirty="0">
                <a:solidFill>
                  <a:schemeClr val="bg1"/>
                </a:solidFill>
                <a:cs typeface="Gill Sans MT"/>
              </a:rPr>
              <a:t> </a:t>
            </a:r>
            <a:r>
              <a:rPr sz="1320" spc="48" dirty="0">
                <a:solidFill>
                  <a:schemeClr val="bg1"/>
                </a:solidFill>
                <a:cs typeface="Gill Sans MT"/>
              </a:rPr>
              <a:t>questionnaire</a:t>
            </a:r>
            <a:endParaRPr sz="1320" dirty="0">
              <a:solidFill>
                <a:schemeClr val="bg1"/>
              </a:solidFill>
              <a:cs typeface="Gill Sans MT"/>
            </a:endParaRPr>
          </a:p>
          <a:p>
            <a:pPr marL="212968" marR="3048" indent="-205350"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57" dirty="0">
                <a:solidFill>
                  <a:srgbClr val="FFFFFF"/>
                </a:solidFill>
              </a:rPr>
              <a:t>Address coverage</a:t>
            </a:r>
            <a:r>
              <a:rPr lang="en-US" sz="1320" spc="57" dirty="0">
                <a:solidFill>
                  <a:srgbClr val="FFFFFF"/>
                </a:solidFill>
              </a:rPr>
              <a:t> </a:t>
            </a:r>
            <a:r>
              <a:rPr sz="1320" spc="57" dirty="0">
                <a:solidFill>
                  <a:srgbClr val="FFFFFF"/>
                </a:solidFill>
              </a:rPr>
              <a:t>error in rural areas</a:t>
            </a:r>
          </a:p>
          <a:p>
            <a:pPr marL="212968" marR="3048" indent="-205350"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57" dirty="0">
                <a:solidFill>
                  <a:srgbClr val="FFFFFF"/>
                </a:solidFill>
              </a:rPr>
              <a:t>Web option</a:t>
            </a:r>
          </a:p>
          <a:p>
            <a:pPr marL="212968" marR="3048" indent="-205350"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57" dirty="0">
                <a:solidFill>
                  <a:srgbClr val="FFFFFF"/>
                </a:solidFill>
              </a:rPr>
              <a:t>Offer State Opt-In</a:t>
            </a: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03D9B05E-59AF-444E-BC24-7C6BCEBF1754}"/>
              </a:ext>
            </a:extLst>
          </p:cNvPr>
          <p:cNvSpPr/>
          <p:nvPr/>
        </p:nvSpPr>
        <p:spPr>
          <a:xfrm>
            <a:off x="6123280" y="1406666"/>
            <a:ext cx="2464488" cy="2816352"/>
          </a:xfrm>
          <a:custGeom>
            <a:avLst/>
            <a:gdLst/>
            <a:ahLst/>
            <a:cxnLst/>
            <a:rect l="l" t="t" r="r" b="b"/>
            <a:pathLst>
              <a:path w="3298190" h="4424680">
                <a:moveTo>
                  <a:pt x="2748279" y="0"/>
                </a:moveTo>
                <a:lnTo>
                  <a:pt x="549655" y="0"/>
                </a:lnTo>
                <a:lnTo>
                  <a:pt x="502234" y="2017"/>
                </a:lnTo>
                <a:lnTo>
                  <a:pt x="455932" y="7961"/>
                </a:lnTo>
                <a:lnTo>
                  <a:pt x="410914" y="17665"/>
                </a:lnTo>
                <a:lnTo>
                  <a:pt x="367346" y="30964"/>
                </a:lnTo>
                <a:lnTo>
                  <a:pt x="325392" y="47694"/>
                </a:lnTo>
                <a:lnTo>
                  <a:pt x="285217" y="67690"/>
                </a:lnTo>
                <a:lnTo>
                  <a:pt x="246987" y="90785"/>
                </a:lnTo>
                <a:lnTo>
                  <a:pt x="210867" y="116816"/>
                </a:lnTo>
                <a:lnTo>
                  <a:pt x="177022" y="145616"/>
                </a:lnTo>
                <a:lnTo>
                  <a:pt x="145616" y="177022"/>
                </a:lnTo>
                <a:lnTo>
                  <a:pt x="116816" y="210867"/>
                </a:lnTo>
                <a:lnTo>
                  <a:pt x="90785" y="246987"/>
                </a:lnTo>
                <a:lnTo>
                  <a:pt x="67690" y="285217"/>
                </a:lnTo>
                <a:lnTo>
                  <a:pt x="47694" y="325392"/>
                </a:lnTo>
                <a:lnTo>
                  <a:pt x="30964" y="367346"/>
                </a:lnTo>
                <a:lnTo>
                  <a:pt x="17665" y="410914"/>
                </a:lnTo>
                <a:lnTo>
                  <a:pt x="7961" y="455932"/>
                </a:lnTo>
                <a:lnTo>
                  <a:pt x="2017" y="502234"/>
                </a:lnTo>
                <a:lnTo>
                  <a:pt x="0" y="549655"/>
                </a:lnTo>
                <a:lnTo>
                  <a:pt x="0" y="3874503"/>
                </a:lnTo>
                <a:lnTo>
                  <a:pt x="2017" y="3921930"/>
                </a:lnTo>
                <a:lnTo>
                  <a:pt x="7961" y="3968236"/>
                </a:lnTo>
                <a:lnTo>
                  <a:pt x="17665" y="4013258"/>
                </a:lnTo>
                <a:lnTo>
                  <a:pt x="30964" y="4056829"/>
                </a:lnTo>
                <a:lnTo>
                  <a:pt x="47694" y="4098785"/>
                </a:lnTo>
                <a:lnTo>
                  <a:pt x="67690" y="4138961"/>
                </a:lnTo>
                <a:lnTo>
                  <a:pt x="90785" y="4177192"/>
                </a:lnTo>
                <a:lnTo>
                  <a:pt x="116816" y="4213312"/>
                </a:lnTo>
                <a:lnTo>
                  <a:pt x="145616" y="4247157"/>
                </a:lnTo>
                <a:lnTo>
                  <a:pt x="177022" y="4278562"/>
                </a:lnTo>
                <a:lnTo>
                  <a:pt x="210867" y="4307362"/>
                </a:lnTo>
                <a:lnTo>
                  <a:pt x="246987" y="4333392"/>
                </a:lnTo>
                <a:lnTo>
                  <a:pt x="285217" y="4356486"/>
                </a:lnTo>
                <a:lnTo>
                  <a:pt x="325392" y="4376480"/>
                </a:lnTo>
                <a:lnTo>
                  <a:pt x="367346" y="4393209"/>
                </a:lnTo>
                <a:lnTo>
                  <a:pt x="410914" y="4406508"/>
                </a:lnTo>
                <a:lnTo>
                  <a:pt x="455932" y="4416211"/>
                </a:lnTo>
                <a:lnTo>
                  <a:pt x="502234" y="4422154"/>
                </a:lnTo>
                <a:lnTo>
                  <a:pt x="549655" y="4424172"/>
                </a:lnTo>
                <a:lnTo>
                  <a:pt x="2748279" y="4424172"/>
                </a:lnTo>
                <a:lnTo>
                  <a:pt x="2795701" y="4422154"/>
                </a:lnTo>
                <a:lnTo>
                  <a:pt x="2842003" y="4416211"/>
                </a:lnTo>
                <a:lnTo>
                  <a:pt x="2887021" y="4406508"/>
                </a:lnTo>
                <a:lnTo>
                  <a:pt x="2930589" y="4393209"/>
                </a:lnTo>
                <a:lnTo>
                  <a:pt x="2972543" y="4376480"/>
                </a:lnTo>
                <a:lnTo>
                  <a:pt x="3012718" y="4356486"/>
                </a:lnTo>
                <a:lnTo>
                  <a:pt x="3050948" y="4333392"/>
                </a:lnTo>
                <a:lnTo>
                  <a:pt x="3087068" y="4307362"/>
                </a:lnTo>
                <a:lnTo>
                  <a:pt x="3120913" y="4278562"/>
                </a:lnTo>
                <a:lnTo>
                  <a:pt x="3152319" y="4247157"/>
                </a:lnTo>
                <a:lnTo>
                  <a:pt x="3181119" y="4213312"/>
                </a:lnTo>
                <a:lnTo>
                  <a:pt x="3207150" y="4177192"/>
                </a:lnTo>
                <a:lnTo>
                  <a:pt x="3230245" y="4138961"/>
                </a:lnTo>
                <a:lnTo>
                  <a:pt x="3250241" y="4098785"/>
                </a:lnTo>
                <a:lnTo>
                  <a:pt x="3266971" y="4056829"/>
                </a:lnTo>
                <a:lnTo>
                  <a:pt x="3280270" y="4013258"/>
                </a:lnTo>
                <a:lnTo>
                  <a:pt x="3289974" y="3968236"/>
                </a:lnTo>
                <a:lnTo>
                  <a:pt x="3295918" y="3921930"/>
                </a:lnTo>
                <a:lnTo>
                  <a:pt x="3297935" y="3874503"/>
                </a:lnTo>
                <a:lnTo>
                  <a:pt x="3297935" y="549655"/>
                </a:lnTo>
                <a:lnTo>
                  <a:pt x="3295918" y="502234"/>
                </a:lnTo>
                <a:lnTo>
                  <a:pt x="3289974" y="455932"/>
                </a:lnTo>
                <a:lnTo>
                  <a:pt x="3280270" y="410914"/>
                </a:lnTo>
                <a:lnTo>
                  <a:pt x="3266971" y="367346"/>
                </a:lnTo>
                <a:lnTo>
                  <a:pt x="3250241" y="325392"/>
                </a:lnTo>
                <a:lnTo>
                  <a:pt x="3230245" y="285217"/>
                </a:lnTo>
                <a:lnTo>
                  <a:pt x="3207150" y="246987"/>
                </a:lnTo>
                <a:lnTo>
                  <a:pt x="3181119" y="210867"/>
                </a:lnTo>
                <a:lnTo>
                  <a:pt x="3152319" y="177022"/>
                </a:lnTo>
                <a:lnTo>
                  <a:pt x="3120913" y="145616"/>
                </a:lnTo>
                <a:lnTo>
                  <a:pt x="3087068" y="116816"/>
                </a:lnTo>
                <a:lnTo>
                  <a:pt x="3050948" y="90785"/>
                </a:lnTo>
                <a:lnTo>
                  <a:pt x="3012718" y="67690"/>
                </a:lnTo>
                <a:lnTo>
                  <a:pt x="2972543" y="47694"/>
                </a:lnTo>
                <a:lnTo>
                  <a:pt x="2930589" y="30964"/>
                </a:lnTo>
                <a:lnTo>
                  <a:pt x="2887021" y="17665"/>
                </a:lnTo>
                <a:lnTo>
                  <a:pt x="2842003" y="7961"/>
                </a:lnTo>
                <a:lnTo>
                  <a:pt x="2795701" y="2017"/>
                </a:lnTo>
                <a:lnTo>
                  <a:pt x="2748279" y="0"/>
                </a:lnTo>
                <a:close/>
              </a:path>
            </a:pathLst>
          </a:custGeom>
          <a:solidFill>
            <a:srgbClr val="EB702D">
              <a:alpha val="89802"/>
            </a:srgbClr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6BE4589C-6DC8-405A-A88E-7252FEBD07CD}"/>
              </a:ext>
            </a:extLst>
          </p:cNvPr>
          <p:cNvSpPr txBox="1"/>
          <p:nvPr/>
        </p:nvSpPr>
        <p:spPr>
          <a:xfrm>
            <a:off x="6615898" y="1575591"/>
            <a:ext cx="1210437" cy="2292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620">
              <a:spcBef>
                <a:spcPts val="60"/>
              </a:spcBef>
            </a:pPr>
            <a:r>
              <a:rPr sz="1440" spc="-39" dirty="0">
                <a:solidFill>
                  <a:srgbClr val="FFFFFF"/>
                </a:solidFill>
                <a:latin typeface="Gill Sans MT"/>
                <a:cs typeface="Gill Sans MT"/>
              </a:rPr>
              <a:t>INNOVATIONS</a:t>
            </a:r>
            <a:endParaRPr sz="1440" dirty="0">
              <a:latin typeface="Gill Sans MT"/>
              <a:cs typeface="Gill Sans MT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A84E3B47-8468-48AC-A8F5-E9B1B586B7F5}"/>
              </a:ext>
            </a:extLst>
          </p:cNvPr>
          <p:cNvSpPr txBox="1"/>
          <p:nvPr/>
        </p:nvSpPr>
        <p:spPr>
          <a:xfrm>
            <a:off x="6318289" y="1892985"/>
            <a:ext cx="2292580" cy="13290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13350" marR="303642" indent="-206111">
              <a:spcBef>
                <a:spcPts val="60"/>
              </a:spcBef>
              <a:spcAft>
                <a:spcPts val="800"/>
              </a:spcAft>
              <a:buFont typeface="Wingdings"/>
              <a:buChar char=""/>
              <a:tabLst>
                <a:tab pos="213350" algn="l"/>
                <a:tab pos="213731" algn="l"/>
              </a:tabLst>
            </a:pPr>
            <a:r>
              <a:rPr sz="1320" spc="75" dirty="0">
                <a:solidFill>
                  <a:srgbClr val="FFFFFF"/>
                </a:solidFill>
              </a:rPr>
              <a:t>Blended sample</a:t>
            </a:r>
            <a:r>
              <a:rPr lang="en-US" sz="1320" spc="75" dirty="0">
                <a:solidFill>
                  <a:srgbClr val="FFFFFF"/>
                </a:solidFill>
              </a:rPr>
              <a:t> </a:t>
            </a:r>
            <a:r>
              <a:rPr sz="1320" spc="75" dirty="0">
                <a:solidFill>
                  <a:srgbClr val="FFFFFF"/>
                </a:solidFill>
              </a:rPr>
              <a:t>design</a:t>
            </a:r>
            <a:r>
              <a:rPr lang="en-US" sz="1320" spc="75" dirty="0">
                <a:solidFill>
                  <a:srgbClr val="FFFFFF"/>
                </a:solidFill>
              </a:rPr>
              <a:t> i</a:t>
            </a:r>
            <a:r>
              <a:rPr sz="1320" spc="75" dirty="0">
                <a:solidFill>
                  <a:srgbClr val="FFFFFF"/>
                </a:solidFill>
              </a:rPr>
              <a:t>ncluding</a:t>
            </a:r>
            <a:r>
              <a:rPr lang="en-US" sz="1320" spc="75" dirty="0">
                <a:solidFill>
                  <a:srgbClr val="FFFFFF"/>
                </a:solidFill>
              </a:rPr>
              <a:t> </a:t>
            </a:r>
            <a:r>
              <a:rPr sz="1320" spc="75" dirty="0">
                <a:solidFill>
                  <a:srgbClr val="FFFFFF"/>
                </a:solidFill>
              </a:rPr>
              <a:t>NORC’s AmeriSpeak panel and non-probability sample</a:t>
            </a:r>
          </a:p>
          <a:p>
            <a:pPr marL="213350" indent="-206111">
              <a:buFont typeface="Wingdings"/>
              <a:buChar char=""/>
              <a:tabLst>
                <a:tab pos="213350" algn="l"/>
                <a:tab pos="213731" algn="l"/>
              </a:tabLst>
            </a:pPr>
            <a:r>
              <a:rPr sz="1320" spc="75" dirty="0">
                <a:solidFill>
                  <a:srgbClr val="FFFFFF"/>
                </a:solidFill>
                <a:cs typeface="Gill Sans MT"/>
              </a:rPr>
              <a:t>Enhanced</a:t>
            </a:r>
            <a:r>
              <a:rPr sz="1320" spc="-21" dirty="0">
                <a:solidFill>
                  <a:srgbClr val="FFFFFF"/>
                </a:solidFill>
                <a:cs typeface="Gill Sans MT"/>
              </a:rPr>
              <a:t> </a:t>
            </a:r>
            <a:r>
              <a:rPr sz="1320" spc="57" dirty="0">
                <a:solidFill>
                  <a:srgbClr val="FFFFFF"/>
                </a:solidFill>
                <a:cs typeface="Gill Sans MT"/>
              </a:rPr>
              <a:t>weighting</a:t>
            </a:r>
            <a:endParaRPr sz="1320" dirty="0">
              <a:cs typeface="Gill Sans MT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F07042EE-ACBD-41CC-B3CD-92716E5DAE53}"/>
              </a:ext>
            </a:extLst>
          </p:cNvPr>
          <p:cNvSpPr/>
          <p:nvPr/>
        </p:nvSpPr>
        <p:spPr>
          <a:xfrm>
            <a:off x="533131" y="1410749"/>
            <a:ext cx="2464488" cy="2812269"/>
          </a:xfrm>
          <a:custGeom>
            <a:avLst/>
            <a:gdLst/>
            <a:ahLst/>
            <a:cxnLst/>
            <a:rect l="l" t="t" r="r" b="b"/>
            <a:pathLst>
              <a:path w="3523615" h="4419600">
                <a:moveTo>
                  <a:pt x="2936240" y="0"/>
                </a:moveTo>
                <a:lnTo>
                  <a:pt x="587260" y="0"/>
                </a:lnTo>
                <a:lnTo>
                  <a:pt x="539096" y="1946"/>
                </a:lnTo>
                <a:lnTo>
                  <a:pt x="492004" y="7685"/>
                </a:lnTo>
                <a:lnTo>
                  <a:pt x="446135" y="17065"/>
                </a:lnTo>
                <a:lnTo>
                  <a:pt x="401641" y="29935"/>
                </a:lnTo>
                <a:lnTo>
                  <a:pt x="358673" y="46144"/>
                </a:lnTo>
                <a:lnTo>
                  <a:pt x="317381" y="65541"/>
                </a:lnTo>
                <a:lnTo>
                  <a:pt x="277917" y="87976"/>
                </a:lnTo>
                <a:lnTo>
                  <a:pt x="240433" y="113296"/>
                </a:lnTo>
                <a:lnTo>
                  <a:pt x="205078" y="141351"/>
                </a:lnTo>
                <a:lnTo>
                  <a:pt x="172005" y="171989"/>
                </a:lnTo>
                <a:lnTo>
                  <a:pt x="141364" y="205061"/>
                </a:lnTo>
                <a:lnTo>
                  <a:pt x="113307" y="240414"/>
                </a:lnTo>
                <a:lnTo>
                  <a:pt x="87985" y="277897"/>
                </a:lnTo>
                <a:lnTo>
                  <a:pt x="65549" y="317360"/>
                </a:lnTo>
                <a:lnTo>
                  <a:pt x="46150" y="358651"/>
                </a:lnTo>
                <a:lnTo>
                  <a:pt x="29939" y="401620"/>
                </a:lnTo>
                <a:lnTo>
                  <a:pt x="17067" y="446115"/>
                </a:lnTo>
                <a:lnTo>
                  <a:pt x="7686" y="491986"/>
                </a:lnTo>
                <a:lnTo>
                  <a:pt x="1946" y="539080"/>
                </a:lnTo>
                <a:lnTo>
                  <a:pt x="0" y="587248"/>
                </a:lnTo>
                <a:lnTo>
                  <a:pt x="0" y="3832339"/>
                </a:lnTo>
                <a:lnTo>
                  <a:pt x="1946" y="3880503"/>
                </a:lnTo>
                <a:lnTo>
                  <a:pt x="7686" y="3927595"/>
                </a:lnTo>
                <a:lnTo>
                  <a:pt x="17067" y="3973464"/>
                </a:lnTo>
                <a:lnTo>
                  <a:pt x="29939" y="4017958"/>
                </a:lnTo>
                <a:lnTo>
                  <a:pt x="46150" y="4060926"/>
                </a:lnTo>
                <a:lnTo>
                  <a:pt x="65549" y="4102218"/>
                </a:lnTo>
                <a:lnTo>
                  <a:pt x="87985" y="4141682"/>
                </a:lnTo>
                <a:lnTo>
                  <a:pt x="113307" y="4179166"/>
                </a:lnTo>
                <a:lnTo>
                  <a:pt x="141364" y="4214521"/>
                </a:lnTo>
                <a:lnTo>
                  <a:pt x="172005" y="4247594"/>
                </a:lnTo>
                <a:lnTo>
                  <a:pt x="205078" y="4278235"/>
                </a:lnTo>
                <a:lnTo>
                  <a:pt x="240433" y="4306292"/>
                </a:lnTo>
                <a:lnTo>
                  <a:pt x="277917" y="4331614"/>
                </a:lnTo>
                <a:lnTo>
                  <a:pt x="317381" y="4354050"/>
                </a:lnTo>
                <a:lnTo>
                  <a:pt x="358673" y="4373449"/>
                </a:lnTo>
                <a:lnTo>
                  <a:pt x="401641" y="4389660"/>
                </a:lnTo>
                <a:lnTo>
                  <a:pt x="446135" y="4402532"/>
                </a:lnTo>
                <a:lnTo>
                  <a:pt x="492004" y="4411913"/>
                </a:lnTo>
                <a:lnTo>
                  <a:pt x="539096" y="4417653"/>
                </a:lnTo>
                <a:lnTo>
                  <a:pt x="587260" y="4419600"/>
                </a:lnTo>
                <a:lnTo>
                  <a:pt x="2936240" y="4419600"/>
                </a:lnTo>
                <a:lnTo>
                  <a:pt x="2984407" y="4417653"/>
                </a:lnTo>
                <a:lnTo>
                  <a:pt x="3031501" y="4411913"/>
                </a:lnTo>
                <a:lnTo>
                  <a:pt x="3077372" y="4402532"/>
                </a:lnTo>
                <a:lnTo>
                  <a:pt x="3121867" y="4389660"/>
                </a:lnTo>
                <a:lnTo>
                  <a:pt x="3164836" y="4373449"/>
                </a:lnTo>
                <a:lnTo>
                  <a:pt x="3206127" y="4354050"/>
                </a:lnTo>
                <a:lnTo>
                  <a:pt x="3245590" y="4331614"/>
                </a:lnTo>
                <a:lnTo>
                  <a:pt x="3283073" y="4306292"/>
                </a:lnTo>
                <a:lnTo>
                  <a:pt x="3318426" y="4278235"/>
                </a:lnTo>
                <a:lnTo>
                  <a:pt x="3351498" y="4247594"/>
                </a:lnTo>
                <a:lnTo>
                  <a:pt x="3382136" y="4214521"/>
                </a:lnTo>
                <a:lnTo>
                  <a:pt x="3410191" y="4179166"/>
                </a:lnTo>
                <a:lnTo>
                  <a:pt x="3435511" y="4141682"/>
                </a:lnTo>
                <a:lnTo>
                  <a:pt x="3457946" y="4102218"/>
                </a:lnTo>
                <a:lnTo>
                  <a:pt x="3477343" y="4060926"/>
                </a:lnTo>
                <a:lnTo>
                  <a:pt x="3493552" y="4017958"/>
                </a:lnTo>
                <a:lnTo>
                  <a:pt x="3506422" y="3973464"/>
                </a:lnTo>
                <a:lnTo>
                  <a:pt x="3515802" y="3927595"/>
                </a:lnTo>
                <a:lnTo>
                  <a:pt x="3521541" y="3880503"/>
                </a:lnTo>
                <a:lnTo>
                  <a:pt x="3523488" y="3832339"/>
                </a:lnTo>
                <a:lnTo>
                  <a:pt x="3523488" y="587248"/>
                </a:lnTo>
                <a:lnTo>
                  <a:pt x="3521541" y="539080"/>
                </a:lnTo>
                <a:lnTo>
                  <a:pt x="3515802" y="491986"/>
                </a:lnTo>
                <a:lnTo>
                  <a:pt x="3506422" y="446115"/>
                </a:lnTo>
                <a:lnTo>
                  <a:pt x="3493552" y="401620"/>
                </a:lnTo>
                <a:lnTo>
                  <a:pt x="3477343" y="358651"/>
                </a:lnTo>
                <a:lnTo>
                  <a:pt x="3457946" y="317360"/>
                </a:lnTo>
                <a:lnTo>
                  <a:pt x="3435511" y="277897"/>
                </a:lnTo>
                <a:lnTo>
                  <a:pt x="3410191" y="240414"/>
                </a:lnTo>
                <a:lnTo>
                  <a:pt x="3382136" y="205061"/>
                </a:lnTo>
                <a:lnTo>
                  <a:pt x="3351498" y="171989"/>
                </a:lnTo>
                <a:lnTo>
                  <a:pt x="3318426" y="141351"/>
                </a:lnTo>
                <a:lnTo>
                  <a:pt x="3283073" y="113296"/>
                </a:lnTo>
                <a:lnTo>
                  <a:pt x="3245590" y="87976"/>
                </a:lnTo>
                <a:lnTo>
                  <a:pt x="3206127" y="65541"/>
                </a:lnTo>
                <a:lnTo>
                  <a:pt x="3164836" y="46144"/>
                </a:lnTo>
                <a:lnTo>
                  <a:pt x="3121867" y="29935"/>
                </a:lnTo>
                <a:lnTo>
                  <a:pt x="3077372" y="17065"/>
                </a:lnTo>
                <a:lnTo>
                  <a:pt x="3031501" y="7685"/>
                </a:lnTo>
                <a:lnTo>
                  <a:pt x="2984407" y="1946"/>
                </a:lnTo>
                <a:lnTo>
                  <a:pt x="2936240" y="0"/>
                </a:lnTo>
                <a:close/>
              </a:path>
            </a:pathLst>
          </a:custGeom>
          <a:solidFill>
            <a:srgbClr val="4B7A91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CA5CAF-15A4-4AA5-A367-75083D9C3928}"/>
              </a:ext>
            </a:extLst>
          </p:cNvPr>
          <p:cNvSpPr txBox="1"/>
          <p:nvPr/>
        </p:nvSpPr>
        <p:spPr>
          <a:xfrm>
            <a:off x="934128" y="1575591"/>
            <a:ext cx="1152906" cy="2292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620">
              <a:spcBef>
                <a:spcPts val="60"/>
              </a:spcBef>
            </a:pPr>
            <a:r>
              <a:rPr sz="1440" spc="-6" dirty="0">
                <a:solidFill>
                  <a:srgbClr val="FFFFFF"/>
                </a:solidFill>
                <a:latin typeface="Gill Sans MT"/>
                <a:cs typeface="Gill Sans MT"/>
              </a:rPr>
              <a:t>CHALLENGES</a:t>
            </a:r>
            <a:endParaRPr sz="1440" dirty="0">
              <a:latin typeface="Gill Sans MT"/>
              <a:cs typeface="Gill Sans MT"/>
            </a:endParaRPr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7FA6FE78-E5A5-41EF-9533-75C6E6D66DC0}"/>
              </a:ext>
            </a:extLst>
          </p:cNvPr>
          <p:cNvSpPr txBox="1"/>
          <p:nvPr/>
        </p:nvSpPr>
        <p:spPr>
          <a:xfrm>
            <a:off x="718463" y="1897482"/>
            <a:ext cx="2150208" cy="1330749"/>
          </a:xfrm>
          <a:prstGeom prst="rect">
            <a:avLst/>
          </a:prstGeom>
        </p:spPr>
        <p:txBody>
          <a:bodyPr vert="horz" wrap="square" lIns="0" tIns="7239" rIns="0" bIns="0" rtlCol="0">
            <a:spAutoFit/>
          </a:bodyPr>
          <a:lstStyle/>
          <a:p>
            <a:pPr marL="212968" indent="-205350">
              <a:spcBef>
                <a:spcPts val="57"/>
              </a:spcBef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63" dirty="0">
                <a:solidFill>
                  <a:srgbClr val="FFFFFF"/>
                </a:solidFill>
                <a:cs typeface="Gill Sans MT"/>
              </a:rPr>
              <a:t>Sustainability</a:t>
            </a:r>
            <a:endParaRPr sz="1320" dirty="0">
              <a:cs typeface="Gill Sans MT"/>
            </a:endParaRPr>
          </a:p>
          <a:p>
            <a:pPr marL="212968" marR="44194" indent="-205350">
              <a:spcBef>
                <a:spcPts val="3"/>
              </a:spcBef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69" dirty="0">
                <a:solidFill>
                  <a:srgbClr val="FFFFFF"/>
                </a:solidFill>
                <a:cs typeface="Gill Sans MT"/>
              </a:rPr>
              <a:t>Steep</a:t>
            </a:r>
            <a:r>
              <a:rPr sz="1320" spc="-39" dirty="0">
                <a:solidFill>
                  <a:srgbClr val="FFFFFF"/>
                </a:solidFill>
                <a:cs typeface="Gill Sans MT"/>
              </a:rPr>
              <a:t> </a:t>
            </a:r>
            <a:r>
              <a:rPr sz="1320" spc="39" dirty="0">
                <a:solidFill>
                  <a:srgbClr val="FFFFFF"/>
                </a:solidFill>
                <a:cs typeface="Gill Sans MT"/>
              </a:rPr>
              <a:t>respondent </a:t>
            </a:r>
            <a:r>
              <a:rPr sz="1320" spc="33" dirty="0">
                <a:solidFill>
                  <a:srgbClr val="FFFFFF"/>
                </a:solidFill>
                <a:cs typeface="Gill Sans MT"/>
              </a:rPr>
              <a:t>burden</a:t>
            </a:r>
            <a:endParaRPr sz="1320" dirty="0">
              <a:cs typeface="Gill Sans MT"/>
            </a:endParaRPr>
          </a:p>
          <a:p>
            <a:pPr marL="212968" marR="73910" indent="-205350">
              <a:spcAft>
                <a:spcPts val="800"/>
              </a:spcAft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42" dirty="0">
                <a:solidFill>
                  <a:srgbClr val="FFFFFF"/>
                </a:solidFill>
                <a:cs typeface="Gill Sans MT"/>
              </a:rPr>
              <a:t>Coverage</a:t>
            </a:r>
            <a:r>
              <a:rPr sz="1320" spc="-24" dirty="0">
                <a:solidFill>
                  <a:srgbClr val="FFFFFF"/>
                </a:solidFill>
                <a:cs typeface="Gill Sans MT"/>
              </a:rPr>
              <a:t> </a:t>
            </a:r>
            <a:r>
              <a:rPr sz="1320" spc="-27" dirty="0">
                <a:solidFill>
                  <a:srgbClr val="FFFFFF"/>
                </a:solidFill>
                <a:cs typeface="Gill Sans MT"/>
              </a:rPr>
              <a:t>error </a:t>
            </a:r>
            <a:r>
              <a:rPr sz="1320" spc="30" dirty="0">
                <a:solidFill>
                  <a:srgbClr val="FFFFFF"/>
                </a:solidFill>
                <a:cs typeface="Gill Sans MT"/>
              </a:rPr>
              <a:t>in </a:t>
            </a:r>
            <a:r>
              <a:rPr sz="1320" dirty="0">
                <a:solidFill>
                  <a:srgbClr val="FFFFFF"/>
                </a:solidFill>
                <a:cs typeface="Gill Sans MT"/>
              </a:rPr>
              <a:t>rural</a:t>
            </a:r>
            <a:r>
              <a:rPr sz="1320" spc="39" dirty="0">
                <a:solidFill>
                  <a:srgbClr val="FFFFFF"/>
                </a:solidFill>
                <a:cs typeface="Gill Sans MT"/>
              </a:rPr>
              <a:t> </a:t>
            </a:r>
            <a:r>
              <a:rPr sz="1320" spc="84" dirty="0">
                <a:solidFill>
                  <a:srgbClr val="FFFFFF"/>
                </a:solidFill>
                <a:cs typeface="Gill Sans MT"/>
              </a:rPr>
              <a:t>areas</a:t>
            </a:r>
            <a:endParaRPr sz="1320" dirty="0">
              <a:cs typeface="Gill Sans MT"/>
            </a:endParaRPr>
          </a:p>
          <a:p>
            <a:pPr marL="212968" indent="-205350">
              <a:buFont typeface="Wingdings"/>
              <a:buChar char=""/>
              <a:tabLst>
                <a:tab pos="212968" algn="l"/>
                <a:tab pos="213350" algn="l"/>
              </a:tabLst>
            </a:pPr>
            <a:r>
              <a:rPr sz="1320" spc="42" dirty="0">
                <a:solidFill>
                  <a:srgbClr val="FFFFFF"/>
                </a:solidFill>
                <a:cs typeface="Gill Sans MT"/>
              </a:rPr>
              <a:t>Nonresponse</a:t>
            </a:r>
            <a:r>
              <a:rPr sz="1320" spc="6" dirty="0">
                <a:solidFill>
                  <a:srgbClr val="FFFFFF"/>
                </a:solidFill>
                <a:cs typeface="Gill Sans MT"/>
              </a:rPr>
              <a:t> </a:t>
            </a:r>
            <a:r>
              <a:rPr sz="1320" spc="90" dirty="0">
                <a:solidFill>
                  <a:srgbClr val="FFFFFF"/>
                </a:solidFill>
                <a:cs typeface="Gill Sans MT"/>
              </a:rPr>
              <a:t>bias</a:t>
            </a:r>
            <a:endParaRPr sz="1320" dirty="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8449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971" y="229055"/>
            <a:ext cx="8643659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2022 Results: Headline National Results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569" y="914400"/>
            <a:ext cx="8501061" cy="30367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69265" algn="l"/>
                <a:tab pos="469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471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7B9A5B-4BC8-B832-8D6E-D6926DC5E479}"/>
              </a:ext>
            </a:extLst>
          </p:cNvPr>
          <p:cNvGrpSpPr/>
          <p:nvPr/>
        </p:nvGrpSpPr>
        <p:grpSpPr>
          <a:xfrm>
            <a:off x="5154022" y="1491828"/>
            <a:ext cx="1719446" cy="3201185"/>
            <a:chOff x="7058447" y="1677527"/>
            <a:chExt cx="2292594" cy="4268246"/>
          </a:xfrm>
        </p:grpSpPr>
        <p:pic>
          <p:nvPicPr>
            <p:cNvPr id="4" name="Picture 3" descr="A picture containing tree, outdoor, snow, skiing&#10;&#10;Description automatically generated">
              <a:extLst>
                <a:ext uri="{FF2B5EF4-FFF2-40B4-BE49-F238E27FC236}">
                  <a16:creationId xmlns:a16="http://schemas.microsoft.com/office/drawing/2014/main" id="{23208C0F-0ECF-BEDB-248C-5B40AA7AD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t="8745" r="33642" b="8678"/>
            <a:stretch/>
          </p:blipFill>
          <p:spPr>
            <a:xfrm>
              <a:off x="7058447" y="2184225"/>
              <a:ext cx="2286000" cy="2264656"/>
            </a:xfrm>
            <a:prstGeom prst="rect">
              <a:avLst/>
            </a:prstGeom>
          </p:spPr>
        </p:pic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B01B05F8-D8D8-CFE9-4D78-FBCD8CE87657}"/>
                </a:ext>
              </a:extLst>
            </p:cNvPr>
            <p:cNvSpPr txBox="1">
              <a:spLocks/>
            </p:cNvSpPr>
            <p:nvPr/>
          </p:nvSpPr>
          <p:spPr>
            <a:xfrm>
              <a:off x="7065041" y="4459873"/>
              <a:ext cx="2286000" cy="1485900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defRPr/>
              </a:pPr>
              <a:r>
                <a:rPr lang="en-US" sz="1800" b="1" dirty="0">
                  <a:solidFill>
                    <a:srgbClr val="28557A"/>
                  </a:solidFill>
                  <a:latin typeface="+mn-lt"/>
                </a:rPr>
                <a:t>14.4 million </a:t>
              </a:r>
              <a:r>
                <a:rPr lang="en-US" sz="1800" dirty="0">
                  <a:solidFill>
                    <a:srgbClr val="28557A"/>
                  </a:solidFill>
                  <a:latin typeface="+mn-lt"/>
                </a:rPr>
                <a:t>participants</a:t>
              </a:r>
            </a:p>
            <a:p>
              <a:pPr marL="171450" indent="-171450" defTabSz="685800">
                <a:defRPr/>
              </a:pPr>
              <a:r>
                <a:rPr lang="en-US" sz="1800" b="1" dirty="0">
                  <a:solidFill>
                    <a:srgbClr val="28557A"/>
                  </a:solidFill>
                  <a:latin typeface="+mn-lt"/>
                </a:rPr>
                <a:t>$45.2 billion </a:t>
              </a:r>
              <a:r>
                <a:rPr lang="en-US" sz="1800" dirty="0">
                  <a:solidFill>
                    <a:srgbClr val="28557A"/>
                  </a:solidFill>
                  <a:latin typeface="+mn-lt"/>
                </a:rPr>
                <a:t>in spending</a:t>
              </a:r>
            </a:p>
            <a:p>
              <a:pPr marL="171450" indent="-171450" defTabSz="685800">
                <a:defRPr/>
              </a:pPr>
              <a:endParaRPr lang="en-US" sz="1800" dirty="0">
                <a:solidFill>
                  <a:srgbClr val="28557A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7090AD5-D529-0E36-73C3-FAC6B9694D16}"/>
                </a:ext>
              </a:extLst>
            </p:cNvPr>
            <p:cNvSpPr txBox="1">
              <a:spLocks/>
            </p:cNvSpPr>
            <p:nvPr/>
          </p:nvSpPr>
          <p:spPr>
            <a:xfrm>
              <a:off x="7058447" y="1677527"/>
              <a:ext cx="2285999" cy="495707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 cap="all">
                  <a:solidFill>
                    <a:schemeClr val="bg1"/>
                  </a:solidFill>
                  <a:latin typeface="Rockwell" panose="02060603020205020403" pitchFamily="18" charset="0"/>
                  <a:ea typeface="Roboto Slab" pitchFamily="2" charset="0"/>
                  <a:cs typeface="+mj-cs"/>
                </a:defRPr>
              </a:lvl1pPr>
            </a:lstStyle>
            <a:p>
              <a:pPr defTabSz="685800">
                <a:defRPr/>
              </a:pPr>
              <a:r>
                <a:rPr lang="en-US" sz="2100" dirty="0">
                  <a:solidFill>
                    <a:srgbClr val="C00000"/>
                  </a:solidFill>
                </a:rPr>
                <a:t>Hunting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134078-D77C-4FB3-347E-82741BF23951}"/>
              </a:ext>
            </a:extLst>
          </p:cNvPr>
          <p:cNvGrpSpPr/>
          <p:nvPr/>
        </p:nvGrpSpPr>
        <p:grpSpPr>
          <a:xfrm>
            <a:off x="3210373" y="1466684"/>
            <a:ext cx="1714500" cy="3201440"/>
            <a:chOff x="3974965" y="1666195"/>
            <a:chExt cx="2286000" cy="4268586"/>
          </a:xfrm>
        </p:grpSpPr>
        <p:pic>
          <p:nvPicPr>
            <p:cNvPr id="17" name="Picture 16" descr="Two people fishing&#10;&#10;Description automatically generated with medium confidence">
              <a:extLst>
                <a:ext uri="{FF2B5EF4-FFF2-40B4-BE49-F238E27FC236}">
                  <a16:creationId xmlns:a16="http://schemas.microsoft.com/office/drawing/2014/main" id="{171F933E-31CD-B47C-509E-C0CBD2D2AECA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t="-598" r="45743" b="20833"/>
            <a:stretch/>
          </p:blipFill>
          <p:spPr>
            <a:xfrm>
              <a:off x="3974965" y="2169666"/>
              <a:ext cx="2286000" cy="2279215"/>
            </a:xfrm>
            <a:prstGeom prst="rect">
              <a:avLst/>
            </a:prstGeom>
          </p:spPr>
        </p:pic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666CC3F3-76EE-33C1-1D13-8F2777BF7FCF}"/>
                </a:ext>
              </a:extLst>
            </p:cNvPr>
            <p:cNvSpPr txBox="1">
              <a:spLocks/>
            </p:cNvSpPr>
            <p:nvPr/>
          </p:nvSpPr>
          <p:spPr>
            <a:xfrm>
              <a:off x="3974965" y="4448881"/>
              <a:ext cx="2286000" cy="1485900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rgbClr val="28557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365760" indent="-27432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rgbClr val="28557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marL="640080" indent="-18288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rgbClr val="28557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marL="100584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rgbClr val="28557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marL="118872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rgbClr val="28557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39.9 million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participants</a:t>
              </a:r>
            </a:p>
            <a:p>
              <a:pPr marL="171450" indent="-171450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$99.4 billion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in spending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E2926CDF-ED3B-61FD-0319-746B113EF33C}"/>
                </a:ext>
              </a:extLst>
            </p:cNvPr>
            <p:cNvSpPr txBox="1">
              <a:spLocks/>
            </p:cNvSpPr>
            <p:nvPr/>
          </p:nvSpPr>
          <p:spPr>
            <a:xfrm>
              <a:off x="3974965" y="1666195"/>
              <a:ext cx="2286000" cy="495707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 cap="all">
                  <a:solidFill>
                    <a:schemeClr val="bg1"/>
                  </a:solidFill>
                  <a:latin typeface="Rockwell" panose="02060603020205020403" pitchFamily="18" charset="0"/>
                  <a:ea typeface="Roboto Slab" pitchFamily="2" charset="0"/>
                  <a:cs typeface="+mj-cs"/>
                </a:defRPr>
              </a:lvl1pPr>
            </a:lstStyle>
            <a:p>
              <a:pPr defTabSz="685800">
                <a:defRPr/>
              </a:pPr>
              <a:r>
                <a:rPr lang="en-US" sz="2100" dirty="0">
                  <a:solidFill>
                    <a:srgbClr val="0070C0"/>
                  </a:solidFill>
                </a:rPr>
                <a:t>Fishing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E14D9F3-9CD9-FE2A-9B1B-D26B3FFFFCD9}"/>
              </a:ext>
            </a:extLst>
          </p:cNvPr>
          <p:cNvSpPr txBox="1"/>
          <p:nvPr/>
        </p:nvSpPr>
        <p:spPr>
          <a:xfrm>
            <a:off x="187069" y="1421097"/>
            <a:ext cx="279415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dirty="0">
                <a:solidFill>
                  <a:srgbClr val="28557A"/>
                </a:solidFill>
                <a:ea typeface="Roboto Slab" pitchFamily="2" charset="0"/>
              </a:rPr>
              <a:t>How many people </a:t>
            </a:r>
            <a:br>
              <a:rPr lang="en-US" sz="2700" dirty="0">
                <a:solidFill>
                  <a:srgbClr val="28557A"/>
                </a:solidFill>
                <a:ea typeface="Roboto Slab" pitchFamily="2" charset="0"/>
              </a:rPr>
            </a:br>
            <a:r>
              <a:rPr lang="en-US" sz="2700" b="1" dirty="0">
                <a:solidFill>
                  <a:srgbClr val="0070C0"/>
                </a:solidFill>
                <a:ea typeface="Roboto Slab" pitchFamily="2" charset="0"/>
              </a:rPr>
              <a:t>Fish</a:t>
            </a:r>
            <a:r>
              <a:rPr lang="en-US" sz="2700" dirty="0">
                <a:solidFill>
                  <a:srgbClr val="28557A"/>
                </a:solidFill>
                <a:ea typeface="Roboto Slab" pitchFamily="2" charset="0"/>
              </a:rPr>
              <a:t>, </a:t>
            </a:r>
            <a:br>
              <a:rPr lang="en-US" sz="2700" dirty="0">
                <a:solidFill>
                  <a:srgbClr val="28557A"/>
                </a:solidFill>
                <a:ea typeface="Roboto Slab" pitchFamily="2" charset="0"/>
              </a:rPr>
            </a:br>
            <a:r>
              <a:rPr lang="en-US" sz="2700" b="1" dirty="0">
                <a:solidFill>
                  <a:srgbClr val="C00000"/>
                </a:solidFill>
                <a:ea typeface="Roboto Slab" pitchFamily="2" charset="0"/>
              </a:rPr>
              <a:t>Hunt</a:t>
            </a:r>
            <a:r>
              <a:rPr lang="en-US" sz="2700" dirty="0">
                <a:solidFill>
                  <a:srgbClr val="28557A"/>
                </a:solidFill>
                <a:ea typeface="Roboto Slab" pitchFamily="2" charset="0"/>
              </a:rPr>
              <a:t>, or </a:t>
            </a:r>
            <a:br>
              <a:rPr lang="en-US" sz="2700" dirty="0">
                <a:solidFill>
                  <a:srgbClr val="28557A"/>
                </a:solidFill>
                <a:ea typeface="Roboto Slab" pitchFamily="2" charset="0"/>
              </a:rPr>
            </a:br>
            <a:r>
              <a:rPr lang="en-US" sz="2700" b="1" dirty="0">
                <a:solidFill>
                  <a:srgbClr val="067B54"/>
                </a:solidFill>
                <a:ea typeface="Roboto Slab" pitchFamily="2" charset="0"/>
              </a:rPr>
              <a:t>Watch Wildlife </a:t>
            </a:r>
            <a:br>
              <a:rPr lang="en-US" sz="2700" dirty="0">
                <a:solidFill>
                  <a:srgbClr val="28557A"/>
                </a:solidFill>
                <a:ea typeface="Roboto Slab" pitchFamily="2" charset="0"/>
              </a:rPr>
            </a:br>
            <a:r>
              <a:rPr lang="en-US" sz="2700" dirty="0">
                <a:solidFill>
                  <a:srgbClr val="28557A"/>
                </a:solidFill>
                <a:ea typeface="Roboto Slab" pitchFamily="2" charset="0"/>
              </a:rPr>
              <a:t>in </a:t>
            </a:r>
            <a:r>
              <a:rPr lang="en-US" sz="2700" u="sng" dirty="0">
                <a:solidFill>
                  <a:srgbClr val="28557A"/>
                </a:solidFill>
                <a:ea typeface="Roboto Slab" pitchFamily="2" charset="0"/>
              </a:rPr>
              <a:t>the US</a:t>
            </a:r>
            <a:r>
              <a:rPr lang="en-US" sz="2700" dirty="0">
                <a:solidFill>
                  <a:srgbClr val="28557A"/>
                </a:solidFill>
                <a:ea typeface="Roboto Slab" pitchFamily="2" charset="0"/>
              </a:rPr>
              <a:t>?</a:t>
            </a:r>
            <a:endParaRPr lang="en-US" sz="2700" dirty="0">
              <a:solidFill>
                <a:srgbClr val="28557A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E7C7A3-F51A-2687-7C50-5781AA80FC63}"/>
              </a:ext>
            </a:extLst>
          </p:cNvPr>
          <p:cNvGrpSpPr/>
          <p:nvPr/>
        </p:nvGrpSpPr>
        <p:grpSpPr>
          <a:xfrm>
            <a:off x="6997510" y="1483329"/>
            <a:ext cx="1730120" cy="3209684"/>
            <a:chOff x="9656574" y="1666195"/>
            <a:chExt cx="2306826" cy="4279578"/>
          </a:xfrm>
        </p:grpSpPr>
        <p:pic>
          <p:nvPicPr>
            <p:cNvPr id="5" name="Picture 4" descr="A picture containing outdoor, bicycle, person, tripod&#10;&#10;Description automatically generated">
              <a:extLst>
                <a:ext uri="{FF2B5EF4-FFF2-40B4-BE49-F238E27FC236}">
                  <a16:creationId xmlns:a16="http://schemas.microsoft.com/office/drawing/2014/main" id="{ABFE774A-B6B0-FFD3-D0C5-DD086042EAF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23" b="25588"/>
            <a:stretch/>
          </p:blipFill>
          <p:spPr>
            <a:xfrm>
              <a:off x="9677400" y="2183883"/>
              <a:ext cx="2286000" cy="2264656"/>
            </a:xfrm>
            <a:prstGeom prst="rect">
              <a:avLst/>
            </a:prstGeom>
          </p:spPr>
        </p:pic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0432A9C5-9AF1-E62E-ED4C-8F820A0C97C8}"/>
                </a:ext>
              </a:extLst>
            </p:cNvPr>
            <p:cNvSpPr txBox="1">
              <a:spLocks/>
            </p:cNvSpPr>
            <p:nvPr/>
          </p:nvSpPr>
          <p:spPr>
            <a:xfrm>
              <a:off x="9656574" y="4459873"/>
              <a:ext cx="2286000" cy="1485900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defRPr/>
              </a:pPr>
              <a:r>
                <a:rPr lang="en-US" sz="1800" b="1" dirty="0">
                  <a:solidFill>
                    <a:srgbClr val="28557A"/>
                  </a:solidFill>
                  <a:latin typeface="+mn-lt"/>
                </a:rPr>
                <a:t>148 million </a:t>
              </a:r>
              <a:r>
                <a:rPr lang="en-US" sz="1800" dirty="0">
                  <a:solidFill>
                    <a:srgbClr val="28557A"/>
                  </a:solidFill>
                  <a:latin typeface="+mn-lt"/>
                </a:rPr>
                <a:t>participants</a:t>
              </a:r>
            </a:p>
            <a:p>
              <a:pPr marL="171450" indent="-171450" defTabSz="685800">
                <a:defRPr/>
              </a:pPr>
              <a:r>
                <a:rPr lang="en-US" sz="1800" b="1" dirty="0">
                  <a:solidFill>
                    <a:srgbClr val="28557A"/>
                  </a:solidFill>
                  <a:latin typeface="+mn-lt"/>
                </a:rPr>
                <a:t>$250 billion </a:t>
              </a:r>
              <a:r>
                <a:rPr lang="en-US" sz="1800" dirty="0">
                  <a:solidFill>
                    <a:srgbClr val="28557A"/>
                  </a:solidFill>
                  <a:latin typeface="+mn-lt"/>
                </a:rPr>
                <a:t>in spending</a:t>
              </a:r>
            </a:p>
            <a:p>
              <a:pPr marL="171450" indent="-171450" defTabSz="685800">
                <a:defRPr/>
              </a:pPr>
              <a:endParaRPr lang="en-US" sz="1800" dirty="0">
                <a:solidFill>
                  <a:srgbClr val="28557A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7E93DBF-A093-AF94-2552-DE3D152E4A95}"/>
                </a:ext>
              </a:extLst>
            </p:cNvPr>
            <p:cNvSpPr txBox="1">
              <a:spLocks/>
            </p:cNvSpPr>
            <p:nvPr/>
          </p:nvSpPr>
          <p:spPr>
            <a:xfrm>
              <a:off x="9656575" y="1666195"/>
              <a:ext cx="2286000" cy="495707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 cap="all">
                  <a:solidFill>
                    <a:schemeClr val="bg1"/>
                  </a:solidFill>
                  <a:latin typeface="Rockwell" panose="02060603020205020403" pitchFamily="18" charset="0"/>
                  <a:ea typeface="Roboto Slab" pitchFamily="2" charset="0"/>
                  <a:cs typeface="+mj-cs"/>
                </a:defRPr>
              </a:lvl1pPr>
            </a:lstStyle>
            <a:p>
              <a:pPr defTabSz="685800">
                <a:defRPr/>
              </a:pPr>
              <a:r>
                <a:rPr lang="en-US" sz="2100" dirty="0">
                  <a:solidFill>
                    <a:srgbClr val="067B54"/>
                  </a:solidFill>
                </a:rPr>
                <a:t>Wildlife Watching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8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769" y="328766"/>
            <a:ext cx="8255056" cy="456022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Hunting Participants, Days, and Trips 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5A5234-4DF0-F47B-3C8D-EEA7F90CBEEB}"/>
              </a:ext>
            </a:extLst>
          </p:cNvPr>
          <p:cNvGrpSpPr/>
          <p:nvPr/>
        </p:nvGrpSpPr>
        <p:grpSpPr>
          <a:xfrm>
            <a:off x="406400" y="1583264"/>
            <a:ext cx="8331200" cy="2675457"/>
            <a:chOff x="406400" y="1583264"/>
            <a:chExt cx="8331200" cy="267545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EA3F1A3-7FDA-B2A9-1210-A5F492A057BD}"/>
                </a:ext>
              </a:extLst>
            </p:cNvPr>
            <p:cNvSpPr/>
            <p:nvPr/>
          </p:nvSpPr>
          <p:spPr>
            <a:xfrm>
              <a:off x="406400" y="1583264"/>
              <a:ext cx="8331200" cy="2675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E9786F83-6648-5DEE-0185-222D62D421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4630705"/>
                </p:ext>
              </p:extLst>
            </p:nvPr>
          </p:nvGraphicFramePr>
          <p:xfrm>
            <a:off x="717221" y="1815578"/>
            <a:ext cx="7709557" cy="2034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6067200" imgH="1609867" progId="Excel.Sheet.12">
                    <p:embed/>
                  </p:oleObj>
                </mc:Choice>
                <mc:Fallback>
                  <p:oleObj name="Worksheet" r:id="rId3" imgW="6067200" imgH="1609867" progId="Excel.Sheet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E9786F83-6648-5DEE-0185-222D62D421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17221" y="1815578"/>
                          <a:ext cx="7709557" cy="20347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864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769" y="328766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Hunting Expenditures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3480A-9B06-CF80-3DE6-D598123F7EAD}"/>
              </a:ext>
            </a:extLst>
          </p:cNvPr>
          <p:cNvGrpSpPr/>
          <p:nvPr/>
        </p:nvGrpSpPr>
        <p:grpSpPr>
          <a:xfrm>
            <a:off x="155625" y="1096934"/>
            <a:ext cx="8869842" cy="2213537"/>
            <a:chOff x="155625" y="1096934"/>
            <a:chExt cx="8869842" cy="22135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DC2CEE-BD54-53A6-DB79-7DFA3D1CC33E}"/>
                </a:ext>
              </a:extLst>
            </p:cNvPr>
            <p:cNvSpPr/>
            <p:nvPr/>
          </p:nvSpPr>
          <p:spPr>
            <a:xfrm>
              <a:off x="155625" y="1096934"/>
              <a:ext cx="8869842" cy="2213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8D436872-3466-EA13-C8B5-E1F3FEBC37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099691"/>
                </p:ext>
              </p:extLst>
            </p:nvPr>
          </p:nvGraphicFramePr>
          <p:xfrm>
            <a:off x="281113" y="1275561"/>
            <a:ext cx="8618866" cy="1809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7667520" imgH="1609867" progId="Excel.Sheet.12">
                    <p:embed/>
                  </p:oleObj>
                </mc:Choice>
                <mc:Fallback>
                  <p:oleObj name="Worksheet" r:id="rId3" imgW="7667520" imgH="1609867" progId="Excel.Sheet.12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8D436872-3466-EA13-C8B5-E1F3FEBC37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113" y="1275561"/>
                          <a:ext cx="8618866" cy="18099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E5FD9A-32ED-FD1F-D632-C272899C76CA}"/>
              </a:ext>
            </a:extLst>
          </p:cNvPr>
          <p:cNvSpPr txBox="1"/>
          <p:nvPr/>
        </p:nvSpPr>
        <p:spPr>
          <a:xfrm>
            <a:off x="404649" y="3481463"/>
            <a:ext cx="833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Billions of hunting-related expenditures will contribute jobs and income to local economies, particularly in rural communities. See past economic reports: </a:t>
            </a:r>
            <a:r>
              <a:rPr lang="en-US" sz="1600" dirty="0">
                <a:hlinkClick r:id="rId5"/>
              </a:rPr>
              <a:t>hunting</a:t>
            </a:r>
            <a:r>
              <a:rPr lang="en-US" sz="1600" dirty="0"/>
              <a:t> and </a:t>
            </a:r>
            <a:r>
              <a:rPr lang="en-US" sz="1600" dirty="0">
                <a:hlinkClick r:id="rId6"/>
              </a:rPr>
              <a:t>fishing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182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63D48B-4442-5785-E0DC-5F878DD05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17345"/>
              </p:ext>
            </p:extLst>
          </p:nvPr>
        </p:nvGraphicFramePr>
        <p:xfrm>
          <a:off x="704850" y="98425"/>
          <a:ext cx="794861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734800" imgH="7810500" progId="Excel.Sheet.12">
                  <p:embed/>
                </p:oleObj>
              </mc:Choice>
              <mc:Fallback>
                <p:oleObj name="Worksheet" r:id="rId3" imgW="11734800" imgH="78105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63D48B-4442-5785-E0DC-5F878DD05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850" y="98425"/>
                        <a:ext cx="7948613" cy="528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83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769" y="328766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Additional 2022 Data – Not in Report Tables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5FD9A-32ED-FD1F-D632-C272899C76CA}"/>
              </a:ext>
            </a:extLst>
          </p:cNvPr>
          <p:cNvSpPr txBox="1"/>
          <p:nvPr/>
        </p:nvSpPr>
        <p:spPr>
          <a:xfrm>
            <a:off x="461799" y="4717746"/>
            <a:ext cx="8334701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62% of hunters work and represent 75% of expenditures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38% of hunters not-working and represent 25% of expenditures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919C9D-7631-49EC-CDE6-98B80174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7" y="981972"/>
            <a:ext cx="708416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769" y="328766"/>
            <a:ext cx="8255056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spc="-150" dirty="0">
                <a:ln w="3175">
                  <a:noFill/>
                </a:ln>
                <a:solidFill>
                  <a:srgbClr val="1D4775"/>
                </a:solidFill>
                <a:ea typeface="+mn-ea"/>
                <a:cs typeface="Arial" charset="0"/>
              </a:rPr>
              <a:t>Additional 2022 Data – Not in Report Tables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8858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1D47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5FD9A-32ED-FD1F-D632-C272899C76CA}"/>
              </a:ext>
            </a:extLst>
          </p:cNvPr>
          <p:cNvSpPr txBox="1"/>
          <p:nvPr/>
        </p:nvSpPr>
        <p:spPr>
          <a:xfrm>
            <a:off x="404647" y="4722054"/>
            <a:ext cx="8334701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65% of hunters are also anglers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91% of hunters are also wildlife watchers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94E08-F96F-83FA-B106-D188BF06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1" y="1004523"/>
            <a:ext cx="686469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6973f4-792d-4777-829c-7ea1b5d1b3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90E6750F062408D2A356AF020D7CA" ma:contentTypeVersion="12" ma:contentTypeDescription="Create a new document." ma:contentTypeScope="" ma:versionID="c3157298b97586a8465a1af9f48ab03a">
  <xsd:schema xmlns:xsd="http://www.w3.org/2001/XMLSchema" xmlns:xs="http://www.w3.org/2001/XMLSchema" xmlns:p="http://schemas.microsoft.com/office/2006/metadata/properties" xmlns:ns3="65bec401-a6db-4968-9990-721950cf48c5" xmlns:ns4="a16973f4-792d-4777-829c-7ea1b5d1b3d7" targetNamespace="http://schemas.microsoft.com/office/2006/metadata/properties" ma:root="true" ma:fieldsID="172f262bd69e64ebf7c6875d7106afef" ns3:_="" ns4:_="">
    <xsd:import namespace="65bec401-a6db-4968-9990-721950cf48c5"/>
    <xsd:import namespace="a16973f4-792d-4777-829c-7ea1b5d1b3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ec401-a6db-4968-9990-721950cf48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973f4-792d-4777-829c-7ea1b5d1b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38E3A-CBC9-4D2F-BEEF-CE1481316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1354E-8BC2-4D1A-88F8-5DC2EE7E2C34}">
  <ds:schemaRefs>
    <ds:schemaRef ds:uri="http://www.w3.org/XML/1998/namespace"/>
    <ds:schemaRef ds:uri="65bec401-a6db-4968-9990-721950cf48c5"/>
    <ds:schemaRef ds:uri="http://schemas.microsoft.com/office/2006/documentManagement/types"/>
    <ds:schemaRef ds:uri="http://purl.org/dc/elements/1.1/"/>
    <ds:schemaRef ds:uri="http://schemas.microsoft.com/office/2006/metadata/properties"/>
    <ds:schemaRef ds:uri="a16973f4-792d-4777-829c-7ea1b5d1b3d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EE38DB-6D3D-4C6E-8338-C980A3DD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ec401-a6db-4968-9990-721950cf48c5"/>
    <ds:schemaRef ds:uri="a16973f4-792d-4777-829c-7ea1b5d1b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60125</TotalTime>
  <Words>887</Words>
  <Application>Microsoft Office PowerPoint</Application>
  <PresentationFormat>Custom</PresentationFormat>
  <Paragraphs>165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Century</vt:lpstr>
      <vt:lpstr>Ebrima</vt:lpstr>
      <vt:lpstr>Gill Sans MT</vt:lpstr>
      <vt:lpstr>Roboto</vt:lpstr>
      <vt:lpstr>Rockwell</vt:lpstr>
      <vt:lpstr>Wingdings</vt:lpstr>
      <vt:lpstr>Office Theme</vt:lpstr>
      <vt:lpstr>Worksheet</vt:lpstr>
      <vt:lpstr>2022 National Survey of Fishing, Hunting, and Wildlife-Associated Recreation: Results and Follow-On Hunting and Shooting Research</vt:lpstr>
      <vt:lpstr>Background: History of the FHWAR</vt:lpstr>
      <vt:lpstr>Comprehensive Survey Redesign</vt:lpstr>
      <vt:lpstr>2022 Results: Headline National Results</vt:lpstr>
      <vt:lpstr>Hunting Participants, Days, and Trips </vt:lpstr>
      <vt:lpstr>Hunting Expenditures</vt:lpstr>
      <vt:lpstr>PowerPoint Presentation</vt:lpstr>
      <vt:lpstr>Additional 2022 Data – Not in Report Tables</vt:lpstr>
      <vt:lpstr>Additional 2022 Data – Not in Report Tables</vt:lpstr>
      <vt:lpstr>Detailed and Screen Phase</vt:lpstr>
      <vt:lpstr>First-Time Hunter Demographics </vt:lpstr>
      <vt:lpstr>PowerPoint Presentation</vt:lpstr>
      <vt:lpstr>Changes to Screen → Research Opportunities! </vt:lpstr>
      <vt:lpstr>Further Exploration of Target Shooters</vt:lpstr>
      <vt:lpstr>Further Exploration of Target Shooters</vt:lpstr>
      <vt:lpstr>Further Exploration of Recreational Archers</vt:lpstr>
      <vt:lpstr>Further Exploration of Recreational Archers</vt:lpstr>
      <vt:lpstr>Further Exploration of Recreational Archers</vt:lpstr>
      <vt:lpstr>Research will Continue Through Addendum Reports in 2024</vt:lpstr>
      <vt:lpstr>Research will Continue Through Addendum Reports in 2024</vt:lpstr>
      <vt:lpstr>R3 Related Addendum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ADMINISTRATIVE OPERATIONS</dc:title>
  <dc:creator>Cavey, Katherine [USA]</dc:creator>
  <cp:lastModifiedBy>Leonard, Jerry L</cp:lastModifiedBy>
  <cp:revision>215</cp:revision>
  <cp:lastPrinted>2019-08-21T13:15:57Z</cp:lastPrinted>
  <dcterms:created xsi:type="dcterms:W3CDTF">2019-03-28T13:01:40Z</dcterms:created>
  <dcterms:modified xsi:type="dcterms:W3CDTF">2023-12-04T01:19:36Z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2019-03-22T00:00:00Z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2019-03-22T00:00:00Z</vt:filetime>
  </property>
  <property fmtid="{D5CDD505-2E9C-101B-9397-08002B2CF9AE}" pid="5" name="_dlc_DocIdItemGuid">
    <vt:lpwstr>05938779-48bd-46e4-9c41-91639edfc977</vt:lpwstr>
  </property>
  <property fmtid="{D5CDD505-2E9C-101B-9397-08002B2CF9AE}" pid="6" name="ContentTypeId">
    <vt:lpwstr>0x010100BF590E6750F062408D2A356AF020D7CA</vt:lpwstr>
  </property>
</Properties>
</file>