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8" r:id="rId4"/>
  </p:sldMasterIdLst>
  <p:notesMasterIdLst>
    <p:notesMasterId r:id="rId25"/>
  </p:notesMasterIdLst>
  <p:sldIdLst>
    <p:sldId id="275" r:id="rId5"/>
    <p:sldId id="1026" r:id="rId6"/>
    <p:sldId id="950" r:id="rId7"/>
    <p:sldId id="997" r:id="rId8"/>
    <p:sldId id="990" r:id="rId9"/>
    <p:sldId id="966" r:id="rId10"/>
    <p:sldId id="955" r:id="rId11"/>
    <p:sldId id="1003" r:id="rId12"/>
    <p:sldId id="962" r:id="rId13"/>
    <p:sldId id="1017" r:id="rId14"/>
    <p:sldId id="1035" r:id="rId15"/>
    <p:sldId id="1036" r:id="rId16"/>
    <p:sldId id="1037" r:id="rId17"/>
    <p:sldId id="1038" r:id="rId18"/>
    <p:sldId id="1039" r:id="rId19"/>
    <p:sldId id="1040" r:id="rId20"/>
    <p:sldId id="1041" r:id="rId21"/>
    <p:sldId id="964" r:id="rId22"/>
    <p:sldId id="1024" r:id="rId23"/>
    <p:sldId id="963" r:id="rId24"/>
  </p:sldIdLst>
  <p:sldSz cx="13817600" cy="7772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C496503-25BA-4277-A411-52B772586DBC}">
          <p14:sldIdLst>
            <p14:sldId id="275"/>
            <p14:sldId id="1026"/>
            <p14:sldId id="950"/>
            <p14:sldId id="997"/>
            <p14:sldId id="990"/>
            <p14:sldId id="966"/>
            <p14:sldId id="955"/>
            <p14:sldId id="1003"/>
            <p14:sldId id="962"/>
            <p14:sldId id="1017"/>
            <p14:sldId id="1035"/>
            <p14:sldId id="1036"/>
            <p14:sldId id="1037"/>
            <p14:sldId id="1038"/>
            <p14:sldId id="1039"/>
            <p14:sldId id="1040"/>
            <p14:sldId id="1041"/>
            <p14:sldId id="964"/>
            <p14:sldId id="1024"/>
            <p14:sldId id="963"/>
          </p14:sldIdLst>
        </p14:section>
        <p14:section name="roundtable" id="{95C81535-537E-45F7-B340-D7AA83814AF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747825-8FC8-E0BD-AE30-CCA2290F7FF2}" name="Johnson, Amanda - FS, CO" initials="JAFC" userId="S::Amanda.Johnson5@usda.gov::88de7452-7d19-4973-a6b7-49a5204228fd" providerId="AD"/>
  <p188:author id="{E9E46F2F-C73C-A184-E9EE-5EAEEA154585}" name="Beavers, Sonja - FS, DC" initials="BD" userId="S::sonja.beavers@usda.gov::13152094-b6fd-4123-a05e-17d6df3b79bc" providerId="AD"/>
  <p188:author id="{339BF27B-90DC-63F3-123E-2D3EB61F3A73}" name="O'Connor, Katie - FS, DC" initials="OD" userId="S::kathryn.oconnor1@usda.gov::5bcd4db1-7365-4aa9-bec7-d5c46f2d1364" providerId="AD"/>
  <p188:author id="{9D588EB5-E611-7ADE-46F9-0D2FF398C47C}" name="Garas, Caitlin - FS, DC" initials="GCFD" userId="S::Caitlin.Garas@usda.gov::3793f99f-5fbc-457a-af29-08950d52ef7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89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9184" autoAdjust="0"/>
  </p:normalViewPr>
  <p:slideViewPr>
    <p:cSldViewPr snapToGrid="0">
      <p:cViewPr varScale="1">
        <p:scale>
          <a:sx n="37" d="100"/>
          <a:sy n="37" d="100"/>
        </p:scale>
        <p:origin x="1830" y="6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FBB276-6A13-43D8-AAAD-9FD650C31483}" type="datetimeFigureOut">
              <a:t>4/19/2023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CEDF3A-FD1F-401D-8985-0ED92B23C073}" type="slidenum">
              <a:t>‹#›</a:t>
            </a:fld>
            <a:endParaRPr lang="en-US"/>
          </a:p>
        </p:txBody>
      </p:sp>
    </p:spTree>
    <p:extLst>
      <p:ext uri="{BB962C8B-B14F-4D97-AF65-F5344CB8AC3E}">
        <p14:creationId xmlns:p14="http://schemas.microsoft.com/office/powerpoint/2010/main" val="1612436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s.usda.gov/sites/default/files/Forest-Service-Equity-Action-Plan.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usda.gov/sites/default/files/documents/reforestation-strategy.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62CEDF3A-FD1F-401D-8985-0ED92B23C073}" type="slidenum">
              <a:rPr lang="en-US" smtClean="0"/>
              <a:t>1</a:t>
            </a:fld>
            <a:endParaRPr lang="en-US"/>
          </a:p>
        </p:txBody>
      </p:sp>
    </p:spTree>
    <p:extLst>
      <p:ext uri="{BB962C8B-B14F-4D97-AF65-F5344CB8AC3E}">
        <p14:creationId xmlns:p14="http://schemas.microsoft.com/office/powerpoint/2010/main" val="2884086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LWCF program: </a:t>
            </a:r>
          </a:p>
          <a:p>
            <a:r>
              <a:rPr lang="en-US" dirty="0"/>
              <a:t>Before GAOA  passage average funding  of $66 million annually</a:t>
            </a:r>
          </a:p>
          <a:p>
            <a:r>
              <a:rPr lang="en-US" dirty="0"/>
              <a:t>GAOA ensured permanent funding of the Land and Water Conservation Fund (LWCF)</a:t>
            </a:r>
          </a:p>
          <a:p>
            <a:r>
              <a:rPr lang="en-US" dirty="0"/>
              <a:t>increased NFS Land Acquisition funding to about $125 million annually to secure public access and improve recreation opportunities on public lands; protect watersheds and wildlife; and preserve ecosystem benefits for local communities .  </a:t>
            </a:r>
          </a:p>
          <a:p>
            <a:r>
              <a:rPr lang="en-US" dirty="0"/>
              <a:t>LWCF program: </a:t>
            </a:r>
          </a:p>
          <a:p>
            <a:r>
              <a:rPr lang="en-US" dirty="0"/>
              <a:t>protects unique and important at-risk natural and cultural resources</a:t>
            </a:r>
          </a:p>
          <a:p>
            <a:r>
              <a:rPr lang="en-US" dirty="0"/>
              <a:t>strengthens the resilience and biodiversity of our lands, waters, and ecosystems to climate change impacts</a:t>
            </a:r>
          </a:p>
          <a:p>
            <a:r>
              <a:rPr lang="en-US" dirty="0"/>
              <a:t>Increases access to outdoor recreation</a:t>
            </a:r>
          </a:p>
          <a:p>
            <a:r>
              <a:rPr lang="en-US" dirty="0"/>
              <a:t>engages strong local partnership support and provide benefits to a broad audience that includes underserved or at-risk communities</a:t>
            </a:r>
          </a:p>
          <a:p>
            <a:r>
              <a:rPr lang="en-US" dirty="0"/>
              <a:t>All projects prioritize recreation – either creating new recreation access, or enhanced recreation access, and that includes hunting and fishing access</a:t>
            </a:r>
          </a:p>
          <a:p>
            <a:endParaRPr lang="en-US" dirty="0"/>
          </a:p>
          <a:p>
            <a:endParaRPr lang="en-US" dirty="0"/>
          </a:p>
          <a:p>
            <a:r>
              <a:rPr lang="en-US" dirty="0"/>
              <a:t>protects unique and important at-risk natural and cultural resources</a:t>
            </a:r>
          </a:p>
          <a:p>
            <a:r>
              <a:rPr lang="en-US" dirty="0"/>
              <a:t>strengthens the resilience and biodiversity of our lands, waters, and ecosystems to climate change impacts</a:t>
            </a:r>
          </a:p>
          <a:p>
            <a:r>
              <a:rPr lang="en-US" dirty="0"/>
              <a:t>Increases access to outdoor recreation</a:t>
            </a:r>
          </a:p>
          <a:p>
            <a:r>
              <a:rPr lang="en-US" dirty="0"/>
              <a:t>engages strong local partnership support and provide benefits to a broad audience that includes underserved or at-risk communities</a:t>
            </a:r>
          </a:p>
          <a:p>
            <a:endParaRPr lang="en-US" dirty="0"/>
          </a:p>
        </p:txBody>
      </p:sp>
      <p:sp>
        <p:nvSpPr>
          <p:cNvPr id="4" name="Slide Number Placeholder 3"/>
          <p:cNvSpPr>
            <a:spLocks noGrp="1"/>
          </p:cNvSpPr>
          <p:nvPr>
            <p:ph type="sldNum" sz="quarter" idx="5"/>
          </p:nvPr>
        </p:nvSpPr>
        <p:spPr/>
        <p:txBody>
          <a:bodyPr/>
          <a:lstStyle/>
          <a:p>
            <a:fld id="{62CEDF3A-FD1F-401D-8985-0ED92B23C073}" type="slidenum">
              <a:rPr lang="en-US" smtClean="0"/>
              <a:t>14</a:t>
            </a:fld>
            <a:endParaRPr lang="en-US"/>
          </a:p>
        </p:txBody>
      </p:sp>
    </p:spTree>
    <p:extLst>
      <p:ext uri="{BB962C8B-B14F-4D97-AF65-F5344CB8AC3E}">
        <p14:creationId xmlns:p14="http://schemas.microsoft.com/office/powerpoint/2010/main" val="3774479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42424"/>
                </a:solidFill>
                <a:effectLst/>
                <a:latin typeface="Calibri" panose="020F0502020204030204" pitchFamily="34" charset="0"/>
              </a:rPr>
              <a:t>FY24 LWCF project list, we’ve proposed a $4 million project to acquire 2,000 acres in Alabama, including the 1,800 acre Evergreen Forest Tract.  Once acquired, this land will become part of the Hollins Wildlife Management Area, which includes 29,355 acres managed by the State of Alabama for all game species and is one of the top 5 public lands to hunt in Alabama. The Talladega Ranger District where the land is located is extremely popular among deer and turkey hunters. Hunters from all over the state travel here for turkey</a:t>
            </a:r>
            <a:endParaRPr lang="en-US" dirty="0"/>
          </a:p>
        </p:txBody>
      </p:sp>
      <p:sp>
        <p:nvSpPr>
          <p:cNvPr id="4" name="Slide Number Placeholder 3"/>
          <p:cNvSpPr>
            <a:spLocks noGrp="1"/>
          </p:cNvSpPr>
          <p:nvPr>
            <p:ph type="sldNum" sz="quarter" idx="5"/>
          </p:nvPr>
        </p:nvSpPr>
        <p:spPr/>
        <p:txBody>
          <a:bodyPr/>
          <a:lstStyle/>
          <a:p>
            <a:fld id="{62CEDF3A-FD1F-401D-8985-0ED92B23C073}" type="slidenum">
              <a:rPr lang="en-US" smtClean="0"/>
              <a:t>15</a:t>
            </a:fld>
            <a:endParaRPr lang="en-US"/>
          </a:p>
        </p:txBody>
      </p:sp>
    </p:spTree>
    <p:extLst>
      <p:ext uri="{BB962C8B-B14F-4D97-AF65-F5344CB8AC3E}">
        <p14:creationId xmlns:p14="http://schemas.microsoft.com/office/powerpoint/2010/main" val="812035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Provides grants to states through a competitive process to conserve forestlands threatened by conversion to non-forest use</a:t>
            </a:r>
          </a:p>
          <a:p>
            <a:r>
              <a:rPr lang="en-US" dirty="0"/>
              <a:t>2.97 million acres of forest conserved at present</a:t>
            </a:r>
          </a:p>
          <a:p>
            <a:r>
              <a:rPr lang="en-US" dirty="0"/>
              <a:t>T&amp;E habitat and use for wildlife (including breeding ground, wintering yards, winter range and conserving connectivity)</a:t>
            </a:r>
          </a:p>
          <a:p>
            <a:r>
              <a:rPr lang="en-US" dirty="0"/>
              <a:t>Economic impact of timber and non-timber uses (including hunting and fishing are all considered during project review and prioritization</a:t>
            </a:r>
          </a:p>
          <a:p>
            <a:endParaRPr lang="en-US" dirty="0"/>
          </a:p>
        </p:txBody>
      </p:sp>
      <p:sp>
        <p:nvSpPr>
          <p:cNvPr id="4" name="Slide Number Placeholder 3"/>
          <p:cNvSpPr>
            <a:spLocks noGrp="1"/>
          </p:cNvSpPr>
          <p:nvPr>
            <p:ph type="sldNum" sz="quarter" idx="5"/>
          </p:nvPr>
        </p:nvSpPr>
        <p:spPr/>
        <p:txBody>
          <a:bodyPr/>
          <a:lstStyle/>
          <a:p>
            <a:fld id="{62CEDF3A-FD1F-401D-8985-0ED92B23C073}" type="slidenum">
              <a:rPr lang="en-US" smtClean="0"/>
              <a:t>16</a:t>
            </a:fld>
            <a:endParaRPr lang="en-US"/>
          </a:p>
        </p:txBody>
      </p:sp>
    </p:spTree>
    <p:extLst>
      <p:ext uri="{BB962C8B-B14F-4D97-AF65-F5344CB8AC3E}">
        <p14:creationId xmlns:p14="http://schemas.microsoft.com/office/powerpoint/2010/main" val="1412957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8,850 acres, Black River Ranch is one of the last remaining large, intact, forested, privately-owned tracts of land in Michigan's Lower Peninsula. The tract is adjacent on three sides to the Pigeon River Country State Forest, known as the "Big Wild" due to its wilderness-like nature and home to Michigan's only elk herd. The tract provides habitat for a variety of game and non-game species such as elk, white tailed deer, black bear, bobcat, ruffed grouse, woodcock, turkey, bald eagle, merlin, upland sandpiper, Kirtland warbler, and furbearing species such as otter, muskrat, beaver, and mink. Elk viewing and hunting contributes over $6.36 million annually to the local economy. The tract is also home to several threatened and endangered species. The project contains over 14 miles of Black River, East Branch &amp; Stewart Creek corridor, all designated "blue-ribbon trout streams". Black River is considered the premier brook trout stream east of the Mississippi &amp; the only river managed exclusively for native brook trout in the Lake Huron basin.</a:t>
            </a:r>
          </a:p>
          <a:p>
            <a:endParaRPr lang="en-US" dirty="0"/>
          </a:p>
        </p:txBody>
      </p:sp>
      <p:sp>
        <p:nvSpPr>
          <p:cNvPr id="4" name="Slide Number Placeholder 3"/>
          <p:cNvSpPr>
            <a:spLocks noGrp="1"/>
          </p:cNvSpPr>
          <p:nvPr>
            <p:ph type="sldNum" sz="quarter" idx="5"/>
          </p:nvPr>
        </p:nvSpPr>
        <p:spPr/>
        <p:txBody>
          <a:bodyPr/>
          <a:lstStyle/>
          <a:p>
            <a:fld id="{62CEDF3A-FD1F-401D-8985-0ED92B23C073}" type="slidenum">
              <a:rPr lang="en-US" smtClean="0"/>
              <a:t>17</a:t>
            </a:fld>
            <a:endParaRPr lang="en-US"/>
          </a:p>
        </p:txBody>
      </p:sp>
    </p:spTree>
    <p:extLst>
      <p:ext uri="{BB962C8B-B14F-4D97-AF65-F5344CB8AC3E}">
        <p14:creationId xmlns:p14="http://schemas.microsoft.com/office/powerpoint/2010/main" val="1682299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Public Sans Web"/>
              </a:rPr>
              <a:t>The </a:t>
            </a:r>
            <a:r>
              <a:rPr lang="en-US" b="0" i="0" u="sng" dirty="0">
                <a:solidFill>
                  <a:srgbClr val="538200"/>
                </a:solidFill>
                <a:effectLst/>
                <a:latin typeface="Public Sans Web"/>
                <a:hlinkClick r:id="rId3" tooltip="NRE/Forest Service Equity Action Plan"/>
              </a:rPr>
              <a:t>Forest Service Equity Action Plan</a:t>
            </a:r>
            <a:r>
              <a:rPr lang="en-US" b="0" i="0" dirty="0">
                <a:solidFill>
                  <a:srgbClr val="000000"/>
                </a:solidFill>
                <a:effectLst/>
                <a:latin typeface="Public Sans Web"/>
              </a:rPr>
              <a:t> represents a broad set of high-leverage actions with potential for creating high impact and enduring systemic change that benefit employees, Tribes, partners, and the public. Delivering the Forest Service’s mission in a purposefully equitable manner requires changing traditional perspectives, processes, actions, and performance measures to ensure the full suite of benefits, outcomes, and opportunities to participate are made available to all, especially in rural and urban places that have been marginalized or overlooked.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J40 Covered Programs: 19. Collaborative Forest Landscape Restoration Program∗,3 20. Hazardous Fuels Management*,3 21. Ecological Health Restoration Contracts* 22. Financial Assistance to Facilities That Purchase and Process Byproducts for Ecosystem Restoration Projects* 23. Landscape Scale Restoration Water Quality and Fish Passage* 24. Recreation Sites* 25. Restoration Projects Via States and Tribes*,3 26. Restore Native Vegetation on Federal/Non-Federal Land*,3 27. Revegetation Effort to Implement National Seed Strategy*</a:t>
            </a:r>
            <a:endParaRPr lang="en-US" b="0" i="0" dirty="0">
              <a:solidFill>
                <a:srgbClr val="000000"/>
              </a:solidFill>
              <a:effectLst/>
              <a:latin typeface="Public Sans Web"/>
            </a:endParaRPr>
          </a:p>
          <a:p>
            <a:endParaRPr lang="en-US" dirty="0"/>
          </a:p>
          <a:p>
            <a:r>
              <a:rPr lang="en-US" dirty="0"/>
              <a:t>USDA FS Climate Adaptation Plan</a:t>
            </a:r>
          </a:p>
          <a:p>
            <a:endParaRPr lang="en-US" dirty="0"/>
          </a:p>
          <a:p>
            <a:r>
              <a:rPr lang="en-US" dirty="0"/>
              <a:t>USDA Sec Memo references BIL Implementation: </a:t>
            </a:r>
          </a:p>
          <a:p>
            <a:r>
              <a:rPr lang="en-US" dirty="0"/>
              <a:t>use the direction provided by this memorandum to inform BIL project selection, design, and implementation so that investments reflect the intended outcomes of restoring ecosystem integrity and fostering ecological resilience alongside community resilience and include consideration of multiple ecosystem values for risk reduction and restoration, including carbon, water, biodiversity and old-growth. </a:t>
            </a:r>
          </a:p>
        </p:txBody>
      </p:sp>
      <p:sp>
        <p:nvSpPr>
          <p:cNvPr id="4" name="Slide Number Placeholder 3"/>
          <p:cNvSpPr>
            <a:spLocks noGrp="1"/>
          </p:cNvSpPr>
          <p:nvPr>
            <p:ph type="sldNum" sz="quarter" idx="5"/>
          </p:nvPr>
        </p:nvSpPr>
        <p:spPr/>
        <p:txBody>
          <a:bodyPr/>
          <a:lstStyle/>
          <a:p>
            <a:fld id="{62CEDF3A-FD1F-401D-8985-0ED92B23C073}" type="slidenum">
              <a:rPr lang="en-US" smtClean="0"/>
              <a:t>18</a:t>
            </a:fld>
            <a:endParaRPr lang="en-US"/>
          </a:p>
        </p:txBody>
      </p:sp>
    </p:spTree>
    <p:extLst>
      <p:ext uri="{BB962C8B-B14F-4D97-AF65-F5344CB8AC3E}">
        <p14:creationId xmlns:p14="http://schemas.microsoft.com/office/powerpoint/2010/main" val="359423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CEDF3A-FD1F-401D-8985-0ED92B23C073}" type="slidenum">
              <a:rPr lang="en-US" smtClean="0"/>
              <a:t>19</a:t>
            </a:fld>
            <a:endParaRPr lang="en-US"/>
          </a:p>
        </p:txBody>
      </p:sp>
    </p:spTree>
    <p:extLst>
      <p:ext uri="{BB962C8B-B14F-4D97-AF65-F5344CB8AC3E}">
        <p14:creationId xmlns:p14="http://schemas.microsoft.com/office/powerpoint/2010/main" val="3644007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CEDF3A-FD1F-401D-8985-0ED92B23C073}" type="slidenum">
              <a:rPr lang="en-US" smtClean="0"/>
              <a:t>20</a:t>
            </a:fld>
            <a:endParaRPr lang="en-US"/>
          </a:p>
        </p:txBody>
      </p:sp>
    </p:spTree>
    <p:extLst>
      <p:ext uri="{BB962C8B-B14F-4D97-AF65-F5344CB8AC3E}">
        <p14:creationId xmlns:p14="http://schemas.microsoft.com/office/powerpoint/2010/main" val="2138438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CEDF3A-FD1F-401D-8985-0ED92B23C073}" type="slidenum">
              <a:rPr lang="en-US" smtClean="0"/>
              <a:t>2</a:t>
            </a:fld>
            <a:endParaRPr lang="en-US"/>
          </a:p>
        </p:txBody>
      </p:sp>
    </p:spTree>
    <p:extLst>
      <p:ext uri="{BB962C8B-B14F-4D97-AF65-F5344CB8AC3E}">
        <p14:creationId xmlns:p14="http://schemas.microsoft.com/office/powerpoint/2010/main" val="4123287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solidFill>
                  <a:schemeClr val="bg1"/>
                </a:solidFill>
              </a:rPr>
              <a:t>BIL:</a:t>
            </a:r>
            <a:r>
              <a:rPr lang="en-US" b="1" dirty="0">
                <a:solidFill>
                  <a:schemeClr val="bg1"/>
                </a:solidFill>
              </a:rPr>
              <a:t> $5.5 Billion</a:t>
            </a:r>
          </a:p>
          <a:p>
            <a:r>
              <a:rPr lang="en-US" dirty="0">
                <a:solidFill>
                  <a:schemeClr val="bg1"/>
                </a:solidFill>
              </a:rPr>
              <a:t>Large-scale work with federal, Tribal, state and local government partners to </a:t>
            </a:r>
            <a:r>
              <a:rPr lang="en-US" b="1" dirty="0">
                <a:solidFill>
                  <a:schemeClr val="bg1"/>
                </a:solidFill>
              </a:rPr>
              <a:t>restore ecosystems and reduce wildfire risk</a:t>
            </a:r>
            <a:r>
              <a:rPr lang="en-US" dirty="0">
                <a:solidFill>
                  <a:schemeClr val="bg1"/>
                </a:solidFill>
              </a:rPr>
              <a:t> to communities</a:t>
            </a:r>
          </a:p>
          <a:p>
            <a:pPr marL="0" indent="0">
              <a:buNone/>
            </a:pPr>
            <a:r>
              <a:rPr lang="en-US" dirty="0">
                <a:solidFill>
                  <a:schemeClr val="bg1"/>
                </a:solidFill>
              </a:rPr>
              <a:t>IRA: </a:t>
            </a:r>
            <a:r>
              <a:rPr lang="en-US" b="1" dirty="0">
                <a:solidFill>
                  <a:schemeClr val="bg1"/>
                </a:solidFill>
              </a:rPr>
              <a:t>$5 billion</a:t>
            </a:r>
          </a:p>
          <a:p>
            <a:r>
              <a:rPr lang="en-US" dirty="0">
                <a:solidFill>
                  <a:schemeClr val="bg1"/>
                </a:solidFill>
              </a:rPr>
              <a:t>Fuels and forest health treatments to protect communities from </a:t>
            </a:r>
            <a:r>
              <a:rPr lang="en-US" b="1" dirty="0">
                <a:solidFill>
                  <a:schemeClr val="bg1"/>
                </a:solidFill>
              </a:rPr>
              <a:t>wildfire</a:t>
            </a:r>
            <a:r>
              <a:rPr lang="en-US" dirty="0">
                <a:solidFill>
                  <a:schemeClr val="bg1"/>
                </a:solidFill>
              </a:rPr>
              <a:t>; competitive </a:t>
            </a:r>
            <a:r>
              <a:rPr lang="en-US" b="1" dirty="0">
                <a:solidFill>
                  <a:schemeClr val="bg1"/>
                </a:solidFill>
              </a:rPr>
              <a:t>grants to non-Federal forest landowners</a:t>
            </a:r>
            <a:r>
              <a:rPr lang="en-US" dirty="0">
                <a:solidFill>
                  <a:schemeClr val="bg1"/>
                </a:solidFill>
              </a:rPr>
              <a:t>; </a:t>
            </a:r>
            <a:r>
              <a:rPr lang="en-US" b="1" dirty="0">
                <a:solidFill>
                  <a:schemeClr val="bg1"/>
                </a:solidFill>
              </a:rPr>
              <a:t>State and Private Forestry</a:t>
            </a:r>
            <a:r>
              <a:rPr lang="en-US" dirty="0">
                <a:solidFill>
                  <a:schemeClr val="bg1"/>
                </a:solidFill>
              </a:rPr>
              <a:t> programs; and </a:t>
            </a:r>
            <a:r>
              <a:rPr lang="en-US" b="1" dirty="0">
                <a:solidFill>
                  <a:schemeClr val="bg1"/>
                </a:solidFill>
              </a:rPr>
              <a:t>administrative costs</a:t>
            </a:r>
            <a:r>
              <a:rPr lang="en-US" dirty="0">
                <a:solidFill>
                  <a:schemeClr val="bg1"/>
                </a:solidFill>
              </a:rPr>
              <a:t> to implement the law’s provisions</a:t>
            </a:r>
          </a:p>
          <a:p>
            <a:pPr marL="0" indent="0">
              <a:buNone/>
            </a:pPr>
            <a:r>
              <a:rPr lang="en-US" dirty="0">
                <a:solidFill>
                  <a:schemeClr val="bg1"/>
                </a:solidFill>
              </a:rPr>
              <a:t>GAOA: </a:t>
            </a:r>
            <a:r>
              <a:rPr lang="en-US" b="1" dirty="0">
                <a:solidFill>
                  <a:schemeClr val="bg1"/>
                </a:solidFill>
              </a:rPr>
              <a:t>$7.7 billion</a:t>
            </a:r>
          </a:p>
          <a:p>
            <a:r>
              <a:rPr lang="en-US" dirty="0">
                <a:solidFill>
                  <a:schemeClr val="bg1"/>
                </a:solidFill>
              </a:rPr>
              <a:t>Establish the </a:t>
            </a:r>
            <a:r>
              <a:rPr lang="en-US" b="1" dirty="0">
                <a:solidFill>
                  <a:schemeClr val="bg1"/>
                </a:solidFill>
              </a:rPr>
              <a:t>Land Legacy Restoration Fund </a:t>
            </a:r>
            <a:r>
              <a:rPr lang="en-US" dirty="0">
                <a:solidFill>
                  <a:schemeClr val="bg1"/>
                </a:solidFill>
              </a:rPr>
              <a:t>&amp; permanent funding of </a:t>
            </a:r>
            <a:r>
              <a:rPr lang="en-US" b="1" dirty="0">
                <a:solidFill>
                  <a:schemeClr val="bg1"/>
                </a:solidFill>
              </a:rPr>
              <a:t>Land &amp; Water Conservation Fund </a:t>
            </a:r>
            <a:r>
              <a:rPr lang="en-US" dirty="0">
                <a:solidFill>
                  <a:schemeClr val="bg1"/>
                </a:solidFill>
              </a:rPr>
              <a:t>for federal land acquisition and Forest Legacy grants to states</a:t>
            </a:r>
          </a:p>
          <a:p>
            <a:r>
              <a:rPr lang="en-US" dirty="0"/>
              <a:t>Together, BIL and IRA will provide $10.5 billion to the agency to address the wildfire crisis, restore ecosystems, address critical infrastructure needs and implement State, Private, and Tribal Forestry projects.</a:t>
            </a:r>
          </a:p>
          <a:p>
            <a:endParaRPr lang="en-US" dirty="0"/>
          </a:p>
        </p:txBody>
      </p:sp>
      <p:sp>
        <p:nvSpPr>
          <p:cNvPr id="4" name="Slide Number Placeholder 3"/>
          <p:cNvSpPr>
            <a:spLocks noGrp="1"/>
          </p:cNvSpPr>
          <p:nvPr>
            <p:ph type="sldNum" sz="quarter" idx="5"/>
          </p:nvPr>
        </p:nvSpPr>
        <p:spPr/>
        <p:txBody>
          <a:bodyPr/>
          <a:lstStyle/>
          <a:p>
            <a:fld id="{62CEDF3A-FD1F-401D-8985-0ED92B23C073}" type="slidenum">
              <a:rPr lang="en-US" smtClean="0"/>
              <a:t>3</a:t>
            </a:fld>
            <a:endParaRPr lang="en-US"/>
          </a:p>
        </p:txBody>
      </p:sp>
    </p:spTree>
    <p:extLst>
      <p:ext uri="{BB962C8B-B14F-4D97-AF65-F5344CB8AC3E}">
        <p14:creationId xmlns:p14="http://schemas.microsoft.com/office/powerpoint/2010/main" val="4048083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dirty="0"/>
              <a:t>Under this 10-year strategy, we will work with partners to: ■ Treat up to an additional 20 million acres on National Forest System lands. ■ Treat up to an additional 30 million acres of other Federal, State, Tribal, and private lands. ■ Develop a plan for </a:t>
            </a:r>
            <a:r>
              <a:rPr lang="en-US" dirty="0" err="1"/>
              <a:t>longterm</a:t>
            </a:r>
            <a:r>
              <a:rPr lang="en-US" dirty="0"/>
              <a:t> maintenance beyond the 10 years.</a:t>
            </a:r>
          </a:p>
          <a:p>
            <a:pPr algn="l" rtl="0" fontAlgn="base">
              <a:buFont typeface="Arial" panose="020B0604020202020204" pitchFamily="34" charset="0"/>
              <a:buChar char="•"/>
            </a:pPr>
            <a:endParaRPr lang="en-US" sz="1200" b="0" i="0" dirty="0">
              <a:solidFill>
                <a:srgbClr val="000000"/>
              </a:solidFill>
              <a:effectLst/>
              <a:latin typeface="Bierstadt" panose="020B0004020202020204" pitchFamily="34" charset="0"/>
            </a:endParaRPr>
          </a:p>
          <a:p>
            <a:pPr algn="l" rtl="0" fontAlgn="base">
              <a:buFont typeface="Arial" panose="020B0604020202020204" pitchFamily="34" charset="0"/>
              <a:buChar char="•"/>
            </a:pPr>
            <a:r>
              <a:rPr lang="en-US" sz="1200" b="0" i="0" dirty="0">
                <a:solidFill>
                  <a:srgbClr val="000000"/>
                </a:solidFill>
                <a:effectLst/>
                <a:latin typeface="Bierstadt" panose="020B0004020202020204" pitchFamily="34" charset="0"/>
              </a:rPr>
              <a:t>We invested in 10 landscapes in April 2022 using funding from the Bipartisan Infrastructure Law, and then announced 11 additional landscapes in January 2023 using an all-lands approach.  </a:t>
            </a:r>
          </a:p>
          <a:p>
            <a:pPr algn="l" rtl="0" fontAlgn="base">
              <a:buFont typeface="Arial" panose="020B0604020202020204" pitchFamily="34" charset="0"/>
              <a:buChar char="•"/>
            </a:pPr>
            <a:endParaRPr lang="en-US" sz="1200" b="0" i="0" dirty="0">
              <a:solidFill>
                <a:srgbClr val="000000"/>
              </a:solidFill>
              <a:effectLst/>
              <a:latin typeface="Bierstadt" panose="020B0004020202020204" pitchFamily="34" charset="0"/>
            </a:endParaRPr>
          </a:p>
          <a:p>
            <a:pPr algn="l" rtl="0" fontAlgn="base">
              <a:buFont typeface="Arial" panose="020B0604020202020204" pitchFamily="34" charset="0"/>
              <a:buChar char="•"/>
            </a:pPr>
            <a:r>
              <a:rPr lang="en-US" sz="1200" b="0" i="0" dirty="0">
                <a:solidFill>
                  <a:srgbClr val="000000"/>
                </a:solidFill>
                <a:effectLst/>
                <a:latin typeface="Bierstadt" panose="020B0004020202020204" pitchFamily="34" charset="0"/>
              </a:rPr>
              <a:t>These targeted investments will span upward of 45 million acres across 21 landscapes. The work on these landscapes will focus on protecting people’s lives and the infrastructure and the natural resources they depend on. </a:t>
            </a:r>
          </a:p>
          <a:p>
            <a:endParaRPr lang="en-US" dirty="0"/>
          </a:p>
        </p:txBody>
      </p:sp>
      <p:sp>
        <p:nvSpPr>
          <p:cNvPr id="4" name="Slide Number Placeholder 3"/>
          <p:cNvSpPr>
            <a:spLocks noGrp="1"/>
          </p:cNvSpPr>
          <p:nvPr>
            <p:ph type="sldNum" sz="quarter" idx="5"/>
          </p:nvPr>
        </p:nvSpPr>
        <p:spPr/>
        <p:txBody>
          <a:bodyPr/>
          <a:lstStyle/>
          <a:p>
            <a:fld id="{105C77FB-F232-4959-9D12-54FCF615247D}" type="slidenum">
              <a:rPr lang="en-US" smtClean="0"/>
              <a:t>4</a:t>
            </a:fld>
            <a:endParaRPr lang="en-US"/>
          </a:p>
        </p:txBody>
      </p:sp>
    </p:spTree>
    <p:extLst>
      <p:ext uri="{BB962C8B-B14F-4D97-AF65-F5344CB8AC3E}">
        <p14:creationId xmlns:p14="http://schemas.microsoft.com/office/powerpoint/2010/main" val="2511104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sz="1200" dirty="0">
              <a:effectLst/>
              <a:latin typeface="Bierstadt" panose="020B0004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200" dirty="0">
                <a:effectLst/>
                <a:latin typeface="Bierstadt" panose="020B0004020202020204" pitchFamily="34" charset="0"/>
                <a:ea typeface="Calibri" panose="020F0502020204030204" pitchFamily="34" charset="0"/>
                <a:cs typeface="Calibri" panose="020F0502020204030204" pitchFamily="34" charset="0"/>
              </a:rPr>
              <a:t>The Bipartisan Infrastructure Law and the Inflation Reduction Act have delivered a historic investment in our agency’s work, and we have leveraged these investments to launch the Wildfire Crisis Strategy in 2022 to protect communities, critical infrastructure, and to make forests more resilient. </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200" dirty="0">
                <a:effectLst/>
                <a:latin typeface="Bierstadt" panose="020B0004020202020204" pitchFamily="34" charset="0"/>
                <a:ea typeface="Calibri" panose="020F0502020204030204" pitchFamily="34" charset="0"/>
                <a:cs typeface="Calibri" panose="020F0502020204030204" pitchFamily="34" charset="0"/>
              </a:rPr>
              <a:t>We invested in 10 landscapes in April 2022 using funding from BIL, and then announced 11 additional landscapes in January 2023 using an all-lands approach.  </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200" dirty="0">
                <a:effectLst/>
                <a:latin typeface="Bierstadt" panose="020B0004020202020204" pitchFamily="34" charset="0"/>
                <a:ea typeface="Calibri" panose="020F0502020204030204" pitchFamily="34" charset="0"/>
                <a:cs typeface="Calibri" panose="020F0502020204030204" pitchFamily="34" charset="0"/>
              </a:rPr>
              <a:t>These targeted investments will span upward of 45 million acres across 21 landscapes. The work on these landscapes will focus on protecting people’s lives and the infrastructure and the natural resources they depend on. </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sz="1200" dirty="0">
              <a:effectLst/>
              <a:latin typeface="Bierstadt" panose="020B000402020202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200" dirty="0">
                <a:effectLst/>
                <a:latin typeface="Bierstadt" panose="020B0004020202020204" pitchFamily="34" charset="0"/>
                <a:ea typeface="Calibri" panose="020F0502020204030204" pitchFamily="34" charset="0"/>
                <a:cs typeface="Calibri" panose="020F0502020204030204" pitchFamily="34" charset="0"/>
              </a:rPr>
              <a:t>Along with our partners, we are currently c</a:t>
            </a:r>
            <a:r>
              <a:rPr lang="en-US" sz="1200" dirty="0"/>
              <a:t>overing 134 unique high risk </a:t>
            </a:r>
            <a:r>
              <a:rPr lang="en-US" sz="1200" dirty="0" err="1"/>
              <a:t>firesheds</a:t>
            </a:r>
            <a:r>
              <a:rPr lang="en-US" sz="1200" dirty="0"/>
              <a:t> out of 250</a:t>
            </a:r>
            <a:endParaRPr lang="en-US" sz="1200" dirty="0">
              <a:effectLst/>
              <a:latin typeface="Bierstadt" panose="020B000402020202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Bierstadt" panose="020B0004020202020204" pitchFamily="34" charset="0"/>
                <a:ea typeface="Calibri" panose="020F0502020204030204" pitchFamily="34" charset="0"/>
                <a:cs typeface="Calibri" panose="020F0502020204030204" pitchFamily="34" charset="0"/>
              </a:rPr>
              <a:t>These targeted investments will span upward of 45 million acres across 21 landscapes. The work on these landscapes will focus on protecting people’s lives and the infrastructure and the natural resources they depend on.</a:t>
            </a:r>
          </a:p>
          <a:p>
            <a:endParaRPr lang="en-US" dirty="0"/>
          </a:p>
        </p:txBody>
      </p:sp>
      <p:sp>
        <p:nvSpPr>
          <p:cNvPr id="4" name="Slide Number Placeholder 3"/>
          <p:cNvSpPr>
            <a:spLocks noGrp="1"/>
          </p:cNvSpPr>
          <p:nvPr>
            <p:ph type="sldNum" sz="quarter" idx="5"/>
          </p:nvPr>
        </p:nvSpPr>
        <p:spPr/>
        <p:txBody>
          <a:bodyPr/>
          <a:lstStyle/>
          <a:p>
            <a:fld id="{105C77FB-F232-4959-9D12-54FCF615247D}" type="slidenum">
              <a:rPr lang="en-US" smtClean="0"/>
              <a:t>5</a:t>
            </a:fld>
            <a:endParaRPr lang="en-US"/>
          </a:p>
        </p:txBody>
      </p:sp>
    </p:spTree>
    <p:extLst>
      <p:ext uri="{BB962C8B-B14F-4D97-AF65-F5344CB8AC3E}">
        <p14:creationId xmlns:p14="http://schemas.microsoft.com/office/powerpoint/2010/main" val="4234128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250D0D"/>
                </a:solidFill>
                <a:effectLst/>
                <a:latin typeface="Times New Roman" panose="02020603050405020304" pitchFamily="18" charset="0"/>
                <a:ea typeface="Times New Roman" panose="02020603050405020304" pitchFamily="18" charset="0"/>
                <a:cs typeface="Berkeley-Book"/>
              </a:rPr>
              <a:t>The Repairing Existing Public Land by Adding Necessary Trees or REPLANT Act was signed into law as part of the Infrastructure, Investment, and Jobs Act (Public Law 117-58, Title III, Section 70301-70303) on November 15, 2021</a:t>
            </a:r>
            <a:endParaRPr lang="en-US" sz="1800" dirty="0">
              <a:solidFill>
                <a:srgbClr val="250D0D"/>
              </a:solidFill>
              <a:effectLst/>
              <a:latin typeface="Berkeley-Book"/>
              <a:ea typeface="Times New Roman" panose="02020603050405020304" pitchFamily="18" charset="0"/>
              <a:cs typeface="Berkeley-Book"/>
            </a:endParaRPr>
          </a:p>
          <a:p>
            <a:endParaRPr lang="en-US" dirty="0"/>
          </a:p>
          <a:p>
            <a:r>
              <a:rPr lang="en-US" b="0" i="0" dirty="0">
                <a:solidFill>
                  <a:srgbClr val="000000"/>
                </a:solidFill>
                <a:effectLst/>
                <a:latin typeface="Source Sans Pro" panose="020B0503030403020204" pitchFamily="34" charset="0"/>
              </a:rPr>
              <a:t>The REPLANT Act directs the Forest Service to plant more than a billion trees over the next decade, removes a cap of $30 million (Reforestation trust fund) and is now expected to provide the agency significantly more resources every year to do so.</a:t>
            </a:r>
          </a:p>
          <a:p>
            <a:endParaRPr lang="en-US" b="0" i="0" dirty="0">
              <a:solidFill>
                <a:srgbClr val="000000"/>
              </a:solidFill>
              <a:effectLst/>
              <a:latin typeface="Source Sans Pro" panose="020B0503030403020204" pitchFamily="34" charset="0"/>
            </a:endParaRPr>
          </a:p>
          <a:p>
            <a:r>
              <a:rPr lang="en-US" b="0" i="0" dirty="0">
                <a:solidFill>
                  <a:srgbClr val="000000"/>
                </a:solidFill>
                <a:effectLst/>
                <a:latin typeface="Source Sans Pro" panose="020B0503030403020204" pitchFamily="34" charset="0"/>
              </a:rPr>
              <a:t>According to Forest Service Chief Randy Moore, the </a:t>
            </a:r>
            <a:r>
              <a:rPr lang="en-US" b="0" i="0" u="sng" dirty="0">
                <a:solidFill>
                  <a:srgbClr val="0071BC"/>
                </a:solidFill>
                <a:effectLst/>
                <a:latin typeface="Source Sans Pro" panose="020B0503030403020204" pitchFamily="34" charset="0"/>
                <a:hlinkClick r:id="rId3"/>
              </a:rPr>
              <a:t>reforestation strategy</a:t>
            </a:r>
            <a:r>
              <a:rPr lang="en-US" b="0" i="0" dirty="0">
                <a:solidFill>
                  <a:srgbClr val="000000"/>
                </a:solidFill>
                <a:effectLst/>
                <a:latin typeface="Source Sans Pro" panose="020B0503030403020204" pitchFamily="34" charset="0"/>
              </a:rPr>
              <a:t> (PDF, 7 MB) will serve as a framework to understand reforestation needs, develop shared priorities with partners, expand reforestation and nursery capacity, and ensure the trees planted grow to support healthy, resilient forests.</a:t>
            </a:r>
            <a:endParaRPr lang="en-US" dirty="0"/>
          </a:p>
        </p:txBody>
      </p:sp>
      <p:sp>
        <p:nvSpPr>
          <p:cNvPr id="4" name="Slide Number Placeholder 3"/>
          <p:cNvSpPr>
            <a:spLocks noGrp="1"/>
          </p:cNvSpPr>
          <p:nvPr>
            <p:ph type="sldNum" sz="quarter" idx="5"/>
          </p:nvPr>
        </p:nvSpPr>
        <p:spPr/>
        <p:txBody>
          <a:bodyPr/>
          <a:lstStyle/>
          <a:p>
            <a:fld id="{62CEDF3A-FD1F-401D-8985-0ED92B23C073}" type="slidenum">
              <a:rPr lang="en-US" smtClean="0"/>
              <a:t>6</a:t>
            </a:fld>
            <a:endParaRPr lang="en-US"/>
          </a:p>
        </p:txBody>
      </p:sp>
    </p:spTree>
    <p:extLst>
      <p:ext uri="{BB962C8B-B14F-4D97-AF65-F5344CB8AC3E}">
        <p14:creationId xmlns:p14="http://schemas.microsoft.com/office/powerpoint/2010/main" val="31862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cs typeface="Calibri"/>
              </a:rPr>
              <a:t>FY22 investments.</a:t>
            </a:r>
          </a:p>
          <a:p>
            <a:pPr marL="171450" indent="-171450">
              <a:buFont typeface="Arial" panose="020B0604020202020204" pitchFamily="34" charset="0"/>
              <a:buChar char="•"/>
            </a:pPr>
            <a:r>
              <a:rPr lang="en-US" b="0" i="0" dirty="0">
                <a:solidFill>
                  <a:srgbClr val="333333"/>
                </a:solidFill>
                <a:effectLst/>
                <a:latin typeface="Arial" panose="020B0604020202020204" pitchFamily="34" charset="0"/>
              </a:rPr>
              <a:t>The Watershed Condition Framework establishes a new consistent, comparable, and credible process for improving the health of watersheds on national forests and grasslands. This framework will help focus our efforts in a consistent and accountable manner and facilitate new investments in watershed restoration that will provide economic and environmental benefits to local communities.</a:t>
            </a:r>
          </a:p>
          <a:p>
            <a:pPr marL="171450" indent="-171450">
              <a:buFont typeface="Arial" panose="020B0604020202020204" pitchFamily="34" charset="0"/>
              <a:buChar char="•"/>
            </a:pPr>
            <a:r>
              <a:rPr lang="en-US" b="1" i="0" dirty="0">
                <a:solidFill>
                  <a:srgbClr val="000000"/>
                </a:solidFill>
                <a:effectLst/>
                <a:latin typeface="open_sanssemibold"/>
              </a:rPr>
              <a:t>STEP B</a:t>
            </a:r>
            <a:r>
              <a:rPr lang="en-US" b="0" i="0" dirty="0">
                <a:solidFill>
                  <a:srgbClr val="000000"/>
                </a:solidFill>
                <a:effectLst/>
                <a:latin typeface="open_sansregular"/>
              </a:rPr>
              <a:t>: Prioritize watersheds for restoration based on ecological, economic, social considerations, partnership opportunities, and potential benefits.</a:t>
            </a:r>
            <a:endParaRPr lang="en-US" dirty="0">
              <a:cs typeface="Calibri"/>
            </a:endParaRPr>
          </a:p>
        </p:txBody>
      </p:sp>
      <p:sp>
        <p:nvSpPr>
          <p:cNvPr id="4" name="Slide Number Placeholder 3"/>
          <p:cNvSpPr>
            <a:spLocks noGrp="1"/>
          </p:cNvSpPr>
          <p:nvPr>
            <p:ph type="sldNum" sz="quarter" idx="5"/>
          </p:nvPr>
        </p:nvSpPr>
        <p:spPr/>
        <p:txBody>
          <a:bodyPr/>
          <a:lstStyle/>
          <a:p>
            <a:fld id="{62CEDF3A-FD1F-401D-8985-0ED92B23C073}" type="slidenum">
              <a:rPr lang="en-US"/>
              <a:t>7</a:t>
            </a:fld>
            <a:endParaRPr lang="en-US"/>
          </a:p>
        </p:txBody>
      </p:sp>
    </p:spTree>
    <p:extLst>
      <p:ext uri="{BB962C8B-B14F-4D97-AF65-F5344CB8AC3E}">
        <p14:creationId xmlns:p14="http://schemas.microsoft.com/office/powerpoint/2010/main" val="1204923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Brad- Thank you for the introduction.  I will now share with the council some numbers and story's about how Great American Outdoors Act is making an impact on our recreation infrastructure and access.  Since GAOA passage we have approved 996 and has addressed an estimated 650 million dollars in Deferred Maintenance.  This is our public facing dashboard where you can find specific projects in each states or national forest. And track the progress.</a:t>
            </a:r>
          </a:p>
        </p:txBody>
      </p:sp>
      <p:sp>
        <p:nvSpPr>
          <p:cNvPr id="4" name="Slide Number Placeholder 3"/>
          <p:cNvSpPr>
            <a:spLocks noGrp="1"/>
          </p:cNvSpPr>
          <p:nvPr>
            <p:ph type="sldNum" sz="quarter" idx="5"/>
          </p:nvPr>
        </p:nvSpPr>
        <p:spPr/>
        <p:txBody>
          <a:bodyPr/>
          <a:lstStyle/>
          <a:p>
            <a:fld id="{62CEDF3A-FD1F-401D-8985-0ED92B23C073}" type="slidenum">
              <a:rPr lang="en-US" smtClean="0"/>
              <a:t>12</a:t>
            </a:fld>
            <a:endParaRPr lang="en-US"/>
          </a:p>
        </p:txBody>
      </p:sp>
    </p:spTree>
    <p:extLst>
      <p:ext uri="{BB962C8B-B14F-4D97-AF65-F5344CB8AC3E}">
        <p14:creationId xmlns:p14="http://schemas.microsoft.com/office/powerpoint/2010/main" val="2824519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none" dirty="0">
                <a:latin typeface="Arial" panose="020B0604020202020204" pitchFamily="34" charset="0"/>
                <a:cs typeface="Arial" panose="020B0604020202020204" pitchFamily="34" charset="0"/>
              </a:rPr>
              <a:t>During project selection our LRF working group uses </a:t>
            </a:r>
            <a:r>
              <a:rPr lang="en-US" sz="1200" cap="none">
                <a:latin typeface="Arial" panose="020B0604020202020204" pitchFamily="34" charset="0"/>
                <a:cs typeface="Arial" panose="020B0604020202020204" pitchFamily="34" charset="0"/>
              </a:rPr>
              <a:t>priority outcomes of </a:t>
            </a:r>
          </a:p>
          <a:p>
            <a:r>
              <a:rPr lang="en-US" sz="1200" cap="none">
                <a:latin typeface="Arial" panose="020B0604020202020204" pitchFamily="34" charset="0"/>
                <a:cs typeface="Arial" panose="020B0604020202020204" pitchFamily="34" charset="0"/>
              </a:rPr>
              <a:t>Reduce </a:t>
            </a:r>
            <a:r>
              <a:rPr lang="en-US" sz="1200" cap="none" dirty="0">
                <a:latin typeface="Arial" panose="020B0604020202020204" pitchFamily="34" charset="0"/>
                <a:cs typeface="Arial" panose="020B0604020202020204" pitchFamily="34" charset="0"/>
              </a:rPr>
              <a:t>deferred maintenance</a:t>
            </a:r>
          </a:p>
          <a:p>
            <a:r>
              <a:rPr lang="en-US" sz="1200" cap="none" dirty="0">
                <a:latin typeface="Arial" panose="020B0604020202020204" pitchFamily="34" charset="0"/>
                <a:cs typeface="Arial" panose="020B0604020202020204" pitchFamily="34" charset="0"/>
              </a:rPr>
              <a:t>Address housing shortage</a:t>
            </a:r>
          </a:p>
          <a:p>
            <a:r>
              <a:rPr lang="en-US" sz="1200" cap="none" dirty="0">
                <a:latin typeface="Arial" panose="020B0604020202020204" pitchFamily="34" charset="0"/>
                <a:cs typeface="Arial" panose="020B0604020202020204" pitchFamily="34" charset="0"/>
              </a:rPr>
              <a:t>Benefit tribes &amp; underserved communities</a:t>
            </a:r>
          </a:p>
          <a:p>
            <a:r>
              <a:rPr lang="en-US" sz="1200" cap="none" dirty="0">
                <a:latin typeface="Arial" panose="020B0604020202020204" pitchFamily="34" charset="0"/>
                <a:cs typeface="Arial" panose="020B0604020202020204" pitchFamily="34" charset="0"/>
              </a:rPr>
              <a:t>Partner contributions</a:t>
            </a:r>
          </a:p>
          <a:p>
            <a:r>
              <a:rPr lang="en-US" sz="1200" cap="none" dirty="0">
                <a:latin typeface="Arial" panose="020B0604020202020204" pitchFamily="34" charset="0"/>
                <a:cs typeface="Arial" panose="020B0604020202020204" pitchFamily="34" charset="0"/>
              </a:rPr>
              <a:t>Support Wildfire Crisis Strategy implementation</a:t>
            </a:r>
          </a:p>
          <a:p>
            <a:r>
              <a:rPr lang="en-US" sz="1200" cap="none" dirty="0">
                <a:latin typeface="Arial" panose="020B0604020202020204" pitchFamily="34" charset="0"/>
                <a:cs typeface="Arial" panose="020B0604020202020204" pitchFamily="34" charset="0"/>
              </a:rPr>
              <a:t>Climate change mitigation and adaptation</a:t>
            </a:r>
          </a:p>
          <a:p>
            <a:endParaRPr lang="en-US" dirty="0"/>
          </a:p>
        </p:txBody>
      </p:sp>
      <p:sp>
        <p:nvSpPr>
          <p:cNvPr id="4" name="Slide Number Placeholder 3"/>
          <p:cNvSpPr>
            <a:spLocks noGrp="1"/>
          </p:cNvSpPr>
          <p:nvPr>
            <p:ph type="sldNum" sz="quarter" idx="5"/>
          </p:nvPr>
        </p:nvSpPr>
        <p:spPr/>
        <p:txBody>
          <a:bodyPr/>
          <a:lstStyle/>
          <a:p>
            <a:fld id="{62CEDF3A-FD1F-401D-8985-0ED92B23C073}" type="slidenum">
              <a:rPr lang="en-US" smtClean="0"/>
              <a:t>13</a:t>
            </a:fld>
            <a:endParaRPr lang="en-US"/>
          </a:p>
        </p:txBody>
      </p:sp>
    </p:spTree>
    <p:extLst>
      <p:ext uri="{BB962C8B-B14F-4D97-AF65-F5344CB8AC3E}">
        <p14:creationId xmlns:p14="http://schemas.microsoft.com/office/powerpoint/2010/main" val="18878297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p:nvSpPr>
        <p:spPr>
          <a:xfrm>
            <a:off x="0" y="0"/>
            <a:ext cx="13817600" cy="7772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p:nvSpPr>
        <p:spPr>
          <a:xfrm>
            <a:off x="2" y="0"/>
            <a:ext cx="13817599" cy="777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hasCustomPrompt="1"/>
          </p:nvPr>
        </p:nvSpPr>
        <p:spPr>
          <a:xfrm>
            <a:off x="735584" y="2207060"/>
            <a:ext cx="7724172" cy="3641083"/>
          </a:xfrm>
        </p:spPr>
        <p:txBody>
          <a:bodyPr anchor="b">
            <a:normAutofit/>
          </a:bodyPr>
          <a:lstStyle>
            <a:lvl1pPr>
              <a:defRPr sz="9066" spc="-23" baseline="0">
                <a:solidFill>
                  <a:schemeClr val="bg1"/>
                </a:solidFill>
                <a:latin typeface="+mn-lt"/>
              </a:defRPr>
            </a:lvl1pPr>
          </a:lstStyle>
          <a:p>
            <a:r>
              <a:rPr lang="en-US" dirty="0"/>
              <a:t>CLICK TO EDIT MASTER TITLE STYLE</a:t>
            </a:r>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735585" y="6083222"/>
            <a:ext cx="7295896" cy="833689"/>
          </a:xfrm>
        </p:spPr>
        <p:txBody>
          <a:bodyPr anchor="b">
            <a:normAutofit/>
          </a:bodyPr>
          <a:lstStyle>
            <a:lvl1pPr marL="0" indent="0">
              <a:buNone/>
              <a:defRPr sz="3173" b="1">
                <a:solidFill>
                  <a:schemeClr val="bg1"/>
                </a:solidFill>
              </a:defRPr>
            </a:lvl1pPr>
          </a:lstStyle>
          <a:p>
            <a:r>
              <a:rPr lang="en-US"/>
              <a:t>Click to edit Master subtitle style</a:t>
            </a:r>
          </a:p>
        </p:txBody>
      </p:sp>
      <p:pic>
        <p:nvPicPr>
          <p:cNvPr id="3" name="Picture 2" descr="USDA Forest Service">
            <a:extLst>
              <a:ext uri="{FF2B5EF4-FFF2-40B4-BE49-F238E27FC236}">
                <a16:creationId xmlns:a16="http://schemas.microsoft.com/office/drawing/2014/main" id="{B2857D4D-6F03-1CA4-FD1B-A72D6ACF9E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974" y="482183"/>
            <a:ext cx="5272705" cy="717831"/>
          </a:xfrm>
          <a:prstGeom prst="rect">
            <a:avLst/>
          </a:prstGeom>
        </p:spPr>
      </p:pic>
      <p:cxnSp>
        <p:nvCxnSpPr>
          <p:cNvPr id="4" name="Straight Connector 3">
            <a:extLst>
              <a:ext uri="{FF2B5EF4-FFF2-40B4-BE49-F238E27FC236}">
                <a16:creationId xmlns:a16="http://schemas.microsoft.com/office/drawing/2014/main" id="{551D24C2-E7BF-0B84-6704-A3E7867CD94C}"/>
              </a:ext>
              <a:ext uri="{C183D7F6-B498-43B3-948B-1728B52AA6E4}">
                <adec:decorative xmlns:adec="http://schemas.microsoft.com/office/drawing/2017/decorative" val="1"/>
              </a:ext>
            </a:extLst>
          </p:cNvPr>
          <p:cNvCxnSpPr>
            <a:cxnSpLocks/>
          </p:cNvCxnSpPr>
          <p:nvPr userDrawn="1"/>
        </p:nvCxnSpPr>
        <p:spPr>
          <a:xfrm>
            <a:off x="711336" y="1425897"/>
            <a:ext cx="1239493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Picture 4" descr="Wildfire Crisis">
            <a:extLst>
              <a:ext uri="{FF2B5EF4-FFF2-40B4-BE49-F238E27FC236}">
                <a16:creationId xmlns:a16="http://schemas.microsoft.com/office/drawing/2014/main" id="{8D967B4B-449E-82D7-8B82-501069993E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95251" y="1425896"/>
            <a:ext cx="2235002" cy="1910286"/>
          </a:xfrm>
          <a:prstGeom prst="rect">
            <a:avLst/>
          </a:prstGeom>
        </p:spPr>
      </p:pic>
    </p:spTree>
    <p:extLst>
      <p:ext uri="{BB962C8B-B14F-4D97-AF65-F5344CB8AC3E}">
        <p14:creationId xmlns:p14="http://schemas.microsoft.com/office/powerpoint/2010/main" val="34013436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p:nvSpPr>
        <p:spPr>
          <a:xfrm>
            <a:off x="0" y="1"/>
            <a:ext cx="13817600" cy="13038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134195" y="220754"/>
            <a:ext cx="11359220" cy="862344"/>
          </a:xfrm>
        </p:spPr>
        <p:txBody>
          <a:bodyPr anchor="ctr"/>
          <a:lstStyle>
            <a:lvl1pPr>
              <a:lnSpc>
                <a:spcPct val="100000"/>
              </a:lnSpc>
              <a:defRPr spc="-23" baseline="0">
                <a:solidFill>
                  <a:schemeClr val="bg1"/>
                </a:solidFill>
              </a:defRPr>
            </a:lvl1pPr>
          </a:lstStyle>
          <a:p>
            <a:r>
              <a:rPr lang="en-US"/>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732262" y="1768582"/>
            <a:ext cx="12353079" cy="4920720"/>
          </a:xfrm>
        </p:spPr>
        <p:txBody>
          <a:bodyPr/>
          <a:lstStyle>
            <a:lvl1pPr>
              <a:defRPr/>
            </a:lvl1pPr>
          </a:lstStyle>
          <a:p>
            <a:pPr lvl="0"/>
            <a:r>
              <a:rPr lang="en-US"/>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27991" y="7203864"/>
            <a:ext cx="5482133" cy="413808"/>
          </a:xfrm>
        </p:spPr>
        <p:txBody>
          <a:bodyPr/>
          <a:lstStyle>
            <a:lvl1pPr>
              <a:defRPr/>
            </a:lvl1pPr>
          </a:lstStyle>
          <a:p>
            <a:r>
              <a:rPr lang="en-US" sz="1190"/>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948576" y="7202425"/>
            <a:ext cx="4932883" cy="413808"/>
          </a:xfrm>
        </p:spPr>
        <p:txBody>
          <a:bodyPr/>
          <a:lstStyle>
            <a:lvl1pPr>
              <a:defRPr/>
            </a:lvl1pPr>
          </a:lstStyle>
          <a:p>
            <a:r>
              <a:rPr lang="en-US"/>
              <a:t>20XX</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2881458" y="7203864"/>
            <a:ext cx="715061" cy="413808"/>
          </a:xfrm>
        </p:spPr>
        <p:txBody>
          <a:bodyPr/>
          <a:lstStyle/>
          <a:p>
            <a:fld id="{0D4885A8-DDA8-4FCF-AB25-DA8F78EC7557}" type="slidenum">
              <a:rPr lang="en-US" smtClean="0"/>
              <a:pPr/>
              <a:t>‹#›</a:t>
            </a:fld>
            <a:endParaRPr lang="en-US"/>
          </a:p>
        </p:txBody>
      </p:sp>
      <p:sp>
        <p:nvSpPr>
          <p:cNvPr id="3" name="Rectangle 2">
            <a:extLst>
              <a:ext uri="{FF2B5EF4-FFF2-40B4-BE49-F238E27FC236}">
                <a16:creationId xmlns:a16="http://schemas.microsoft.com/office/drawing/2014/main" id="{98C45877-E622-F9C4-9022-FA22A435CF95}"/>
              </a:ext>
              <a:ext uri="{C183D7F6-B498-43B3-948B-1728B52AA6E4}">
                <adec:decorative xmlns:adec="http://schemas.microsoft.com/office/drawing/2017/decorative" val="1"/>
              </a:ext>
            </a:extLst>
          </p:cNvPr>
          <p:cNvSpPr/>
          <p:nvPr/>
        </p:nvSpPr>
        <p:spPr>
          <a:xfrm>
            <a:off x="0" y="1"/>
            <a:ext cx="13817600" cy="13038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336530411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p:nvSpPr>
        <p:spPr>
          <a:xfrm>
            <a:off x="0" y="1"/>
            <a:ext cx="13817600" cy="13038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416305" y="215900"/>
            <a:ext cx="11374464" cy="876946"/>
          </a:xfrm>
        </p:spPr>
        <p:txBody>
          <a:bodyPr anchor="ctr"/>
          <a:lstStyle>
            <a:lvl1pPr algn="r">
              <a:lnSpc>
                <a:spcPct val="100000"/>
              </a:lnSpc>
              <a:defRPr spc="-23" baseline="0">
                <a:solidFill>
                  <a:schemeClr val="bg1"/>
                </a:solidFill>
              </a:defRPr>
            </a:lvl1pPr>
          </a:lstStyle>
          <a:p>
            <a:r>
              <a:rPr lang="en-US"/>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370477" y="1999358"/>
            <a:ext cx="5390942" cy="677285"/>
          </a:xfrm>
          <a:prstGeom prst="rect">
            <a:avLst/>
          </a:prstGeom>
        </p:spPr>
        <p:txBody>
          <a:bodyPr/>
          <a:lstStyle>
            <a:lvl1pPr marL="0" indent="0">
              <a:buNone/>
              <a:defRPr sz="2720" b="1">
                <a:solidFill>
                  <a:schemeClr val="accent2"/>
                </a:solidFill>
              </a:defRPr>
            </a:lvl1pPr>
          </a:lstStyle>
          <a:p>
            <a:pPr lvl="0"/>
            <a:r>
              <a:rPr lang="en-US"/>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370477" y="2691555"/>
            <a:ext cx="5390942" cy="3814233"/>
          </a:xfrm>
        </p:spPr>
        <p:txBody>
          <a:bodyPr>
            <a:normAutofit/>
          </a:bodyPr>
          <a:lstStyle>
            <a:lvl1pPr>
              <a:defRPr sz="2267"/>
            </a:lvl1pPr>
          </a:lstStyle>
          <a:p>
            <a:pPr lvl="0"/>
            <a:r>
              <a:rPr lang="en-US"/>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7091796" y="1999236"/>
            <a:ext cx="5390942" cy="677285"/>
          </a:xfrm>
          <a:prstGeom prst="rect">
            <a:avLst/>
          </a:prstGeom>
        </p:spPr>
        <p:txBody>
          <a:bodyPr/>
          <a:lstStyle>
            <a:lvl1pPr marL="0" indent="0">
              <a:buNone/>
              <a:defRPr sz="2720" b="1">
                <a:solidFill>
                  <a:schemeClr val="accent2"/>
                </a:solidFill>
              </a:defRPr>
            </a:lvl1pPr>
          </a:lstStyle>
          <a:p>
            <a:pPr lvl="0"/>
            <a:r>
              <a:rPr lang="en-US"/>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7091796" y="2691555"/>
            <a:ext cx="5390942" cy="3814233"/>
          </a:xfrm>
        </p:spPr>
        <p:txBody>
          <a:bodyPr>
            <a:normAutofit/>
          </a:bodyPr>
          <a:lstStyle>
            <a:lvl1pPr>
              <a:defRPr sz="2267"/>
            </a:lvl1pPr>
          </a:lstStyle>
          <a:p>
            <a:pPr lvl="0"/>
            <a:r>
              <a:rPr lang="en-US"/>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27991" y="7203864"/>
            <a:ext cx="5482133" cy="413808"/>
          </a:xfrm>
        </p:spPr>
        <p:txBody>
          <a:bodyPr/>
          <a:lstStyle/>
          <a:p>
            <a:r>
              <a:rPr lang="en-US" sz="1190"/>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948576" y="7202425"/>
            <a:ext cx="4932883" cy="413808"/>
          </a:xfrm>
        </p:spPr>
        <p:txBody>
          <a:bodyPr/>
          <a:lstStyle>
            <a:lvl1pPr>
              <a:defRPr/>
            </a:lvl1pPr>
          </a:lstStyle>
          <a:p>
            <a:r>
              <a:rPr lang="en-US"/>
              <a:t>20XX</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2881458" y="7203864"/>
            <a:ext cx="715061" cy="413808"/>
          </a:xfrm>
        </p:spPr>
        <p:txBody>
          <a:bodyPr/>
          <a:lstStyle/>
          <a:p>
            <a:fld id="{0D4885A8-DDA8-4FCF-AB25-DA8F78EC7557}" type="slidenum">
              <a:rPr lang="en-US" smtClean="0"/>
              <a:pPr/>
              <a:t>‹#›</a:t>
            </a:fld>
            <a:endParaRPr lang="en-US"/>
          </a:p>
        </p:txBody>
      </p:sp>
      <p:sp>
        <p:nvSpPr>
          <p:cNvPr id="3" name="Rectangle 2">
            <a:extLst>
              <a:ext uri="{FF2B5EF4-FFF2-40B4-BE49-F238E27FC236}">
                <a16:creationId xmlns:a16="http://schemas.microsoft.com/office/drawing/2014/main" id="{109CD50F-A421-D28A-DDD7-09631189BE6C}"/>
              </a:ext>
              <a:ext uri="{C183D7F6-B498-43B3-948B-1728B52AA6E4}">
                <adec:decorative xmlns:adec="http://schemas.microsoft.com/office/drawing/2017/decorative" val="1"/>
              </a:ext>
            </a:extLst>
          </p:cNvPr>
          <p:cNvSpPr/>
          <p:nvPr/>
        </p:nvSpPr>
        <p:spPr>
          <a:xfrm>
            <a:off x="0" y="1"/>
            <a:ext cx="13817600" cy="13038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253725599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p:nvSpPr>
        <p:spPr>
          <a:xfrm>
            <a:off x="0" y="1"/>
            <a:ext cx="13817600" cy="13038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2130214" y="208521"/>
            <a:ext cx="10660555" cy="910497"/>
          </a:xfrm>
        </p:spPr>
        <p:txBody>
          <a:bodyPr anchor="ctr"/>
          <a:lstStyle>
            <a:lvl1pPr algn="r">
              <a:lnSpc>
                <a:spcPct val="100000"/>
              </a:lnSpc>
              <a:defRPr spc="-23" baseline="0">
                <a:solidFill>
                  <a:schemeClr val="bg1"/>
                </a:solidFill>
              </a:defRPr>
            </a:lvl1pPr>
          </a:lstStyle>
          <a:p>
            <a:r>
              <a:rPr lang="en-US"/>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964807" y="1999420"/>
            <a:ext cx="3771015" cy="677285"/>
          </a:xfrm>
          <a:prstGeom prst="rect">
            <a:avLst/>
          </a:prstGeom>
        </p:spPr>
        <p:txBody>
          <a:bodyPr/>
          <a:lstStyle>
            <a:lvl1pPr marL="0" indent="0">
              <a:buNone/>
              <a:defRPr sz="2720" b="1">
                <a:solidFill>
                  <a:schemeClr val="accent2"/>
                </a:solidFill>
              </a:defRPr>
            </a:lvl1pPr>
          </a:lstStyle>
          <a:p>
            <a:pPr lvl="0"/>
            <a:r>
              <a:rPr lang="en-US"/>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964686" y="2691553"/>
            <a:ext cx="3771015" cy="3950316"/>
          </a:xfrm>
        </p:spPr>
        <p:txBody>
          <a:bodyPr>
            <a:normAutofit/>
          </a:bodyPr>
          <a:lstStyle>
            <a:lvl1pPr>
              <a:defRPr sz="2267"/>
            </a:lvl1pPr>
          </a:lstStyle>
          <a:p>
            <a:pPr lvl="0"/>
            <a:r>
              <a:rPr lang="en-US"/>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5023294" y="1999420"/>
            <a:ext cx="3771015" cy="677285"/>
          </a:xfrm>
          <a:prstGeom prst="rect">
            <a:avLst/>
          </a:prstGeom>
        </p:spPr>
        <p:txBody>
          <a:bodyPr/>
          <a:lstStyle>
            <a:lvl1pPr marL="0" indent="0">
              <a:buNone/>
              <a:defRPr sz="2720" b="1">
                <a:solidFill>
                  <a:schemeClr val="accent2"/>
                </a:solidFill>
              </a:defRPr>
            </a:lvl1pPr>
          </a:lstStyle>
          <a:p>
            <a:pPr lvl="0"/>
            <a:r>
              <a:rPr lang="en-US"/>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5023294" y="2691553"/>
            <a:ext cx="3771015" cy="3950316"/>
          </a:xfrm>
        </p:spPr>
        <p:txBody>
          <a:bodyPr>
            <a:normAutofit/>
          </a:bodyPr>
          <a:lstStyle>
            <a:lvl1pPr>
              <a:defRPr sz="2267"/>
            </a:lvl1pPr>
          </a:lstStyle>
          <a:p>
            <a:pPr lvl="0"/>
            <a:r>
              <a:rPr lang="en-US"/>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9095446" y="1999420"/>
            <a:ext cx="3771015" cy="677285"/>
          </a:xfrm>
          <a:prstGeom prst="rect">
            <a:avLst/>
          </a:prstGeom>
        </p:spPr>
        <p:txBody>
          <a:bodyPr/>
          <a:lstStyle>
            <a:lvl1pPr marL="0" indent="0">
              <a:buNone/>
              <a:defRPr sz="2720" b="1">
                <a:solidFill>
                  <a:schemeClr val="accent2"/>
                </a:solidFill>
              </a:defRPr>
            </a:lvl1pPr>
          </a:lstStyle>
          <a:p>
            <a:pPr lvl="0"/>
            <a:r>
              <a:rPr lang="en-US"/>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9095446" y="2691553"/>
            <a:ext cx="3771015" cy="3950316"/>
          </a:xfrm>
        </p:spPr>
        <p:txBody>
          <a:bodyPr>
            <a:normAutofit/>
          </a:bodyPr>
          <a:lstStyle>
            <a:lvl1pPr>
              <a:defRPr sz="2267"/>
            </a:lvl1pPr>
          </a:lstStyle>
          <a:p>
            <a:pPr lvl="0"/>
            <a:r>
              <a:rPr lang="en-US"/>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27991" y="7203864"/>
            <a:ext cx="5482133" cy="413808"/>
          </a:xfrm>
        </p:spPr>
        <p:txBody>
          <a:bodyPr/>
          <a:lstStyle/>
          <a:p>
            <a:r>
              <a:rPr lang="en-US" sz="1190"/>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948576" y="7202425"/>
            <a:ext cx="4932883" cy="413808"/>
          </a:xfrm>
        </p:spPr>
        <p:txBody>
          <a:bodyPr/>
          <a:lstStyle>
            <a:lvl1pPr>
              <a:defRPr/>
            </a:lvl1pPr>
          </a:lstStyle>
          <a:p>
            <a:r>
              <a:rPr lang="en-US"/>
              <a:t>20XX</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2881458" y="7203864"/>
            <a:ext cx="715061" cy="413808"/>
          </a:xfrm>
        </p:spPr>
        <p:txBody>
          <a:bodyPr/>
          <a:lstStyle/>
          <a:p>
            <a:fld id="{0D4885A8-DDA8-4FCF-AB25-DA8F78EC7557}" type="slidenum">
              <a:rPr lang="en-US" smtClean="0"/>
              <a:pPr/>
              <a:t>‹#›</a:t>
            </a:fld>
            <a:endParaRPr lang="en-US"/>
          </a:p>
        </p:txBody>
      </p:sp>
      <p:sp>
        <p:nvSpPr>
          <p:cNvPr id="6" name="Rectangle 5">
            <a:extLst>
              <a:ext uri="{FF2B5EF4-FFF2-40B4-BE49-F238E27FC236}">
                <a16:creationId xmlns:a16="http://schemas.microsoft.com/office/drawing/2014/main" id="{2E20767B-0EDB-8525-15ED-BB676F70EF42}"/>
              </a:ext>
              <a:ext uri="{C183D7F6-B498-43B3-948B-1728B52AA6E4}">
                <adec:decorative xmlns:adec="http://schemas.microsoft.com/office/drawing/2017/decorative" val="1"/>
              </a:ext>
            </a:extLst>
          </p:cNvPr>
          <p:cNvSpPr/>
          <p:nvPr/>
        </p:nvSpPr>
        <p:spPr>
          <a:xfrm>
            <a:off x="0" y="1"/>
            <a:ext cx="13817600" cy="13038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343164538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p:nvPr>
        </p:nvSpPr>
        <p:spPr>
          <a:xfrm>
            <a:off x="734058" y="549095"/>
            <a:ext cx="6574316" cy="1778759"/>
          </a:xfrm>
        </p:spPr>
        <p:txBody>
          <a:bodyPr anchor="b">
            <a:normAutofit/>
          </a:bodyPr>
          <a:lstStyle>
            <a:lvl1pPr>
              <a:defRPr>
                <a:solidFill>
                  <a:schemeClr val="accent1"/>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734062" y="2443859"/>
            <a:ext cx="6574314" cy="4492462"/>
          </a:xfrm>
        </p:spPr>
        <p:txBody>
          <a:bodyPr>
            <a:normAutofit/>
          </a:bodyPr>
          <a:lstStyle>
            <a:lvl1pPr marL="0" indent="0">
              <a:buNone/>
              <a:defRPr/>
            </a:lvl1pPr>
          </a:lstStyle>
          <a:p>
            <a:pPr lvl="0"/>
            <a:r>
              <a:rPr lang="en-US"/>
              <a:t>Click to edit Master text styles</a:t>
            </a:r>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225848" y="7203864"/>
            <a:ext cx="4394413" cy="413808"/>
          </a:xfrm>
        </p:spPr>
        <p:txBody>
          <a:bodyPr/>
          <a:lstStyle/>
          <a:p>
            <a:r>
              <a:rPr lang="en-US" sz="1190"/>
              <a:t>Presentation title</a:t>
            </a:r>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7594283" y="753852"/>
            <a:ext cx="2509837" cy="2848080"/>
          </a:xfrm>
        </p:spPr>
        <p:txBody>
          <a:bodyPr/>
          <a:lstStyle>
            <a:lvl1pPr marL="0" indent="0" algn="ctr">
              <a:buNone/>
              <a:defRPr/>
            </a:lvl1pPr>
          </a:lstStyle>
          <a:p>
            <a:r>
              <a:rPr lang="en-US"/>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10573702" y="754323"/>
            <a:ext cx="2509837" cy="2848080"/>
          </a:xfrm>
        </p:spPr>
        <p:txBody>
          <a:bodyPr/>
          <a:lstStyle>
            <a:lvl1pPr marL="0" indent="0" algn="ctr">
              <a:buNone/>
              <a:defRPr/>
            </a:lvl1pPr>
          </a:lstStyle>
          <a:p>
            <a:r>
              <a:rPr lang="en-US"/>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7594301" y="4088241"/>
            <a:ext cx="2509837" cy="2848080"/>
          </a:xfrm>
        </p:spPr>
        <p:txBody>
          <a:bodyPr/>
          <a:lstStyle>
            <a:lvl1pPr marL="0" indent="0" algn="ctr">
              <a:buNone/>
              <a:defRPr/>
            </a:lvl1pPr>
          </a:lstStyle>
          <a:p>
            <a:r>
              <a:rPr lang="en-US"/>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10568158" y="4088241"/>
            <a:ext cx="2509837" cy="2848080"/>
          </a:xfrm>
        </p:spPr>
        <p:txBody>
          <a:bodyPr/>
          <a:lstStyle>
            <a:lvl1pPr marL="0" indent="0" algn="ctr">
              <a:buNone/>
              <a:defRPr/>
            </a:lvl1pPr>
          </a:lstStyle>
          <a:p>
            <a:r>
              <a:rPr lang="en-US"/>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948576" y="7202425"/>
            <a:ext cx="4932883" cy="413808"/>
          </a:xfrm>
        </p:spPr>
        <p:txBody>
          <a:bodyPr/>
          <a:lstStyle>
            <a:lvl1pPr>
              <a:defRPr/>
            </a:lvl1pPr>
          </a:lstStyle>
          <a:p>
            <a:r>
              <a:rPr lang="en-US"/>
              <a:t>20XX</a:t>
            </a:r>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2881458" y="7203864"/>
            <a:ext cx="715061" cy="413808"/>
          </a:xfrm>
        </p:spPr>
        <p:txBody>
          <a:bodyPr/>
          <a:lstStyle/>
          <a:p>
            <a:fld id="{0D4885A8-DDA8-4FCF-AB25-DA8F78EC7557}" type="slidenum">
              <a:rPr lang="en-US" smtClean="0"/>
              <a:pPr/>
              <a:t>‹#›</a:t>
            </a:fld>
            <a:endParaRPr lang="en-US"/>
          </a:p>
        </p:txBody>
      </p:sp>
    </p:spTree>
    <p:extLst>
      <p:ext uri="{BB962C8B-B14F-4D97-AF65-F5344CB8AC3E}">
        <p14:creationId xmlns:p14="http://schemas.microsoft.com/office/powerpoint/2010/main" val="396268168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p:nvSpPr>
        <p:spPr>
          <a:xfrm>
            <a:off x="0" y="5138420"/>
            <a:ext cx="10363200" cy="26339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993935" y="5606956"/>
            <a:ext cx="8727366" cy="1596909"/>
          </a:xfrm>
        </p:spPr>
        <p:txBody>
          <a:bodyPr anchor="ctr">
            <a:normAutofit/>
          </a:bodyPr>
          <a:lstStyle>
            <a:lvl1pPr>
              <a:defRPr>
                <a:solidFill>
                  <a:schemeClr val="bg1"/>
                </a:solidFill>
              </a:defRPr>
            </a:lvl1pPr>
          </a:lstStyle>
          <a:p>
            <a:r>
              <a:rPr lang="en-US" sz="6120"/>
              <a:t>Click to edit Master title style</a:t>
            </a:r>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10705754" y="438589"/>
            <a:ext cx="2769294" cy="4259445"/>
          </a:xfrm>
        </p:spPr>
        <p:txBody>
          <a:bodyPr anchor="t">
            <a:normAutofit/>
          </a:bodyPr>
          <a:lstStyle>
            <a:lvl1pPr marL="0" indent="0">
              <a:lnSpc>
                <a:spcPct val="100000"/>
              </a:lnSpc>
              <a:spcBef>
                <a:spcPts val="0"/>
              </a:spcBef>
              <a:buNone/>
              <a:defRPr sz="3173" b="1">
                <a:solidFill>
                  <a:schemeClr val="accent1"/>
                </a:solidFill>
              </a:defRPr>
            </a:lvl1pPr>
          </a:lstStyle>
          <a:p>
            <a:r>
              <a:rPr lang="en-US">
                <a:solidFill>
                  <a:schemeClr val="accent1"/>
                </a:solidFill>
              </a:rPr>
              <a:t>Click to edit Master subtitle style</a:t>
            </a: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2"/>
            <a:ext cx="10363200" cy="5136621"/>
          </a:xfrm>
        </p:spPr>
        <p:txBody>
          <a:bodyPr/>
          <a:lstStyle>
            <a:lvl1pPr marL="0" indent="0" algn="ctr">
              <a:buNone/>
              <a:defRPr/>
            </a:lvl1pPr>
          </a:lstStyle>
          <a:p>
            <a:r>
              <a:rPr lang="en-US"/>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27991" y="7203864"/>
            <a:ext cx="5482133" cy="413808"/>
          </a:xfrm>
        </p:spPr>
        <p:txBody>
          <a:bodyPr/>
          <a:lstStyle>
            <a:lvl1pPr>
              <a:defRPr>
                <a:solidFill>
                  <a:schemeClr val="bg1"/>
                </a:solidFill>
              </a:defRPr>
            </a:lvl1pPr>
          </a:lstStyle>
          <a:p>
            <a:r>
              <a:rPr lang="en-US" sz="1190"/>
              <a:t>Presentation title</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10363200" y="5136623"/>
            <a:ext cx="3454400" cy="2635779"/>
          </a:xfrm>
        </p:spPr>
        <p:txBody>
          <a:bodyPr/>
          <a:lstStyle>
            <a:lvl1pPr marL="0" indent="0" algn="ctr">
              <a:buNone/>
              <a:defRPr/>
            </a:lvl1pPr>
          </a:lstStyle>
          <a:p>
            <a:r>
              <a:rPr lang="en-US"/>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948576" y="7202425"/>
            <a:ext cx="4932883" cy="413808"/>
          </a:xfrm>
        </p:spPr>
        <p:txBody>
          <a:bodyPr/>
          <a:lstStyle>
            <a:lvl1pPr>
              <a:defRPr>
                <a:solidFill>
                  <a:schemeClr val="bg1"/>
                </a:solidFill>
                <a:effectLst>
                  <a:outerShdw blurRad="38100" dist="38100" dir="2700000" algn="tl">
                    <a:srgbClr val="000000">
                      <a:alpha val="43137"/>
                    </a:srgbClr>
                  </a:outerShdw>
                </a:effectLst>
              </a:defRPr>
            </a:lvl1pPr>
          </a:lstStyle>
          <a:p>
            <a:r>
              <a:rPr lang="en-US"/>
              <a:t>20XX</a:t>
            </a:r>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2881458" y="7203864"/>
            <a:ext cx="715061" cy="413808"/>
          </a:xfrm>
        </p:spPr>
        <p:txBody>
          <a:bodyPr/>
          <a:lstStyle>
            <a:lvl1pPr>
              <a:defRPr>
                <a:solidFill>
                  <a:schemeClr val="bg1"/>
                </a:solidFill>
                <a:effectLst>
                  <a:outerShdw blurRad="38100" dist="38100" dir="2700000" algn="tl">
                    <a:srgbClr val="000000">
                      <a:alpha val="43137"/>
                    </a:srgbClr>
                  </a:outerShdw>
                </a:effectLst>
              </a:defRPr>
            </a:lvl1pPr>
          </a:lstStyle>
          <a:p>
            <a:fld id="{0D4885A8-DDA8-4FCF-AB25-DA8F78EC7557}" type="slidenum">
              <a:rPr lang="en-US" smtClean="0"/>
              <a:pPr/>
              <a:t>‹#›</a:t>
            </a:fld>
            <a:endParaRPr lang="en-US"/>
          </a:p>
        </p:txBody>
      </p:sp>
      <p:sp>
        <p:nvSpPr>
          <p:cNvPr id="2" name="Rectangle 1">
            <a:extLst>
              <a:ext uri="{FF2B5EF4-FFF2-40B4-BE49-F238E27FC236}">
                <a16:creationId xmlns:a16="http://schemas.microsoft.com/office/drawing/2014/main" id="{A94CA1CF-DCEF-3EAB-8E4A-EF7741F62F35}"/>
              </a:ext>
              <a:ext uri="{C183D7F6-B498-43B3-948B-1728B52AA6E4}">
                <adec:decorative xmlns:adec="http://schemas.microsoft.com/office/drawing/2017/decorative" val="1"/>
              </a:ext>
            </a:extLst>
          </p:cNvPr>
          <p:cNvSpPr/>
          <p:nvPr/>
        </p:nvSpPr>
        <p:spPr>
          <a:xfrm>
            <a:off x="0" y="5138420"/>
            <a:ext cx="10363200" cy="26339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srgbClr val="CAB4C3"/>
              </a:solidFill>
              <a:effectLst/>
              <a:uLnTx/>
              <a:uFillTx/>
              <a:latin typeface="Avenir Next LT Pro"/>
              <a:ea typeface="+mn-ea"/>
              <a:cs typeface="+mn-cs"/>
            </a:endParaRPr>
          </a:p>
        </p:txBody>
      </p:sp>
    </p:spTree>
    <p:extLst>
      <p:ext uri="{BB962C8B-B14F-4D97-AF65-F5344CB8AC3E}">
        <p14:creationId xmlns:p14="http://schemas.microsoft.com/office/powerpoint/2010/main" val="191669056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p:nvSpPr>
        <p:spPr>
          <a:xfrm>
            <a:off x="0" y="0"/>
            <a:ext cx="13817600" cy="7772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p:nvSpPr>
        <p:spPr>
          <a:xfrm>
            <a:off x="2" y="0"/>
            <a:ext cx="9197341" cy="777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hasCustomPrompt="1"/>
          </p:nvPr>
        </p:nvSpPr>
        <p:spPr>
          <a:xfrm>
            <a:off x="735584" y="1235753"/>
            <a:ext cx="7724172" cy="3641082"/>
          </a:xfrm>
        </p:spPr>
        <p:txBody>
          <a:bodyPr anchor="t">
            <a:normAutofit/>
          </a:bodyPr>
          <a:lstStyle>
            <a:lvl1pPr>
              <a:defRPr sz="9066" spc="-23" baseline="0">
                <a:solidFill>
                  <a:schemeClr val="bg1"/>
                </a:solidFill>
                <a:latin typeface="+mn-lt"/>
              </a:defRPr>
            </a:lvl1pPr>
          </a:lstStyle>
          <a:p>
            <a:r>
              <a:rPr lang="en-US" dirty="0"/>
              <a:t>CLICK TO EDIT MASTER TITLE STYLE</a:t>
            </a:r>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735585" y="4924434"/>
            <a:ext cx="7295896" cy="833689"/>
          </a:xfrm>
        </p:spPr>
        <p:txBody>
          <a:bodyPr anchor="b">
            <a:normAutofit/>
          </a:bodyPr>
          <a:lstStyle>
            <a:lvl1pPr marL="0" indent="0">
              <a:buNone/>
              <a:defRPr sz="3173" b="1">
                <a:solidFill>
                  <a:schemeClr val="bg1"/>
                </a:solidFill>
              </a:defRPr>
            </a:lvl1pPr>
          </a:lstStyle>
          <a:p>
            <a:r>
              <a:rPr lang="en-US"/>
              <a:t>Click to edit Master subtitle style</a:t>
            </a:r>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9195338" y="0"/>
            <a:ext cx="4627381" cy="7772400"/>
          </a:xfrm>
        </p:spPr>
        <p:txBody>
          <a:bodyPr/>
          <a:lstStyle>
            <a:lvl1pPr marL="0" indent="0" algn="ctr">
              <a:buNone/>
              <a:defRPr/>
            </a:lvl1pPr>
          </a:lstStyle>
          <a:p>
            <a:r>
              <a:rPr lang="en-US"/>
              <a:t>Click to add photo</a:t>
            </a:r>
          </a:p>
        </p:txBody>
      </p:sp>
    </p:spTree>
    <p:extLst>
      <p:ext uri="{BB962C8B-B14F-4D97-AF65-F5344CB8AC3E}">
        <p14:creationId xmlns:p14="http://schemas.microsoft.com/office/powerpoint/2010/main" val="482918925"/>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p:nvSpPr>
        <p:spPr>
          <a:xfrm>
            <a:off x="0" y="0"/>
            <a:ext cx="13817600" cy="7772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2" y="0"/>
            <a:ext cx="13817599" cy="777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srgbClr val="CAB4C3"/>
              </a:solidFill>
              <a:effectLst/>
              <a:uLnTx/>
              <a:uFillTx/>
              <a:latin typeface="Avenir Next LT Pro"/>
              <a:ea typeface="+mn-ea"/>
              <a:cs typeface="+mn-cs"/>
            </a:endParaRPr>
          </a:p>
        </p:txBody>
      </p:sp>
    </p:spTree>
    <p:extLst>
      <p:ext uri="{BB962C8B-B14F-4D97-AF65-F5344CB8AC3E}">
        <p14:creationId xmlns:p14="http://schemas.microsoft.com/office/powerpoint/2010/main" val="274945073"/>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p:nvSpPr>
        <p:spPr>
          <a:xfrm>
            <a:off x="0" y="0"/>
            <a:ext cx="13817600" cy="7772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p:nvSpPr>
        <p:spPr>
          <a:xfrm>
            <a:off x="0" y="0"/>
            <a:ext cx="4620261"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hasCustomPrompt="1"/>
          </p:nvPr>
        </p:nvSpPr>
        <p:spPr>
          <a:xfrm>
            <a:off x="603233" y="880535"/>
            <a:ext cx="3636876" cy="5855547"/>
          </a:xfrm>
        </p:spPr>
        <p:txBody>
          <a:bodyPr anchor="b"/>
          <a:lstStyle>
            <a:lvl1pPr>
              <a:lnSpc>
                <a:spcPts val="4760"/>
              </a:lnSpc>
              <a:defRPr spc="-23" baseline="0">
                <a:solidFill>
                  <a:schemeClr val="bg1"/>
                </a:solidFill>
                <a:latin typeface="+mn-lt"/>
              </a:defRPr>
            </a:lvl1pPr>
          </a:lstStyle>
          <a:p>
            <a:r>
              <a:rPr lang="en-US" dirty="0">
                <a:solidFill>
                  <a:srgbClr val="FFFFFF"/>
                </a:solidFill>
              </a:rPr>
              <a:t>CLICK TO EDIT MASTER TITLE STYLE</a:t>
            </a: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225848" y="7203864"/>
            <a:ext cx="4248912" cy="413808"/>
          </a:xfrm>
        </p:spPr>
        <p:txBody>
          <a:bodyPr/>
          <a:lstStyle>
            <a:lvl1pPr>
              <a:defRPr>
                <a:solidFill>
                  <a:schemeClr val="bg1"/>
                </a:solidFill>
              </a:defRPr>
            </a:lvl1pPr>
          </a:lstStyle>
          <a:p>
            <a:r>
              <a:rPr lang="en-US" sz="1190"/>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620261" y="0"/>
            <a:ext cx="4577080" cy="3886200"/>
          </a:xfrm>
        </p:spPr>
        <p:txBody>
          <a:bodyPr/>
          <a:lstStyle>
            <a:lvl1pPr marL="0" indent="0" algn="ctr">
              <a:buNone/>
              <a:defRPr/>
            </a:lvl1pPr>
          </a:lstStyle>
          <a:p>
            <a:r>
              <a:rPr lang="en-US"/>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9197341" y="0"/>
            <a:ext cx="4620261" cy="3886200"/>
          </a:xfrm>
        </p:spPr>
        <p:txBody>
          <a:bodyPr/>
          <a:lstStyle>
            <a:lvl1pPr marL="0" indent="0" algn="ctr">
              <a:buNone/>
              <a:defRPr/>
            </a:lvl1pPr>
          </a:lstStyle>
          <a:p>
            <a:r>
              <a:rPr lang="en-US"/>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5512648" y="4353985"/>
            <a:ext cx="7479136" cy="2602227"/>
          </a:xfrm>
        </p:spPr>
        <p:txBody>
          <a:bodyPr>
            <a:normAutofit/>
          </a:bodyPr>
          <a:lstStyle>
            <a:lvl1pPr marL="388610" indent="-388610">
              <a:buFont typeface="Arial" panose="020B0604020202020204" pitchFamily="34" charset="0"/>
              <a:buChar char="•"/>
              <a:defRPr sz="2267"/>
            </a:lvl1pPr>
          </a:lstStyle>
          <a:p>
            <a:pPr lvl="0"/>
            <a:r>
              <a:rPr lang="en-US"/>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948576" y="7202425"/>
            <a:ext cx="4932883" cy="413808"/>
          </a:xfrm>
        </p:spPr>
        <p:txBody>
          <a:bodyPr/>
          <a:lstStyle>
            <a:lvl1pPr>
              <a:defRPr/>
            </a:lvl1pPr>
          </a:lstStyle>
          <a:p>
            <a:r>
              <a:rPr lang="en-US"/>
              <a:t>20XX</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2881458" y="7203864"/>
            <a:ext cx="715061" cy="413808"/>
          </a:xfrm>
        </p:spPr>
        <p:txBody>
          <a:bodyPr/>
          <a:lstStyle/>
          <a:p>
            <a:fld id="{0D4885A8-DDA8-4FCF-AB25-DA8F78EC7557}" type="slidenum">
              <a:rPr lang="en-US" smtClean="0"/>
              <a:pPr/>
              <a:t>‹#›</a:t>
            </a:fld>
            <a:endParaRPr lang="en-US"/>
          </a:p>
        </p:txBody>
      </p:sp>
    </p:spTree>
    <p:extLst>
      <p:ext uri="{BB962C8B-B14F-4D97-AF65-F5344CB8AC3E}">
        <p14:creationId xmlns:p14="http://schemas.microsoft.com/office/powerpoint/2010/main" val="1843385569"/>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p:nvSpPr>
        <p:spPr>
          <a:xfrm>
            <a:off x="0" y="0"/>
            <a:ext cx="13817600" cy="2590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hasCustomPrompt="1"/>
          </p:nvPr>
        </p:nvSpPr>
        <p:spPr>
          <a:xfrm>
            <a:off x="401659" y="636286"/>
            <a:ext cx="11815403" cy="1701504"/>
          </a:xfrm>
        </p:spPr>
        <p:txBody>
          <a:bodyPr/>
          <a:lstStyle>
            <a:lvl1pPr>
              <a:defRPr b="0" spc="-23" baseline="0">
                <a:solidFill>
                  <a:schemeClr val="bg1"/>
                </a:solidFill>
                <a:latin typeface="+mn-lt"/>
              </a:defRPr>
            </a:lvl1pPr>
          </a:lstStyle>
          <a:p>
            <a:r>
              <a:rPr lang="en-US">
                <a:solidFill>
                  <a:srgbClr val="FFFFFF"/>
                </a:solidFill>
              </a:rPr>
              <a:t>CLICK TO EDIT MASTER TITLE STYLE</a:t>
            </a: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1" y="2590800"/>
            <a:ext cx="5742941" cy="5181600"/>
          </a:xfrm>
        </p:spPr>
        <p:txBody>
          <a:bodyPr/>
          <a:lstStyle>
            <a:lvl1pPr marL="0" indent="0" algn="ctr">
              <a:buNone/>
              <a:defRPr/>
            </a:lvl1pPr>
          </a:lstStyle>
          <a:p>
            <a:r>
              <a:rPr lang="en-US"/>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27991" y="7203864"/>
            <a:ext cx="5482133" cy="413808"/>
          </a:xfrm>
        </p:spPr>
        <p:txBody>
          <a:bodyPr/>
          <a:lstStyle>
            <a:lvl1pPr>
              <a:defRPr>
                <a:solidFill>
                  <a:schemeClr val="bg1"/>
                </a:solidFill>
              </a:defRPr>
            </a:lvl1pPr>
          </a:lstStyle>
          <a:p>
            <a:r>
              <a:rPr lang="en-US" sz="1190"/>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6595873" y="3285744"/>
            <a:ext cx="6358128" cy="3722274"/>
          </a:xfrm>
        </p:spPr>
        <p:txBody>
          <a:bodyPr>
            <a:normAutofit/>
          </a:bodyPr>
          <a:lstStyle>
            <a:lvl1pPr marL="0" indent="0">
              <a:buNone/>
              <a:defRPr/>
            </a:lvl1pPr>
          </a:lstStyle>
          <a:p>
            <a:pPr lvl="0"/>
            <a:r>
              <a:rPr lang="en-US"/>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948576" y="7202425"/>
            <a:ext cx="4932883" cy="413808"/>
          </a:xfrm>
        </p:spPr>
        <p:txBody>
          <a:bodyPr/>
          <a:lstStyle>
            <a:lvl1pPr>
              <a:defRPr/>
            </a:lvl1pPr>
          </a:lstStyle>
          <a:p>
            <a:r>
              <a:rPr lang="en-US"/>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2881458" y="7203864"/>
            <a:ext cx="715061" cy="413808"/>
          </a:xfrm>
        </p:spPr>
        <p:txBody>
          <a:bodyPr/>
          <a:lstStyle/>
          <a:p>
            <a:fld id="{0D4885A8-DDA8-4FCF-AB25-DA8F78EC7557}" type="slidenum">
              <a:rPr lang="en-US" smtClean="0"/>
              <a:pPr/>
              <a:t>‹#›</a:t>
            </a:fld>
            <a:endParaRPr lang="en-US"/>
          </a:p>
        </p:txBody>
      </p:sp>
    </p:spTree>
    <p:extLst>
      <p:ext uri="{BB962C8B-B14F-4D97-AF65-F5344CB8AC3E}">
        <p14:creationId xmlns:p14="http://schemas.microsoft.com/office/powerpoint/2010/main" val="411251282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p:nvSpPr>
        <p:spPr>
          <a:xfrm>
            <a:off x="1" y="0"/>
            <a:ext cx="8031479" cy="51384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hasCustomPrompt="1"/>
          </p:nvPr>
        </p:nvSpPr>
        <p:spPr>
          <a:xfrm>
            <a:off x="735586" y="853441"/>
            <a:ext cx="6738112" cy="2682241"/>
          </a:xfrm>
        </p:spPr>
        <p:txBody>
          <a:bodyPr>
            <a:normAutofit/>
          </a:bodyPr>
          <a:lstStyle>
            <a:lvl1pPr>
              <a:defRPr spc="-23" baseline="0">
                <a:solidFill>
                  <a:schemeClr val="bg1"/>
                </a:solidFill>
                <a:latin typeface="+mn-lt"/>
              </a:defRPr>
            </a:lvl1pPr>
          </a:lstStyle>
          <a:p>
            <a:r>
              <a:rPr lang="en-US" sz="6800" dirty="0"/>
              <a:t>CLICK TO EDIT MASTER TITLE STYLE</a:t>
            </a:r>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735586" y="3485985"/>
            <a:ext cx="6738112" cy="1256113"/>
          </a:xfrm>
        </p:spPr>
        <p:txBody>
          <a:bodyPr>
            <a:normAutofit/>
          </a:bodyPr>
          <a:lstStyle>
            <a:lvl1pPr marL="0" indent="0">
              <a:buNone/>
              <a:defRPr sz="2720">
                <a:solidFill>
                  <a:schemeClr val="bg1"/>
                </a:solidFill>
              </a:defRPr>
            </a:lvl1pPr>
          </a:lstStyle>
          <a:p>
            <a:r>
              <a:rPr lang="en-US"/>
              <a:t>Click to edit Master subtitle style</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27991" y="7203864"/>
            <a:ext cx="5482133" cy="413808"/>
          </a:xfrm>
        </p:spPr>
        <p:txBody>
          <a:bodyPr/>
          <a:lstStyle>
            <a:lvl1pPr>
              <a:defRPr>
                <a:solidFill>
                  <a:schemeClr val="bg1"/>
                </a:solidFill>
              </a:defRPr>
            </a:lvl1pPr>
          </a:lstStyle>
          <a:p>
            <a:r>
              <a:rPr lang="en-US" sz="1190"/>
              <a:t>Presentation title</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8031481" y="0"/>
            <a:ext cx="5786120" cy="5138420"/>
          </a:xfrm>
        </p:spPr>
        <p:txBody>
          <a:bodyPr/>
          <a:lstStyle>
            <a:lvl1pPr marL="0" indent="0" algn="ctr">
              <a:buNone/>
              <a:defRPr/>
            </a:lvl1pPr>
          </a:lstStyle>
          <a:p>
            <a:r>
              <a:rPr lang="en-US"/>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8031478" y="5138420"/>
            <a:ext cx="5786123" cy="2633980"/>
          </a:xfrm>
        </p:spPr>
        <p:txBody>
          <a:bodyPr/>
          <a:lstStyle>
            <a:lvl1pPr marL="0" indent="0">
              <a:buNone/>
              <a:defRPr/>
            </a:lvl1pPr>
          </a:lstStyle>
          <a:p>
            <a:r>
              <a:rPr lang="en-US"/>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948576" y="7202425"/>
            <a:ext cx="4932883" cy="413808"/>
          </a:xfrm>
        </p:spPr>
        <p:txBody>
          <a:bodyPr/>
          <a:lstStyle>
            <a:lvl1pPr>
              <a:defRPr>
                <a:solidFill>
                  <a:schemeClr val="bg1"/>
                </a:solidFill>
              </a:defRPr>
            </a:lvl1pPr>
          </a:lstStyle>
          <a:p>
            <a:r>
              <a:rPr lang="en-US"/>
              <a:t>20XX</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2881458" y="7203864"/>
            <a:ext cx="715061" cy="413808"/>
          </a:xfrm>
        </p:spPr>
        <p:txBody>
          <a:bodyPr/>
          <a:lstStyle>
            <a:lvl1pPr>
              <a:defRPr>
                <a:solidFill>
                  <a:schemeClr val="bg1"/>
                </a:solidFill>
              </a:defRPr>
            </a:lvl1pPr>
          </a:lstStyle>
          <a:p>
            <a:fld id="{0D4885A8-DDA8-4FCF-AB25-DA8F78EC7557}" type="slidenum">
              <a:rPr lang="en-US" smtClean="0"/>
              <a:pPr/>
              <a:t>‹#›</a:t>
            </a:fld>
            <a:endParaRPr lang="en-US"/>
          </a:p>
        </p:txBody>
      </p:sp>
      <p:sp>
        <p:nvSpPr>
          <p:cNvPr id="6" name="Text Placeholder 5">
            <a:extLst>
              <a:ext uri="{FF2B5EF4-FFF2-40B4-BE49-F238E27FC236}">
                <a16:creationId xmlns:a16="http://schemas.microsoft.com/office/drawing/2014/main" id="{A8D6CE79-2B80-24AB-054C-5E0B2D5C1EB6}"/>
              </a:ext>
            </a:extLst>
          </p:cNvPr>
          <p:cNvSpPr>
            <a:spLocks noGrp="1"/>
          </p:cNvSpPr>
          <p:nvPr>
            <p:ph type="body" sz="quarter" idx="16"/>
          </p:nvPr>
        </p:nvSpPr>
        <p:spPr>
          <a:xfrm>
            <a:off x="612775" y="5319713"/>
            <a:ext cx="7026275" cy="22971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830817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p:nvSpPr>
        <p:spPr>
          <a:xfrm>
            <a:off x="0" y="0"/>
            <a:ext cx="13817600" cy="7772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p:nvSpPr>
        <p:spPr>
          <a:xfrm>
            <a:off x="2" y="0"/>
            <a:ext cx="9197341" cy="777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735584" y="853439"/>
            <a:ext cx="7724172" cy="4405709"/>
          </a:xfrm>
        </p:spPr>
        <p:txBody>
          <a:bodyPr anchor="t">
            <a:normAutofit/>
          </a:bodyPr>
          <a:lstStyle>
            <a:lvl1pPr>
              <a:defRPr sz="9634" spc="-23" baseline="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735585" y="5259148"/>
            <a:ext cx="7295896" cy="1476933"/>
          </a:xfrm>
        </p:spPr>
        <p:txBody>
          <a:bodyPr anchor="b">
            <a:normAutofit/>
          </a:bodyPr>
          <a:lstStyle>
            <a:lvl1pPr marL="0" indent="0">
              <a:buNone/>
              <a:defRPr sz="3173" b="1">
                <a:solidFill>
                  <a:schemeClr val="bg1"/>
                </a:solidFill>
              </a:defRPr>
            </a:lvl1pPr>
          </a:lstStyle>
          <a:p>
            <a:r>
              <a:rPr lang="en-US"/>
              <a:t>Click to edit Master subtitle style</a:t>
            </a:r>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9195338" y="0"/>
            <a:ext cx="4627381" cy="7772400"/>
          </a:xfrm>
        </p:spPr>
        <p:txBody>
          <a:bodyPr/>
          <a:lstStyle>
            <a:lvl1pPr marL="0" indent="0" algn="ctr">
              <a:buNone/>
              <a:defRPr/>
            </a:lvl1pPr>
          </a:lstStyle>
          <a:p>
            <a:r>
              <a:rPr lang="en-US"/>
              <a:t>Click to add photo</a:t>
            </a:r>
          </a:p>
        </p:txBody>
      </p:sp>
      <p:sp useBgFill="1">
        <p:nvSpPr>
          <p:cNvPr id="2" name="Rectangle 1">
            <a:extLst>
              <a:ext uri="{FF2B5EF4-FFF2-40B4-BE49-F238E27FC236}">
                <a16:creationId xmlns:a16="http://schemas.microsoft.com/office/drawing/2014/main" id="{2F512ED2-0AF6-4AA3-A8FA-A9D4C8F6A7E0}"/>
              </a:ext>
              <a:ext uri="{C183D7F6-B498-43B3-948B-1728B52AA6E4}">
                <adec:decorative xmlns:adec="http://schemas.microsoft.com/office/drawing/2017/decorative" val="1"/>
              </a:ext>
            </a:extLst>
          </p:cNvPr>
          <p:cNvSpPr/>
          <p:nvPr/>
        </p:nvSpPr>
        <p:spPr>
          <a:xfrm>
            <a:off x="0" y="0"/>
            <a:ext cx="13817600" cy="7772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 name="Rectangle 2">
            <a:extLst>
              <a:ext uri="{FF2B5EF4-FFF2-40B4-BE49-F238E27FC236}">
                <a16:creationId xmlns:a16="http://schemas.microsoft.com/office/drawing/2014/main" id="{6E447A6A-B23F-6511-C2D7-00174B682A56}"/>
              </a:ext>
              <a:ext uri="{C183D7F6-B498-43B3-948B-1728B52AA6E4}">
                <adec:decorative xmlns:adec="http://schemas.microsoft.com/office/drawing/2017/decorative" val="1"/>
              </a:ext>
            </a:extLst>
          </p:cNvPr>
          <p:cNvSpPr/>
          <p:nvPr/>
        </p:nvSpPr>
        <p:spPr>
          <a:xfrm>
            <a:off x="2" y="0"/>
            <a:ext cx="9197341" cy="777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srgbClr val="CAB4C3"/>
              </a:solidFill>
              <a:effectLst/>
              <a:uLnTx/>
              <a:uFillTx/>
              <a:latin typeface="Avenir Next LT Pro"/>
              <a:ea typeface="+mn-ea"/>
              <a:cs typeface="+mn-cs"/>
            </a:endParaRPr>
          </a:p>
        </p:txBody>
      </p:sp>
    </p:spTree>
    <p:extLst>
      <p:ext uri="{BB962C8B-B14F-4D97-AF65-F5344CB8AC3E}">
        <p14:creationId xmlns:p14="http://schemas.microsoft.com/office/powerpoint/2010/main" val="138207210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p:nvSpPr>
        <p:spPr>
          <a:xfrm>
            <a:off x="0" y="0"/>
            <a:ext cx="3454400"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76027" y="991702"/>
            <a:ext cx="2702349" cy="5744379"/>
          </a:xfrm>
        </p:spPr>
        <p:txBody>
          <a:bodyPr/>
          <a:lstStyle>
            <a:lvl1pPr>
              <a:lnSpc>
                <a:spcPct val="100000"/>
              </a:lnSpc>
              <a:defRPr spc="-23" baseline="0">
                <a:solidFill>
                  <a:schemeClr val="bg1"/>
                </a:solidFill>
                <a:latin typeface="+mn-lt"/>
              </a:defRPr>
            </a:lvl1pPr>
          </a:lstStyle>
          <a:p>
            <a:r>
              <a:rPr lang="en-US" dirty="0"/>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225847" y="7203864"/>
            <a:ext cx="3140623" cy="413808"/>
          </a:xfrm>
        </p:spPr>
        <p:txBody>
          <a:bodyPr/>
          <a:lstStyle>
            <a:lvl1pPr>
              <a:defRPr>
                <a:solidFill>
                  <a:schemeClr val="bg1"/>
                </a:solidFill>
              </a:defRPr>
            </a:lvl1pPr>
          </a:lstStyle>
          <a:p>
            <a:r>
              <a:rPr lang="en-US" sz="1190"/>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742267" y="993141"/>
            <a:ext cx="9755082" cy="5383107"/>
          </a:xfrm>
        </p:spPr>
        <p:txBody>
          <a:bodyPr/>
          <a:lstStyle>
            <a:lvl1pPr>
              <a:defRPr/>
            </a:lvl1pPr>
          </a:lstStyle>
          <a:p>
            <a:pPr lvl="0"/>
            <a:r>
              <a:rPr lang="en-US"/>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948576" y="7202425"/>
            <a:ext cx="4932883" cy="413808"/>
          </a:xfrm>
        </p:spPr>
        <p:txBody>
          <a:bodyPr/>
          <a:lstStyle>
            <a:lvl1pPr>
              <a:defRPr/>
            </a:lvl1pPr>
          </a:lstStyle>
          <a:p>
            <a:r>
              <a:rPr lang="en-US"/>
              <a:t>20XX</a:t>
            </a: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2881458" y="7203864"/>
            <a:ext cx="715061" cy="413808"/>
          </a:xfrm>
        </p:spPr>
        <p:txBody>
          <a:bodyPr/>
          <a:lstStyle/>
          <a:p>
            <a:fld id="{0D4885A8-DDA8-4FCF-AB25-DA8F78EC7557}" type="slidenum">
              <a:rPr lang="en-US" smtClean="0"/>
              <a:pPr/>
              <a:t>‹#›</a:t>
            </a:fld>
            <a:endParaRPr lang="en-US"/>
          </a:p>
        </p:txBody>
      </p:sp>
    </p:spTree>
    <p:extLst>
      <p:ext uri="{BB962C8B-B14F-4D97-AF65-F5344CB8AC3E}">
        <p14:creationId xmlns:p14="http://schemas.microsoft.com/office/powerpoint/2010/main" val="1483299966"/>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p:nvSpPr>
        <p:spPr>
          <a:xfrm>
            <a:off x="0" y="0"/>
            <a:ext cx="3454400"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76027" y="1129878"/>
            <a:ext cx="2702349" cy="5606203"/>
          </a:xfrm>
        </p:spPr>
        <p:txBody>
          <a:bodyPr/>
          <a:lstStyle>
            <a:lvl1pPr>
              <a:lnSpc>
                <a:spcPts val="5440"/>
              </a:lnSpc>
              <a:defRPr spc="-23" baseline="0">
                <a:solidFill>
                  <a:schemeClr val="bg1"/>
                </a:solidFill>
                <a:latin typeface="+mn-lt"/>
              </a:defRPr>
            </a:lvl1pPr>
          </a:lstStyle>
          <a:p>
            <a:r>
              <a:rPr lang="en-US" dirty="0"/>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225847" y="7203864"/>
            <a:ext cx="3140623" cy="413808"/>
          </a:xfrm>
        </p:spPr>
        <p:txBody>
          <a:bodyPr/>
          <a:lstStyle>
            <a:lvl1pPr>
              <a:defRPr>
                <a:solidFill>
                  <a:schemeClr val="bg1"/>
                </a:solidFill>
              </a:defRPr>
            </a:lvl1pPr>
          </a:lstStyle>
          <a:p>
            <a:pPr>
              <a:defRPr/>
            </a:pPr>
            <a:r>
              <a:rPr lang="en-US"/>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879005" y="1129878"/>
            <a:ext cx="9483408" cy="5151015"/>
          </a:xfrm>
        </p:spPr>
        <p:txBody>
          <a:bodyPr/>
          <a:lstStyle>
            <a:lvl1pPr>
              <a:defRPr/>
            </a:lvl1pPr>
          </a:lstStyle>
          <a:p>
            <a:pPr lvl="0"/>
            <a:r>
              <a:rPr lang="en-US"/>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948576" y="7202425"/>
            <a:ext cx="4932883" cy="413808"/>
          </a:xfrm>
        </p:spPr>
        <p:txBody>
          <a:bodyPr/>
          <a:lstStyle>
            <a:lvl1pPr>
              <a:defRPr/>
            </a:lvl1pPr>
          </a:lstStyle>
          <a:p>
            <a:pPr>
              <a:defRPr/>
            </a:pPr>
            <a:r>
              <a:rPr lang="en-US">
                <a:solidFill>
                  <a:prstClr val="black"/>
                </a:solidFill>
              </a:rPr>
              <a:t>20XX</a:t>
            </a: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2881458" y="7203864"/>
            <a:ext cx="715061" cy="413808"/>
          </a:xfrm>
        </p:spPr>
        <p:txBody>
          <a:bodyPr/>
          <a:lstStyle/>
          <a:p>
            <a:pPr defTabSz="1036292">
              <a:defRPr/>
            </a:pPr>
            <a:fld id="{06B786C7-B8F9-4072-AAAA-17258464D730}" type="slidenum">
              <a:rPr lang="en-US" smtClean="0">
                <a:solidFill>
                  <a:prstClr val="black"/>
                </a:solidFill>
              </a:rPr>
              <a:pPr defTabSz="1036292">
                <a:defRPr/>
              </a:pPr>
              <a:t>‹#›</a:t>
            </a:fld>
            <a:endParaRPr lang="en-US">
              <a:solidFill>
                <a:prstClr val="black"/>
              </a:solidFill>
            </a:endParaRPr>
          </a:p>
        </p:txBody>
      </p:sp>
    </p:spTree>
    <p:extLst>
      <p:ext uri="{BB962C8B-B14F-4D97-AF65-F5344CB8AC3E}">
        <p14:creationId xmlns:p14="http://schemas.microsoft.com/office/powerpoint/2010/main" val="181820302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3" y="0"/>
            <a:ext cx="13817600" cy="7772400"/>
          </a:xfrm>
          <a:noFill/>
        </p:spPr>
        <p:txBody>
          <a:bodyPr/>
          <a:lstStyle>
            <a:lvl1pPr marL="0" indent="0" algn="ctr">
              <a:buNone/>
              <a:defRPr/>
            </a:lvl1pPr>
          </a:lstStyle>
          <a:p>
            <a:r>
              <a:rPr lang="en-US"/>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hasCustomPrompt="1"/>
          </p:nvPr>
        </p:nvSpPr>
        <p:spPr>
          <a:xfrm>
            <a:off x="1334655" y="-2"/>
            <a:ext cx="12482945" cy="4647740"/>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8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674226" y="4634945"/>
            <a:ext cx="10143373" cy="3169441"/>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3173" b="1"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27991" y="7203864"/>
            <a:ext cx="5482133" cy="413808"/>
          </a:xfrm>
        </p:spPr>
        <p:txBody>
          <a:bodyPr/>
          <a:lstStyle>
            <a:lvl1pPr>
              <a:defRPr>
                <a:solidFill>
                  <a:schemeClr val="bg1"/>
                </a:solidFill>
              </a:defRPr>
            </a:lvl1pPr>
          </a:lstStyle>
          <a:p>
            <a:r>
              <a:rPr lang="en-US" sz="1190"/>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948576" y="7202425"/>
            <a:ext cx="4932883" cy="413808"/>
          </a:xfrm>
        </p:spPr>
        <p:txBody>
          <a:bodyPr/>
          <a:lstStyle>
            <a:lvl1pPr>
              <a:defRPr>
                <a:solidFill>
                  <a:schemeClr val="bg1"/>
                </a:solidFill>
              </a:defRPr>
            </a:lvl1pPr>
          </a:lstStyle>
          <a:p>
            <a:r>
              <a:rPr lang="en-US"/>
              <a:t>20XX</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2881458" y="7203864"/>
            <a:ext cx="715061" cy="413808"/>
          </a:xfrm>
        </p:spPr>
        <p:txBody>
          <a:bodyPr/>
          <a:lstStyle>
            <a:lvl1pPr>
              <a:defRPr>
                <a:solidFill>
                  <a:schemeClr val="bg1"/>
                </a:solidFill>
              </a:defRPr>
            </a:lvl1pPr>
          </a:lstStyle>
          <a:p>
            <a:fld id="{0D4885A8-DDA8-4FCF-AB25-DA8F78EC7557}" type="slidenum">
              <a:rPr lang="en-US" smtClean="0"/>
              <a:pPr/>
              <a:t>‹#›</a:t>
            </a:fld>
            <a:endParaRPr lang="en-US"/>
          </a:p>
        </p:txBody>
      </p:sp>
    </p:spTree>
    <p:extLst>
      <p:ext uri="{BB962C8B-B14F-4D97-AF65-F5344CB8AC3E}">
        <p14:creationId xmlns:p14="http://schemas.microsoft.com/office/powerpoint/2010/main" val="3505701815"/>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p:nvSpPr>
        <p:spPr>
          <a:xfrm>
            <a:off x="0" y="1"/>
            <a:ext cx="13817600" cy="13038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136715" y="220755"/>
            <a:ext cx="10677334" cy="872092"/>
          </a:xfrm>
        </p:spPr>
        <p:txBody>
          <a:bodyPr anchor="ctr"/>
          <a:lstStyle>
            <a:lvl1pPr>
              <a:lnSpc>
                <a:spcPct val="100000"/>
              </a:lnSpc>
              <a:defRPr spc="-23" baseline="0">
                <a:solidFill>
                  <a:schemeClr val="bg1"/>
                </a:solidFill>
                <a:latin typeface="+mn-lt"/>
              </a:defRPr>
            </a:lvl1pPr>
          </a:lstStyle>
          <a:p>
            <a:r>
              <a:rPr lang="en-US" dirty="0"/>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1056112" y="1921512"/>
            <a:ext cx="11705379" cy="4890135"/>
          </a:xfrm>
        </p:spPr>
        <p:txBody>
          <a:bodyPr/>
          <a:lstStyle>
            <a:lvl1pPr>
              <a:defRPr/>
            </a:lvl1pPr>
          </a:lstStyle>
          <a:p>
            <a:pPr lvl="0"/>
            <a:r>
              <a:rPr lang="en-US"/>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27991" y="7203864"/>
            <a:ext cx="5482133" cy="413808"/>
          </a:xfrm>
        </p:spPr>
        <p:txBody>
          <a:bodyPr/>
          <a:lstStyle>
            <a:lvl1pPr>
              <a:defRPr/>
            </a:lvl1pPr>
          </a:lstStyle>
          <a:p>
            <a:r>
              <a:rPr lang="en-US" sz="1190"/>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948576" y="7202425"/>
            <a:ext cx="4932883" cy="413808"/>
          </a:xfrm>
        </p:spPr>
        <p:txBody>
          <a:bodyPr/>
          <a:lstStyle>
            <a:lvl1pPr>
              <a:defRPr/>
            </a:lvl1pPr>
          </a:lstStyle>
          <a:p>
            <a:r>
              <a:rPr lang="en-US"/>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2881458" y="7203864"/>
            <a:ext cx="715061" cy="413808"/>
          </a:xfrm>
        </p:spPr>
        <p:txBody>
          <a:bodyPr/>
          <a:lstStyle/>
          <a:p>
            <a:fld id="{0D4885A8-DDA8-4FCF-AB25-DA8F78EC7557}" type="slidenum">
              <a:rPr lang="en-US" smtClean="0"/>
              <a:pPr/>
              <a:t>‹#›</a:t>
            </a:fld>
            <a:endParaRPr lang="en-US"/>
          </a:p>
        </p:txBody>
      </p:sp>
    </p:spTree>
    <p:extLst>
      <p:ext uri="{BB962C8B-B14F-4D97-AF65-F5344CB8AC3E}">
        <p14:creationId xmlns:p14="http://schemas.microsoft.com/office/powerpoint/2010/main" val="1708786224"/>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p:nvSpPr>
        <p:spPr>
          <a:xfrm>
            <a:off x="0" y="1"/>
            <a:ext cx="13817600" cy="13038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134195" y="220754"/>
            <a:ext cx="11359220" cy="862344"/>
          </a:xfrm>
        </p:spPr>
        <p:txBody>
          <a:bodyPr anchor="ctr"/>
          <a:lstStyle>
            <a:lvl1pPr>
              <a:lnSpc>
                <a:spcPct val="100000"/>
              </a:lnSpc>
              <a:defRPr spc="-23" baseline="0">
                <a:solidFill>
                  <a:schemeClr val="bg1"/>
                </a:solidFill>
                <a:latin typeface="+mn-lt"/>
              </a:defRPr>
            </a:lvl1pPr>
          </a:lstStyle>
          <a:p>
            <a:r>
              <a:rPr lang="en-US" dirty="0"/>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732262" y="1768582"/>
            <a:ext cx="12353079" cy="4920720"/>
          </a:xfrm>
        </p:spPr>
        <p:txBody>
          <a:bodyPr/>
          <a:lstStyle>
            <a:lvl1pPr>
              <a:defRPr/>
            </a:lvl1pPr>
          </a:lstStyle>
          <a:p>
            <a:pPr lvl="0"/>
            <a:r>
              <a:rPr lang="en-US"/>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27991" y="7203864"/>
            <a:ext cx="5482133" cy="413808"/>
          </a:xfrm>
        </p:spPr>
        <p:txBody>
          <a:bodyPr/>
          <a:lstStyle>
            <a:lvl1pPr>
              <a:defRPr/>
            </a:lvl1pPr>
          </a:lstStyle>
          <a:p>
            <a:r>
              <a:rPr lang="en-US" sz="1190"/>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948576" y="7202425"/>
            <a:ext cx="4932883" cy="413808"/>
          </a:xfrm>
        </p:spPr>
        <p:txBody>
          <a:bodyPr/>
          <a:lstStyle>
            <a:lvl1pPr>
              <a:defRPr/>
            </a:lvl1pPr>
          </a:lstStyle>
          <a:p>
            <a:r>
              <a:rPr lang="en-US"/>
              <a:t>20XX</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2881458" y="7203864"/>
            <a:ext cx="715061" cy="413808"/>
          </a:xfrm>
        </p:spPr>
        <p:txBody>
          <a:bodyPr/>
          <a:lstStyle/>
          <a:p>
            <a:fld id="{0D4885A8-DDA8-4FCF-AB25-DA8F78EC7557}" type="slidenum">
              <a:rPr lang="en-US" smtClean="0"/>
              <a:pPr/>
              <a:t>‹#›</a:t>
            </a:fld>
            <a:endParaRPr lang="en-US"/>
          </a:p>
        </p:txBody>
      </p:sp>
    </p:spTree>
    <p:extLst>
      <p:ext uri="{BB962C8B-B14F-4D97-AF65-F5344CB8AC3E}">
        <p14:creationId xmlns:p14="http://schemas.microsoft.com/office/powerpoint/2010/main" val="340401125"/>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p:nvSpPr>
        <p:spPr>
          <a:xfrm>
            <a:off x="0" y="1"/>
            <a:ext cx="13817600" cy="13038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416305" y="215900"/>
            <a:ext cx="11374464" cy="876946"/>
          </a:xfrm>
        </p:spPr>
        <p:txBody>
          <a:bodyPr anchor="ctr"/>
          <a:lstStyle>
            <a:lvl1pPr algn="r">
              <a:lnSpc>
                <a:spcPct val="100000"/>
              </a:lnSpc>
              <a:defRPr spc="-23" baseline="0">
                <a:solidFill>
                  <a:schemeClr val="bg1"/>
                </a:solidFill>
                <a:latin typeface="+mn-lt"/>
              </a:defRPr>
            </a:lvl1pPr>
          </a:lstStyle>
          <a:p>
            <a:r>
              <a:rPr lang="en-US" dirty="0"/>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370477" y="1999358"/>
            <a:ext cx="5390942" cy="677285"/>
          </a:xfrm>
          <a:prstGeom prst="rect">
            <a:avLst/>
          </a:prstGeom>
        </p:spPr>
        <p:txBody>
          <a:bodyPr/>
          <a:lstStyle>
            <a:lvl1pPr marL="0" indent="0">
              <a:buNone/>
              <a:defRPr sz="2720" b="1">
                <a:solidFill>
                  <a:schemeClr val="accent2"/>
                </a:solidFill>
              </a:defRPr>
            </a:lvl1pPr>
          </a:lstStyle>
          <a:p>
            <a:pPr lvl="0"/>
            <a:r>
              <a:rPr lang="en-US"/>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370477" y="2691555"/>
            <a:ext cx="5390942" cy="3814233"/>
          </a:xfrm>
        </p:spPr>
        <p:txBody>
          <a:bodyPr>
            <a:normAutofit/>
          </a:bodyPr>
          <a:lstStyle>
            <a:lvl1pPr>
              <a:defRPr sz="2267"/>
            </a:lvl1pPr>
          </a:lstStyle>
          <a:p>
            <a:pPr lvl="0"/>
            <a:r>
              <a:rPr lang="en-US"/>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7091796" y="1999236"/>
            <a:ext cx="5390942" cy="677285"/>
          </a:xfrm>
          <a:prstGeom prst="rect">
            <a:avLst/>
          </a:prstGeom>
        </p:spPr>
        <p:txBody>
          <a:bodyPr/>
          <a:lstStyle>
            <a:lvl1pPr marL="0" indent="0">
              <a:buNone/>
              <a:defRPr sz="2720" b="1">
                <a:solidFill>
                  <a:schemeClr val="accent2"/>
                </a:solidFill>
              </a:defRPr>
            </a:lvl1pPr>
          </a:lstStyle>
          <a:p>
            <a:pPr lvl="0"/>
            <a:r>
              <a:rPr lang="en-US"/>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7091796" y="2691555"/>
            <a:ext cx="5390942" cy="3814233"/>
          </a:xfrm>
        </p:spPr>
        <p:txBody>
          <a:bodyPr>
            <a:normAutofit/>
          </a:bodyPr>
          <a:lstStyle>
            <a:lvl1pPr>
              <a:defRPr sz="2267"/>
            </a:lvl1pPr>
          </a:lstStyle>
          <a:p>
            <a:pPr lvl="0"/>
            <a:r>
              <a:rPr lang="en-US"/>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27991" y="7203864"/>
            <a:ext cx="5482133" cy="413808"/>
          </a:xfrm>
        </p:spPr>
        <p:txBody>
          <a:bodyPr/>
          <a:lstStyle/>
          <a:p>
            <a:r>
              <a:rPr lang="en-US" sz="1190"/>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948576" y="7202425"/>
            <a:ext cx="4932883" cy="413808"/>
          </a:xfrm>
        </p:spPr>
        <p:txBody>
          <a:bodyPr/>
          <a:lstStyle>
            <a:lvl1pPr>
              <a:defRPr/>
            </a:lvl1pPr>
          </a:lstStyle>
          <a:p>
            <a:r>
              <a:rPr lang="en-US"/>
              <a:t>20XX</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2881458" y="7203864"/>
            <a:ext cx="715061" cy="413808"/>
          </a:xfrm>
        </p:spPr>
        <p:txBody>
          <a:bodyPr/>
          <a:lstStyle/>
          <a:p>
            <a:fld id="{0D4885A8-DDA8-4FCF-AB25-DA8F78EC7557}" type="slidenum">
              <a:rPr lang="en-US" smtClean="0"/>
              <a:pPr/>
              <a:t>‹#›</a:t>
            </a:fld>
            <a:endParaRPr lang="en-US"/>
          </a:p>
        </p:txBody>
      </p:sp>
    </p:spTree>
    <p:extLst>
      <p:ext uri="{BB962C8B-B14F-4D97-AF65-F5344CB8AC3E}">
        <p14:creationId xmlns:p14="http://schemas.microsoft.com/office/powerpoint/2010/main" val="67272074"/>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p:nvSpPr>
        <p:spPr>
          <a:xfrm>
            <a:off x="0" y="1"/>
            <a:ext cx="13817600" cy="13038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2130214" y="208521"/>
            <a:ext cx="10660555" cy="910497"/>
          </a:xfrm>
        </p:spPr>
        <p:txBody>
          <a:bodyPr anchor="ctr"/>
          <a:lstStyle>
            <a:lvl1pPr algn="r">
              <a:lnSpc>
                <a:spcPct val="100000"/>
              </a:lnSpc>
              <a:defRPr spc="-23" baseline="0">
                <a:solidFill>
                  <a:schemeClr val="bg1"/>
                </a:solidFill>
                <a:latin typeface="+mn-lt"/>
              </a:defRPr>
            </a:lvl1pPr>
          </a:lstStyle>
          <a:p>
            <a:r>
              <a:rPr lang="en-US" dirty="0"/>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964807" y="1999420"/>
            <a:ext cx="3771015" cy="677285"/>
          </a:xfrm>
          <a:prstGeom prst="rect">
            <a:avLst/>
          </a:prstGeom>
        </p:spPr>
        <p:txBody>
          <a:bodyPr/>
          <a:lstStyle>
            <a:lvl1pPr marL="0" indent="0">
              <a:buNone/>
              <a:defRPr sz="2720" b="1">
                <a:solidFill>
                  <a:schemeClr val="accent2"/>
                </a:solidFill>
              </a:defRPr>
            </a:lvl1pPr>
          </a:lstStyle>
          <a:p>
            <a:pPr lvl="0"/>
            <a:r>
              <a:rPr lang="en-US"/>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964686" y="2691553"/>
            <a:ext cx="3771015" cy="3950316"/>
          </a:xfrm>
        </p:spPr>
        <p:txBody>
          <a:bodyPr>
            <a:normAutofit/>
          </a:bodyPr>
          <a:lstStyle>
            <a:lvl1pPr>
              <a:defRPr sz="2267"/>
            </a:lvl1pPr>
          </a:lstStyle>
          <a:p>
            <a:pPr lvl="0"/>
            <a:r>
              <a:rPr lang="en-US"/>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5023294" y="1999420"/>
            <a:ext cx="3771015" cy="677285"/>
          </a:xfrm>
          <a:prstGeom prst="rect">
            <a:avLst/>
          </a:prstGeom>
        </p:spPr>
        <p:txBody>
          <a:bodyPr/>
          <a:lstStyle>
            <a:lvl1pPr marL="0" indent="0">
              <a:buNone/>
              <a:defRPr sz="2720" b="1">
                <a:solidFill>
                  <a:schemeClr val="accent2"/>
                </a:solidFill>
              </a:defRPr>
            </a:lvl1pPr>
          </a:lstStyle>
          <a:p>
            <a:pPr lvl="0"/>
            <a:r>
              <a:rPr lang="en-US"/>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5023294" y="2691553"/>
            <a:ext cx="3771015" cy="3950316"/>
          </a:xfrm>
        </p:spPr>
        <p:txBody>
          <a:bodyPr>
            <a:normAutofit/>
          </a:bodyPr>
          <a:lstStyle>
            <a:lvl1pPr>
              <a:defRPr sz="2267"/>
            </a:lvl1pPr>
          </a:lstStyle>
          <a:p>
            <a:pPr lvl="0"/>
            <a:r>
              <a:rPr lang="en-US"/>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9095446" y="1999420"/>
            <a:ext cx="3771015" cy="677285"/>
          </a:xfrm>
          <a:prstGeom prst="rect">
            <a:avLst/>
          </a:prstGeom>
        </p:spPr>
        <p:txBody>
          <a:bodyPr/>
          <a:lstStyle>
            <a:lvl1pPr marL="0" indent="0">
              <a:buNone/>
              <a:defRPr sz="2720" b="1">
                <a:solidFill>
                  <a:schemeClr val="accent2"/>
                </a:solidFill>
              </a:defRPr>
            </a:lvl1pPr>
          </a:lstStyle>
          <a:p>
            <a:pPr lvl="0"/>
            <a:r>
              <a:rPr lang="en-US"/>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9095446" y="2691553"/>
            <a:ext cx="3771015" cy="3950316"/>
          </a:xfrm>
        </p:spPr>
        <p:txBody>
          <a:bodyPr>
            <a:normAutofit/>
          </a:bodyPr>
          <a:lstStyle>
            <a:lvl1pPr>
              <a:defRPr sz="2267"/>
            </a:lvl1pPr>
          </a:lstStyle>
          <a:p>
            <a:pPr lvl="0"/>
            <a:r>
              <a:rPr lang="en-US"/>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27991" y="7203864"/>
            <a:ext cx="5482133" cy="413808"/>
          </a:xfrm>
        </p:spPr>
        <p:txBody>
          <a:bodyPr/>
          <a:lstStyle/>
          <a:p>
            <a:r>
              <a:rPr lang="en-US" sz="1190"/>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948576" y="7202425"/>
            <a:ext cx="4932883" cy="413808"/>
          </a:xfrm>
        </p:spPr>
        <p:txBody>
          <a:bodyPr/>
          <a:lstStyle>
            <a:lvl1pPr>
              <a:defRPr/>
            </a:lvl1pPr>
          </a:lstStyle>
          <a:p>
            <a:r>
              <a:rPr lang="en-US"/>
              <a:t>20XX</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2881458" y="7203864"/>
            <a:ext cx="715061" cy="413808"/>
          </a:xfrm>
        </p:spPr>
        <p:txBody>
          <a:bodyPr/>
          <a:lstStyle/>
          <a:p>
            <a:fld id="{0D4885A8-DDA8-4FCF-AB25-DA8F78EC7557}" type="slidenum">
              <a:rPr lang="en-US" smtClean="0"/>
              <a:pPr/>
              <a:t>‹#›</a:t>
            </a:fld>
            <a:endParaRPr lang="en-US"/>
          </a:p>
        </p:txBody>
      </p:sp>
    </p:spTree>
    <p:extLst>
      <p:ext uri="{BB962C8B-B14F-4D97-AF65-F5344CB8AC3E}">
        <p14:creationId xmlns:p14="http://schemas.microsoft.com/office/powerpoint/2010/main" val="329291217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hasCustomPrompt="1"/>
          </p:nvPr>
        </p:nvSpPr>
        <p:spPr>
          <a:xfrm>
            <a:off x="734058" y="549095"/>
            <a:ext cx="6574316" cy="1778759"/>
          </a:xfrm>
        </p:spPr>
        <p:txBody>
          <a:bodyPr anchor="b">
            <a:normAutofit/>
          </a:bodyPr>
          <a:lstStyle>
            <a:lvl1pPr>
              <a:defRPr>
                <a:solidFill>
                  <a:schemeClr val="accent1"/>
                </a:solidFill>
              </a:defRPr>
            </a:lvl1pPr>
          </a:lstStyle>
          <a:p>
            <a:r>
              <a:rPr lang="en-US"/>
              <a:t>CLICK TO EDIT MASTER TITLE</a:t>
            </a:r>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734062" y="2443859"/>
            <a:ext cx="6574314" cy="4492462"/>
          </a:xfrm>
        </p:spPr>
        <p:txBody>
          <a:bodyPr>
            <a:normAutofit/>
          </a:bodyPr>
          <a:lstStyle>
            <a:lvl1pPr marL="0" indent="0">
              <a:buNone/>
              <a:defRPr/>
            </a:lvl1pPr>
          </a:lstStyle>
          <a:p>
            <a:pPr lvl="0"/>
            <a:r>
              <a:rPr lang="en-US"/>
              <a:t>Click to edit Master text styles</a:t>
            </a:r>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225848" y="7203864"/>
            <a:ext cx="4394413" cy="413808"/>
          </a:xfrm>
        </p:spPr>
        <p:txBody>
          <a:bodyPr/>
          <a:lstStyle/>
          <a:p>
            <a:r>
              <a:rPr lang="en-US" sz="1190"/>
              <a:t>Presentation title</a:t>
            </a:r>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7594283" y="753852"/>
            <a:ext cx="2509837" cy="2848080"/>
          </a:xfrm>
        </p:spPr>
        <p:txBody>
          <a:bodyPr/>
          <a:lstStyle>
            <a:lvl1pPr marL="0" indent="0" algn="ctr">
              <a:buNone/>
              <a:defRPr/>
            </a:lvl1pPr>
          </a:lstStyle>
          <a:p>
            <a:r>
              <a:rPr lang="en-US"/>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10573702" y="754323"/>
            <a:ext cx="2509837" cy="2848080"/>
          </a:xfrm>
        </p:spPr>
        <p:txBody>
          <a:bodyPr/>
          <a:lstStyle>
            <a:lvl1pPr marL="0" indent="0" algn="ctr">
              <a:buNone/>
              <a:defRPr/>
            </a:lvl1pPr>
          </a:lstStyle>
          <a:p>
            <a:r>
              <a:rPr lang="en-US"/>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7594301" y="4088241"/>
            <a:ext cx="2509837" cy="2848080"/>
          </a:xfrm>
        </p:spPr>
        <p:txBody>
          <a:bodyPr/>
          <a:lstStyle>
            <a:lvl1pPr marL="0" indent="0" algn="ctr">
              <a:buNone/>
              <a:defRPr/>
            </a:lvl1pPr>
          </a:lstStyle>
          <a:p>
            <a:r>
              <a:rPr lang="en-US"/>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10568158" y="4088241"/>
            <a:ext cx="2509837" cy="2848080"/>
          </a:xfrm>
        </p:spPr>
        <p:txBody>
          <a:bodyPr/>
          <a:lstStyle>
            <a:lvl1pPr marL="0" indent="0" algn="ctr">
              <a:buNone/>
              <a:defRPr/>
            </a:lvl1pPr>
          </a:lstStyle>
          <a:p>
            <a:r>
              <a:rPr lang="en-US"/>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948576" y="7202425"/>
            <a:ext cx="4932883" cy="413808"/>
          </a:xfrm>
        </p:spPr>
        <p:txBody>
          <a:bodyPr/>
          <a:lstStyle>
            <a:lvl1pPr>
              <a:defRPr/>
            </a:lvl1pPr>
          </a:lstStyle>
          <a:p>
            <a:r>
              <a:rPr lang="en-US"/>
              <a:t>20XX</a:t>
            </a:r>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2881458" y="7203864"/>
            <a:ext cx="715061" cy="413808"/>
          </a:xfrm>
        </p:spPr>
        <p:txBody>
          <a:bodyPr/>
          <a:lstStyle/>
          <a:p>
            <a:fld id="{0D4885A8-DDA8-4FCF-AB25-DA8F78EC7557}" type="slidenum">
              <a:rPr lang="en-US" smtClean="0"/>
              <a:pPr/>
              <a:t>‹#›</a:t>
            </a:fld>
            <a:endParaRPr lang="en-US"/>
          </a:p>
        </p:txBody>
      </p:sp>
    </p:spTree>
    <p:extLst>
      <p:ext uri="{BB962C8B-B14F-4D97-AF65-F5344CB8AC3E}">
        <p14:creationId xmlns:p14="http://schemas.microsoft.com/office/powerpoint/2010/main" val="996973262"/>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p:nvSpPr>
        <p:spPr>
          <a:xfrm>
            <a:off x="0" y="5138420"/>
            <a:ext cx="10363200" cy="26339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hasCustomPrompt="1"/>
          </p:nvPr>
        </p:nvSpPr>
        <p:spPr>
          <a:xfrm>
            <a:off x="227991" y="5377038"/>
            <a:ext cx="8727366" cy="1596909"/>
          </a:xfrm>
        </p:spPr>
        <p:txBody>
          <a:bodyPr anchor="ctr">
            <a:normAutofit/>
          </a:bodyPr>
          <a:lstStyle>
            <a:lvl1pPr>
              <a:defRPr>
                <a:solidFill>
                  <a:schemeClr val="bg1"/>
                </a:solidFill>
                <a:latin typeface="+mn-lt"/>
              </a:defRPr>
            </a:lvl1pPr>
          </a:lstStyle>
          <a:p>
            <a:r>
              <a:rPr lang="en-US" sz="6120" dirty="0"/>
              <a:t>CLICK TO EDIT MASTER TITLE STYLE</a:t>
            </a:r>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10705754" y="438589"/>
            <a:ext cx="2769294" cy="4259445"/>
          </a:xfrm>
        </p:spPr>
        <p:txBody>
          <a:bodyPr anchor="t">
            <a:normAutofit/>
          </a:bodyPr>
          <a:lstStyle>
            <a:lvl1pPr marL="0" indent="0">
              <a:lnSpc>
                <a:spcPct val="100000"/>
              </a:lnSpc>
              <a:spcBef>
                <a:spcPts val="0"/>
              </a:spcBef>
              <a:buNone/>
              <a:defRPr sz="3173" b="1">
                <a:solidFill>
                  <a:schemeClr val="accent1"/>
                </a:solidFill>
              </a:defRPr>
            </a:lvl1pPr>
          </a:lstStyle>
          <a:p>
            <a:r>
              <a:rPr lang="en-US">
                <a:solidFill>
                  <a:schemeClr val="accent1"/>
                </a:solidFill>
              </a:rPr>
              <a:t>Click to edit Master subtitle style</a:t>
            </a: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2"/>
            <a:ext cx="10363200" cy="5136621"/>
          </a:xfrm>
        </p:spPr>
        <p:txBody>
          <a:bodyPr/>
          <a:lstStyle>
            <a:lvl1pPr marL="0" indent="0" algn="ctr">
              <a:buNone/>
              <a:defRPr/>
            </a:lvl1pPr>
          </a:lstStyle>
          <a:p>
            <a:r>
              <a:rPr lang="en-US"/>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27991" y="7203864"/>
            <a:ext cx="5482133" cy="413808"/>
          </a:xfrm>
        </p:spPr>
        <p:txBody>
          <a:bodyPr/>
          <a:lstStyle>
            <a:lvl1pPr>
              <a:defRPr>
                <a:solidFill>
                  <a:schemeClr val="bg1"/>
                </a:solidFill>
              </a:defRPr>
            </a:lvl1pPr>
          </a:lstStyle>
          <a:p>
            <a:r>
              <a:rPr lang="en-US" sz="1190"/>
              <a:t>Presentation title</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10363200" y="5136623"/>
            <a:ext cx="3454400" cy="2635779"/>
          </a:xfrm>
        </p:spPr>
        <p:txBody>
          <a:bodyPr/>
          <a:lstStyle>
            <a:lvl1pPr marL="0" indent="0" algn="ctr">
              <a:buNone/>
              <a:defRPr/>
            </a:lvl1pPr>
          </a:lstStyle>
          <a:p>
            <a:r>
              <a:rPr lang="en-US"/>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948576" y="7202425"/>
            <a:ext cx="4932883" cy="413808"/>
          </a:xfrm>
        </p:spPr>
        <p:txBody>
          <a:bodyPr/>
          <a:lstStyle>
            <a:lvl1pPr>
              <a:defRPr>
                <a:solidFill>
                  <a:schemeClr val="bg1"/>
                </a:solidFill>
                <a:effectLst>
                  <a:outerShdw blurRad="38100" dist="38100" dir="2700000" algn="tl">
                    <a:srgbClr val="000000">
                      <a:alpha val="43137"/>
                    </a:srgbClr>
                  </a:outerShdw>
                </a:effectLst>
              </a:defRPr>
            </a:lvl1pPr>
          </a:lstStyle>
          <a:p>
            <a:r>
              <a:rPr lang="en-US"/>
              <a:t>20XX</a:t>
            </a:r>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2881458" y="7203864"/>
            <a:ext cx="715061" cy="413808"/>
          </a:xfrm>
        </p:spPr>
        <p:txBody>
          <a:bodyPr/>
          <a:lstStyle>
            <a:lvl1pPr>
              <a:defRPr>
                <a:solidFill>
                  <a:schemeClr val="bg1"/>
                </a:solidFill>
                <a:effectLst>
                  <a:outerShdw blurRad="38100" dist="38100" dir="2700000" algn="tl">
                    <a:srgbClr val="000000">
                      <a:alpha val="43137"/>
                    </a:srgbClr>
                  </a:outerShdw>
                </a:effectLst>
              </a:defRPr>
            </a:lvl1pPr>
          </a:lstStyle>
          <a:p>
            <a:fld id="{0D4885A8-DDA8-4FCF-AB25-DA8F78EC7557}" type="slidenum">
              <a:rPr lang="en-US" smtClean="0"/>
              <a:pPr/>
              <a:t>‹#›</a:t>
            </a:fld>
            <a:endParaRPr lang="en-US"/>
          </a:p>
        </p:txBody>
      </p:sp>
    </p:spTree>
    <p:extLst>
      <p:ext uri="{BB962C8B-B14F-4D97-AF65-F5344CB8AC3E}">
        <p14:creationId xmlns:p14="http://schemas.microsoft.com/office/powerpoint/2010/main" val="342128219"/>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2014" y="248283"/>
            <a:ext cx="12514852" cy="639878"/>
          </a:xfrm>
        </p:spPr>
        <p:txBody>
          <a:bodyPr anchor="t">
            <a:normAutofit/>
          </a:bodyPr>
          <a:lstStyle>
            <a:lvl1pPr>
              <a:defRPr sz="4080">
                <a:latin typeface="+mn-lt"/>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C7EB9726-5885-4F21-A10B-94B08586444B}"/>
              </a:ext>
              <a:ext uri="{C183D7F6-B498-43B3-948B-1728B52AA6E4}">
                <adec:decorative xmlns:adec="http://schemas.microsoft.com/office/drawing/2017/decorative" val="1"/>
              </a:ext>
            </a:extLst>
          </p:cNvPr>
          <p:cNvCxnSpPr>
            <a:cxnSpLocks/>
          </p:cNvCxnSpPr>
          <p:nvPr userDrawn="1"/>
        </p:nvCxnSpPr>
        <p:spPr>
          <a:xfrm flipH="1">
            <a:off x="453853" y="974636"/>
            <a:ext cx="12874987" cy="0"/>
          </a:xfrm>
          <a:prstGeom prst="line">
            <a:avLst/>
          </a:prstGeom>
          <a:ln w="76200" cmpd="sng">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459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p:nvSpPr>
        <p:spPr>
          <a:xfrm>
            <a:off x="0" y="0"/>
            <a:ext cx="13817600" cy="7772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p:nvSpPr>
        <p:spPr>
          <a:xfrm>
            <a:off x="0" y="0"/>
            <a:ext cx="4620261"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603233" y="880535"/>
            <a:ext cx="3636876" cy="5855547"/>
          </a:xfrm>
        </p:spPr>
        <p:txBody>
          <a:bodyPr anchor="b"/>
          <a:lstStyle>
            <a:lvl1pPr>
              <a:defRPr spc="-23" baseline="0">
                <a:solidFill>
                  <a:schemeClr val="bg1"/>
                </a:solidFill>
              </a:defRPr>
            </a:lvl1pPr>
          </a:lstStyle>
          <a:p>
            <a:r>
              <a:rPr lang="en-US">
                <a:solidFill>
                  <a:srgbClr val="FFFFFF"/>
                </a:solidFill>
              </a:rPr>
              <a:t>Click to edit Master title style</a:t>
            </a: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225848" y="7203864"/>
            <a:ext cx="4248912" cy="413808"/>
          </a:xfrm>
        </p:spPr>
        <p:txBody>
          <a:bodyPr/>
          <a:lstStyle>
            <a:lvl1pPr>
              <a:defRPr>
                <a:solidFill>
                  <a:schemeClr val="bg1"/>
                </a:solidFill>
              </a:defRPr>
            </a:lvl1pPr>
          </a:lstStyle>
          <a:p>
            <a:r>
              <a:rPr lang="en-US" sz="1190"/>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620261" y="0"/>
            <a:ext cx="4577080" cy="3886200"/>
          </a:xfrm>
        </p:spPr>
        <p:txBody>
          <a:bodyPr/>
          <a:lstStyle>
            <a:lvl1pPr marL="0" indent="0" algn="ctr">
              <a:buNone/>
              <a:defRPr/>
            </a:lvl1pPr>
          </a:lstStyle>
          <a:p>
            <a:r>
              <a:rPr lang="en-US"/>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9197341" y="0"/>
            <a:ext cx="4620261" cy="3886200"/>
          </a:xfrm>
        </p:spPr>
        <p:txBody>
          <a:bodyPr/>
          <a:lstStyle>
            <a:lvl1pPr marL="0" indent="0" algn="ctr">
              <a:buNone/>
              <a:defRPr/>
            </a:lvl1pPr>
          </a:lstStyle>
          <a:p>
            <a:r>
              <a:rPr lang="en-US"/>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5512648" y="4353985"/>
            <a:ext cx="7479136" cy="2602227"/>
          </a:xfrm>
        </p:spPr>
        <p:txBody>
          <a:bodyPr>
            <a:normAutofit/>
          </a:bodyPr>
          <a:lstStyle>
            <a:lvl1pPr marL="388610" indent="-388610">
              <a:buFont typeface="Arial" panose="020B0604020202020204" pitchFamily="34" charset="0"/>
              <a:buChar char="•"/>
              <a:defRPr sz="2267"/>
            </a:lvl1pPr>
          </a:lstStyle>
          <a:p>
            <a:pPr lvl="0"/>
            <a:r>
              <a:rPr lang="en-US"/>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948576" y="7202425"/>
            <a:ext cx="4932883" cy="413808"/>
          </a:xfrm>
        </p:spPr>
        <p:txBody>
          <a:bodyPr/>
          <a:lstStyle>
            <a:lvl1pPr>
              <a:defRPr/>
            </a:lvl1pPr>
          </a:lstStyle>
          <a:p>
            <a:r>
              <a:rPr lang="en-US"/>
              <a:t>20XX</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2881458" y="7203864"/>
            <a:ext cx="715061" cy="413808"/>
          </a:xfrm>
        </p:spPr>
        <p:txBody>
          <a:bodyPr/>
          <a:lstStyle/>
          <a:p>
            <a:fld id="{0D4885A8-DDA8-4FCF-AB25-DA8F78EC7557}" type="slidenum">
              <a:rPr lang="en-US" smtClean="0"/>
              <a:pPr/>
              <a:t>‹#›</a:t>
            </a:fld>
            <a:endParaRPr lang="en-US"/>
          </a:p>
        </p:txBody>
      </p:sp>
      <p:sp useBgFill="1">
        <p:nvSpPr>
          <p:cNvPr id="2" name="Rectangle 1">
            <a:extLst>
              <a:ext uri="{FF2B5EF4-FFF2-40B4-BE49-F238E27FC236}">
                <a16:creationId xmlns:a16="http://schemas.microsoft.com/office/drawing/2014/main" id="{962CEA9C-FF70-4D8D-3F95-3CAAAF9282E1}"/>
              </a:ext>
              <a:ext uri="{C183D7F6-B498-43B3-948B-1728B52AA6E4}">
                <adec:decorative xmlns:adec="http://schemas.microsoft.com/office/drawing/2017/decorative" val="1"/>
              </a:ext>
            </a:extLst>
          </p:cNvPr>
          <p:cNvSpPr/>
          <p:nvPr/>
        </p:nvSpPr>
        <p:spPr>
          <a:xfrm>
            <a:off x="0" y="0"/>
            <a:ext cx="13817600" cy="7772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3" name="Rectangle 2">
            <a:extLst>
              <a:ext uri="{FF2B5EF4-FFF2-40B4-BE49-F238E27FC236}">
                <a16:creationId xmlns:a16="http://schemas.microsoft.com/office/drawing/2014/main" id="{C632A67B-12E9-C6CF-3539-A2FD9E30BD8D}"/>
              </a:ext>
              <a:ext uri="{C183D7F6-B498-43B3-948B-1728B52AA6E4}">
                <adec:decorative xmlns:adec="http://schemas.microsoft.com/office/drawing/2017/decorative" val="1"/>
              </a:ext>
            </a:extLst>
          </p:cNvPr>
          <p:cNvSpPr/>
          <p:nvPr userDrawn="1"/>
        </p:nvSpPr>
        <p:spPr>
          <a:xfrm>
            <a:off x="0" y="0"/>
            <a:ext cx="4620261"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2E9F837A-336A-FC6E-3F2C-BA0D1FC288C8}"/>
              </a:ext>
            </a:extLst>
          </p:cNvPr>
          <p:cNvSpPr txBox="1"/>
          <p:nvPr userDrawn="1"/>
        </p:nvSpPr>
        <p:spPr>
          <a:xfrm>
            <a:off x="603233" y="4055780"/>
            <a:ext cx="3636876" cy="746358"/>
          </a:xfrm>
          <a:prstGeom prst="rect">
            <a:avLst/>
          </a:prstGeom>
          <a:noFill/>
        </p:spPr>
        <p:txBody>
          <a:bodyPr wrap="square" rtlCol="0">
            <a:spAutoFit/>
          </a:bodyPr>
          <a:lstStyle/>
          <a:p>
            <a:pPr>
              <a:lnSpc>
                <a:spcPts val="5101"/>
              </a:lnSpc>
            </a:pPr>
            <a:endParaRPr lang="en-US" sz="4533">
              <a:solidFill>
                <a:schemeClr val="bg1"/>
              </a:solidFill>
            </a:endParaRPr>
          </a:p>
        </p:txBody>
      </p:sp>
      <p:sp>
        <p:nvSpPr>
          <p:cNvPr id="6" name="Text Placeholder 5">
            <a:extLst>
              <a:ext uri="{FF2B5EF4-FFF2-40B4-BE49-F238E27FC236}">
                <a16:creationId xmlns:a16="http://schemas.microsoft.com/office/drawing/2014/main" id="{8C554583-869B-6DBF-C9E1-C71AB35E2217}"/>
              </a:ext>
            </a:extLst>
          </p:cNvPr>
          <p:cNvSpPr>
            <a:spLocks noGrp="1"/>
          </p:cNvSpPr>
          <p:nvPr>
            <p:ph type="body" sz="quarter" idx="16" hasCustomPrompt="1"/>
          </p:nvPr>
        </p:nvSpPr>
        <p:spPr>
          <a:xfrm>
            <a:off x="480379" y="551424"/>
            <a:ext cx="3760259" cy="2538625"/>
          </a:xfrm>
        </p:spPr>
        <p:txBody>
          <a:bodyPr anchor="b">
            <a:noAutofit/>
          </a:bodyPr>
          <a:lstStyle>
            <a:lvl1pPr marL="0" indent="0">
              <a:lnSpc>
                <a:spcPts val="4874"/>
              </a:lnSpc>
              <a:buNone/>
              <a:defRPr sz="4533" cap="all" baseline="0">
                <a:solidFill>
                  <a:schemeClr val="bg1"/>
                </a:solidFill>
              </a:defRPr>
            </a:lvl1pPr>
            <a:lvl2pPr>
              <a:defRPr sz="4533"/>
            </a:lvl2pPr>
            <a:lvl3pPr>
              <a:defRPr sz="4533"/>
            </a:lvl3pPr>
            <a:lvl4pPr>
              <a:defRPr sz="4533"/>
            </a:lvl4pPr>
            <a:lvl5pPr>
              <a:defRPr sz="4533"/>
            </a:lvl5pPr>
          </a:lstStyle>
          <a:p>
            <a:pPr lvl="0"/>
            <a:r>
              <a:rPr lang="en-US" dirty="0"/>
              <a:t>CLICK TO EDIT MASTER TEXT</a:t>
            </a:r>
          </a:p>
        </p:txBody>
      </p:sp>
    </p:spTree>
    <p:extLst>
      <p:ext uri="{BB962C8B-B14F-4D97-AF65-F5344CB8AC3E}">
        <p14:creationId xmlns:p14="http://schemas.microsoft.com/office/powerpoint/2010/main" val="358548178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p:nvSpPr>
        <p:spPr>
          <a:xfrm>
            <a:off x="0" y="0"/>
            <a:ext cx="13817600" cy="2590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735586" y="413808"/>
            <a:ext cx="10793475" cy="1701504"/>
          </a:xfrm>
        </p:spPr>
        <p:txBody>
          <a:bodyPr/>
          <a:lstStyle>
            <a:lvl1pPr>
              <a:defRPr spc="-23" baseline="0">
                <a:solidFill>
                  <a:schemeClr val="bg1"/>
                </a:solidFill>
              </a:defRPr>
            </a:lvl1pPr>
          </a:lstStyle>
          <a:p>
            <a:r>
              <a:rPr lang="en-US">
                <a:solidFill>
                  <a:srgbClr val="FFFFFF"/>
                </a:solidFill>
              </a:rPr>
              <a:t>Click to edit Master title style</a:t>
            </a: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1" y="2590800"/>
            <a:ext cx="5742941" cy="5181600"/>
          </a:xfrm>
        </p:spPr>
        <p:txBody>
          <a:bodyPr/>
          <a:lstStyle>
            <a:lvl1pPr marL="0" indent="0" algn="ctr">
              <a:buNone/>
              <a:defRPr/>
            </a:lvl1pPr>
          </a:lstStyle>
          <a:p>
            <a:r>
              <a:rPr lang="en-US"/>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27991" y="7203864"/>
            <a:ext cx="5482133" cy="413808"/>
          </a:xfrm>
        </p:spPr>
        <p:txBody>
          <a:bodyPr/>
          <a:lstStyle>
            <a:lvl1pPr>
              <a:defRPr>
                <a:solidFill>
                  <a:schemeClr val="bg1"/>
                </a:solidFill>
              </a:defRPr>
            </a:lvl1pPr>
          </a:lstStyle>
          <a:p>
            <a:r>
              <a:rPr lang="en-US">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6595873" y="3285744"/>
            <a:ext cx="6358128" cy="3722274"/>
          </a:xfrm>
        </p:spPr>
        <p:txBody>
          <a:bodyPr>
            <a:normAutofit/>
          </a:bodyPr>
          <a:lstStyle>
            <a:lvl1pPr marL="0" indent="0">
              <a:buNone/>
              <a:defRPr/>
            </a:lvl1pPr>
          </a:lstStyle>
          <a:p>
            <a:pPr lvl="0"/>
            <a:r>
              <a:rPr lang="en-US"/>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948576" y="7202425"/>
            <a:ext cx="4932883" cy="413808"/>
          </a:xfrm>
        </p:spPr>
        <p:txBody>
          <a:bodyPr/>
          <a:lstStyle>
            <a:lvl1pPr>
              <a:defRPr/>
            </a:lvl1pPr>
          </a:lstStyle>
          <a:p>
            <a:pPr>
              <a:defRPr/>
            </a:pPr>
            <a:r>
              <a:rPr lang="en-US">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2881458" y="7203864"/>
            <a:ext cx="715061" cy="413808"/>
          </a:xfrm>
        </p:spPr>
        <p:txBody>
          <a:bodyPr/>
          <a:lstStyle/>
          <a:p>
            <a:pPr defTabSz="1036292">
              <a:defRPr/>
            </a:pPr>
            <a:fld id="{CD6D940D-6D44-4DF9-9322-B4B11F7EDCD0}" type="slidenum">
              <a:rPr lang="en-US" smtClean="0">
                <a:solidFill>
                  <a:prstClr val="black"/>
                </a:solidFill>
              </a:rPr>
              <a:pPr defTabSz="1036292">
                <a:defRPr/>
              </a:pPr>
              <a:t>‹#›</a:t>
            </a:fld>
            <a:endParaRPr lang="en-US">
              <a:solidFill>
                <a:prstClr val="black"/>
              </a:solidFill>
            </a:endParaRPr>
          </a:p>
        </p:txBody>
      </p:sp>
      <p:sp>
        <p:nvSpPr>
          <p:cNvPr id="2" name="Rectangle 1">
            <a:extLst>
              <a:ext uri="{FF2B5EF4-FFF2-40B4-BE49-F238E27FC236}">
                <a16:creationId xmlns:a16="http://schemas.microsoft.com/office/drawing/2014/main" id="{D561C0ED-8543-2B81-A294-3CA12A160A15}"/>
              </a:ext>
              <a:ext uri="{C183D7F6-B498-43B3-948B-1728B52AA6E4}">
                <adec:decorative xmlns:adec="http://schemas.microsoft.com/office/drawing/2017/decorative" val="1"/>
              </a:ext>
            </a:extLst>
          </p:cNvPr>
          <p:cNvSpPr/>
          <p:nvPr/>
        </p:nvSpPr>
        <p:spPr>
          <a:xfrm>
            <a:off x="0" y="0"/>
            <a:ext cx="13817600" cy="2590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407000473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p:nvSpPr>
        <p:spPr>
          <a:xfrm>
            <a:off x="1" y="0"/>
            <a:ext cx="8031479" cy="51384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735586" y="853441"/>
            <a:ext cx="6738112" cy="2682241"/>
          </a:xfrm>
        </p:spPr>
        <p:txBody>
          <a:bodyPr>
            <a:normAutofit/>
          </a:bodyPr>
          <a:lstStyle>
            <a:lvl1pPr>
              <a:defRPr spc="-23" baseline="0">
                <a:solidFill>
                  <a:schemeClr val="bg1"/>
                </a:solidFill>
              </a:defRPr>
            </a:lvl1pPr>
          </a:lstStyle>
          <a:p>
            <a:r>
              <a:rPr lang="en-US" sz="6800"/>
              <a:t>Click to edit Master title style</a:t>
            </a:r>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735586" y="3485985"/>
            <a:ext cx="6738112" cy="1256113"/>
          </a:xfrm>
        </p:spPr>
        <p:txBody>
          <a:bodyPr>
            <a:normAutofit/>
          </a:bodyPr>
          <a:lstStyle>
            <a:lvl1pPr marL="0" indent="0">
              <a:buNone/>
              <a:defRPr sz="2720">
                <a:solidFill>
                  <a:schemeClr val="bg1"/>
                </a:solidFill>
              </a:defRPr>
            </a:lvl1pPr>
          </a:lstStyle>
          <a:p>
            <a:r>
              <a:rPr lang="en-US"/>
              <a:t>Click to edit Master subtitle style</a:t>
            </a:r>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1" y="5138420"/>
            <a:ext cx="8031477" cy="2633980"/>
          </a:xfrm>
        </p:spPr>
        <p:txBody>
          <a:bodyPr/>
          <a:lstStyle>
            <a:lvl1pPr marL="0" indent="0" algn="l">
              <a:buNone/>
              <a:defRPr/>
            </a:lvl1pPr>
          </a:lstStyle>
          <a:p>
            <a:r>
              <a:rPr lang="en-US"/>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27991" y="7203864"/>
            <a:ext cx="5482133" cy="413808"/>
          </a:xfrm>
        </p:spPr>
        <p:txBody>
          <a:bodyPr/>
          <a:lstStyle>
            <a:lvl1pPr>
              <a:defRPr>
                <a:solidFill>
                  <a:schemeClr val="bg1"/>
                </a:solidFill>
              </a:defRPr>
            </a:lvl1pPr>
          </a:lstStyle>
          <a:p>
            <a:r>
              <a:rPr lang="en-US" sz="1190"/>
              <a:t>Presentation title</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8031481" y="0"/>
            <a:ext cx="5786120" cy="5138420"/>
          </a:xfrm>
        </p:spPr>
        <p:txBody>
          <a:bodyPr/>
          <a:lstStyle>
            <a:lvl1pPr marL="0" indent="0" algn="ctr">
              <a:buNone/>
              <a:defRPr/>
            </a:lvl1pPr>
          </a:lstStyle>
          <a:p>
            <a:r>
              <a:rPr lang="en-US"/>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8031478" y="5138420"/>
            <a:ext cx="5786123" cy="2633980"/>
          </a:xfrm>
        </p:spPr>
        <p:txBody>
          <a:bodyPr/>
          <a:lstStyle>
            <a:lvl1pPr marL="0" indent="0">
              <a:buNone/>
              <a:defRPr/>
            </a:lvl1pPr>
          </a:lstStyle>
          <a:p>
            <a:r>
              <a:rPr lang="en-US"/>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948576" y="7202425"/>
            <a:ext cx="4932883" cy="413808"/>
          </a:xfrm>
        </p:spPr>
        <p:txBody>
          <a:bodyPr/>
          <a:lstStyle>
            <a:lvl1pPr>
              <a:defRPr>
                <a:solidFill>
                  <a:schemeClr val="bg1"/>
                </a:solidFill>
              </a:defRPr>
            </a:lvl1pPr>
          </a:lstStyle>
          <a:p>
            <a:r>
              <a:rPr lang="en-US"/>
              <a:t>20XX</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2881458" y="7203864"/>
            <a:ext cx="715061" cy="413808"/>
          </a:xfrm>
        </p:spPr>
        <p:txBody>
          <a:bodyPr/>
          <a:lstStyle>
            <a:lvl1pPr>
              <a:defRPr>
                <a:solidFill>
                  <a:schemeClr val="bg1"/>
                </a:solidFill>
              </a:defRPr>
            </a:lvl1pPr>
          </a:lstStyle>
          <a:p>
            <a:fld id="{0D4885A8-DDA8-4FCF-AB25-DA8F78EC7557}" type="slidenum">
              <a:rPr lang="en-US" smtClean="0"/>
              <a:pPr/>
              <a:t>‹#›</a:t>
            </a:fld>
            <a:endParaRPr lang="en-US"/>
          </a:p>
        </p:txBody>
      </p:sp>
      <p:sp>
        <p:nvSpPr>
          <p:cNvPr id="2" name="Rectangle 1">
            <a:extLst>
              <a:ext uri="{FF2B5EF4-FFF2-40B4-BE49-F238E27FC236}">
                <a16:creationId xmlns:a16="http://schemas.microsoft.com/office/drawing/2014/main" id="{5C571C78-C090-2B04-287A-EDB002197324}"/>
              </a:ext>
              <a:ext uri="{C183D7F6-B498-43B3-948B-1728B52AA6E4}">
                <adec:decorative xmlns:adec="http://schemas.microsoft.com/office/drawing/2017/decorative" val="1"/>
              </a:ext>
            </a:extLst>
          </p:cNvPr>
          <p:cNvSpPr/>
          <p:nvPr/>
        </p:nvSpPr>
        <p:spPr>
          <a:xfrm>
            <a:off x="1" y="0"/>
            <a:ext cx="8031479" cy="51384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srgbClr val="CAB4C3"/>
              </a:solidFill>
              <a:effectLst/>
              <a:uLnTx/>
              <a:uFillTx/>
              <a:latin typeface="Avenir Next LT Pro"/>
              <a:ea typeface="+mn-ea"/>
              <a:cs typeface="+mn-cs"/>
            </a:endParaRPr>
          </a:p>
        </p:txBody>
      </p:sp>
    </p:spTree>
    <p:extLst>
      <p:ext uri="{BB962C8B-B14F-4D97-AF65-F5344CB8AC3E}">
        <p14:creationId xmlns:p14="http://schemas.microsoft.com/office/powerpoint/2010/main" val="113742325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p:nvSpPr>
        <p:spPr>
          <a:xfrm>
            <a:off x="0" y="0"/>
            <a:ext cx="3454400"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76027" y="991702"/>
            <a:ext cx="2702349" cy="5744379"/>
          </a:xfrm>
        </p:spPr>
        <p:txBody>
          <a:bodyPr/>
          <a:lstStyle>
            <a:lvl1pPr>
              <a:lnSpc>
                <a:spcPct val="100000"/>
              </a:lnSpc>
              <a:defRPr spc="-23" baseline="0">
                <a:solidFill>
                  <a:schemeClr val="bg1"/>
                </a:solidFill>
              </a:defRPr>
            </a:lvl1pPr>
          </a:lstStyle>
          <a:p>
            <a:r>
              <a:rPr lang="en-US"/>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225847" y="7203864"/>
            <a:ext cx="3140623" cy="413808"/>
          </a:xfrm>
        </p:spPr>
        <p:txBody>
          <a:bodyPr/>
          <a:lstStyle>
            <a:lvl1pPr>
              <a:defRPr>
                <a:solidFill>
                  <a:schemeClr val="bg1"/>
                </a:solidFill>
              </a:defRPr>
            </a:lvl1pPr>
          </a:lstStyle>
          <a:p>
            <a:r>
              <a:rPr lang="en-US" sz="1190"/>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742267" y="993141"/>
            <a:ext cx="9755082" cy="5383107"/>
          </a:xfrm>
        </p:spPr>
        <p:txBody>
          <a:bodyPr/>
          <a:lstStyle>
            <a:lvl1pPr>
              <a:defRPr/>
            </a:lvl1pPr>
          </a:lstStyle>
          <a:p>
            <a:pPr lvl="0"/>
            <a:r>
              <a:rPr lang="en-US"/>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948576" y="7202425"/>
            <a:ext cx="4932883" cy="413808"/>
          </a:xfrm>
        </p:spPr>
        <p:txBody>
          <a:bodyPr/>
          <a:lstStyle>
            <a:lvl1pPr>
              <a:defRPr/>
            </a:lvl1pPr>
          </a:lstStyle>
          <a:p>
            <a:r>
              <a:rPr lang="en-US"/>
              <a:t>20XX</a:t>
            </a: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2881458" y="7203864"/>
            <a:ext cx="715061" cy="413808"/>
          </a:xfrm>
        </p:spPr>
        <p:txBody>
          <a:bodyPr/>
          <a:lstStyle/>
          <a:p>
            <a:fld id="{0D4885A8-DDA8-4FCF-AB25-DA8F78EC7557}" type="slidenum">
              <a:rPr lang="en-US" smtClean="0"/>
              <a:pPr/>
              <a:t>‹#›</a:t>
            </a:fld>
            <a:endParaRPr lang="en-US"/>
          </a:p>
        </p:txBody>
      </p:sp>
      <p:sp>
        <p:nvSpPr>
          <p:cNvPr id="2" name="Rectangle 1">
            <a:extLst>
              <a:ext uri="{FF2B5EF4-FFF2-40B4-BE49-F238E27FC236}">
                <a16:creationId xmlns:a16="http://schemas.microsoft.com/office/drawing/2014/main" id="{6CF41FB8-556D-B795-D282-72FBA8D49047}"/>
              </a:ext>
              <a:ext uri="{C183D7F6-B498-43B3-948B-1728B52AA6E4}">
                <adec:decorative xmlns:adec="http://schemas.microsoft.com/office/drawing/2017/decorative" val="1"/>
              </a:ext>
            </a:extLst>
          </p:cNvPr>
          <p:cNvSpPr/>
          <p:nvPr/>
        </p:nvSpPr>
        <p:spPr>
          <a:xfrm>
            <a:off x="0" y="0"/>
            <a:ext cx="3454400"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80869050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p:nvSpPr>
        <p:spPr>
          <a:xfrm>
            <a:off x="0" y="0"/>
            <a:ext cx="3454400"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76027" y="1129878"/>
            <a:ext cx="2702349" cy="5606203"/>
          </a:xfrm>
        </p:spPr>
        <p:txBody>
          <a:bodyPr/>
          <a:lstStyle>
            <a:lvl1pPr>
              <a:lnSpc>
                <a:spcPct val="100000"/>
              </a:lnSpc>
              <a:defRPr spc="-23" baseline="0">
                <a:solidFill>
                  <a:schemeClr val="bg1"/>
                </a:solidFill>
              </a:defRPr>
            </a:lvl1pPr>
          </a:lstStyle>
          <a:p>
            <a:r>
              <a:rPr lang="en-US"/>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225847" y="7203864"/>
            <a:ext cx="3140623" cy="413808"/>
          </a:xfrm>
        </p:spPr>
        <p:txBody>
          <a:bodyPr/>
          <a:lstStyle>
            <a:lvl1pPr>
              <a:defRPr>
                <a:solidFill>
                  <a:schemeClr val="bg1"/>
                </a:solidFill>
              </a:defRPr>
            </a:lvl1pPr>
          </a:lstStyle>
          <a:p>
            <a:r>
              <a:rPr lang="en-US" sz="1190"/>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879005" y="1129878"/>
            <a:ext cx="9483408" cy="5151015"/>
          </a:xfrm>
        </p:spPr>
        <p:txBody>
          <a:bodyPr/>
          <a:lstStyle>
            <a:lvl1pPr>
              <a:defRPr/>
            </a:lvl1pPr>
          </a:lstStyle>
          <a:p>
            <a:pPr lvl="0"/>
            <a:r>
              <a:rPr lang="en-US"/>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948576" y="7202425"/>
            <a:ext cx="4932883" cy="413808"/>
          </a:xfrm>
        </p:spPr>
        <p:txBody>
          <a:bodyPr/>
          <a:lstStyle>
            <a:lvl1pPr>
              <a:defRPr/>
            </a:lvl1pPr>
          </a:lstStyle>
          <a:p>
            <a:r>
              <a:rPr lang="en-US"/>
              <a:t>20XX</a:t>
            </a: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2881458" y="7203864"/>
            <a:ext cx="715061" cy="413808"/>
          </a:xfrm>
        </p:spPr>
        <p:txBody>
          <a:bodyPr/>
          <a:lstStyle/>
          <a:p>
            <a:fld id="{0D4885A8-DDA8-4FCF-AB25-DA8F78EC7557}" type="slidenum">
              <a:rPr lang="en-US" smtClean="0"/>
              <a:pPr/>
              <a:t>‹#›</a:t>
            </a:fld>
            <a:endParaRPr lang="en-US"/>
          </a:p>
        </p:txBody>
      </p:sp>
      <p:sp>
        <p:nvSpPr>
          <p:cNvPr id="2" name="Rectangle 1">
            <a:extLst>
              <a:ext uri="{FF2B5EF4-FFF2-40B4-BE49-F238E27FC236}">
                <a16:creationId xmlns:a16="http://schemas.microsoft.com/office/drawing/2014/main" id="{FDAA5EF2-5938-45E1-4E7C-128E4C0E4DC6}"/>
              </a:ext>
              <a:ext uri="{C183D7F6-B498-43B3-948B-1728B52AA6E4}">
                <adec:decorative xmlns:adec="http://schemas.microsoft.com/office/drawing/2017/decorative" val="1"/>
              </a:ext>
            </a:extLst>
          </p:cNvPr>
          <p:cNvSpPr/>
          <p:nvPr/>
        </p:nvSpPr>
        <p:spPr>
          <a:xfrm>
            <a:off x="0" y="0"/>
            <a:ext cx="3454400"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164303903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3" y="0"/>
            <a:ext cx="13817600" cy="7772400"/>
          </a:xfrm>
          <a:noFill/>
        </p:spPr>
        <p:txBody>
          <a:bodyPr/>
          <a:lstStyle>
            <a:lvl1pPr marL="0" indent="0" algn="ctr">
              <a:buNone/>
              <a:defRPr/>
            </a:lvl1pPr>
          </a:lstStyle>
          <a:p>
            <a:r>
              <a:rPr lang="en-US"/>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334655" y="-2"/>
            <a:ext cx="12482945" cy="4647740"/>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8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674226" y="4634945"/>
            <a:ext cx="10143373" cy="3169441"/>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3173" b="1"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27991" y="7203864"/>
            <a:ext cx="5482133" cy="413808"/>
          </a:xfrm>
        </p:spPr>
        <p:txBody>
          <a:bodyPr/>
          <a:lstStyle>
            <a:lvl1pPr>
              <a:defRPr>
                <a:solidFill>
                  <a:schemeClr val="bg1"/>
                </a:solidFill>
              </a:defRPr>
            </a:lvl1pPr>
          </a:lstStyle>
          <a:p>
            <a:r>
              <a:rPr lang="en-US" sz="1190"/>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948576" y="7202425"/>
            <a:ext cx="4932883" cy="413808"/>
          </a:xfrm>
        </p:spPr>
        <p:txBody>
          <a:bodyPr/>
          <a:lstStyle>
            <a:lvl1pPr>
              <a:defRPr>
                <a:solidFill>
                  <a:schemeClr val="bg1"/>
                </a:solidFill>
              </a:defRPr>
            </a:lvl1pPr>
          </a:lstStyle>
          <a:p>
            <a:r>
              <a:rPr lang="en-US"/>
              <a:t>20XX</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2881458" y="7203864"/>
            <a:ext cx="715061" cy="413808"/>
          </a:xfrm>
        </p:spPr>
        <p:txBody>
          <a:bodyPr/>
          <a:lstStyle>
            <a:lvl1pPr>
              <a:defRPr>
                <a:solidFill>
                  <a:schemeClr val="bg1"/>
                </a:solidFill>
              </a:defRPr>
            </a:lvl1pPr>
          </a:lstStyle>
          <a:p>
            <a:fld id="{0D4885A8-DDA8-4FCF-AB25-DA8F78EC7557}" type="slidenum">
              <a:rPr lang="en-US" smtClean="0"/>
              <a:pPr/>
              <a:t>‹#›</a:t>
            </a:fld>
            <a:endParaRPr lang="en-US"/>
          </a:p>
        </p:txBody>
      </p:sp>
    </p:spTree>
    <p:extLst>
      <p:ext uri="{BB962C8B-B14F-4D97-AF65-F5344CB8AC3E}">
        <p14:creationId xmlns:p14="http://schemas.microsoft.com/office/powerpoint/2010/main" val="248807125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p:nvSpPr>
        <p:spPr>
          <a:xfrm>
            <a:off x="0" y="1"/>
            <a:ext cx="13817600" cy="13038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136715" y="220755"/>
            <a:ext cx="10677334" cy="872092"/>
          </a:xfrm>
        </p:spPr>
        <p:txBody>
          <a:bodyPr anchor="ctr"/>
          <a:lstStyle>
            <a:lvl1pPr>
              <a:lnSpc>
                <a:spcPct val="100000"/>
              </a:lnSpc>
              <a:defRPr spc="-23" baseline="0">
                <a:solidFill>
                  <a:schemeClr val="bg1"/>
                </a:solidFill>
              </a:defRPr>
            </a:lvl1pPr>
          </a:lstStyle>
          <a:p>
            <a:r>
              <a:rPr lang="en-US"/>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1056112" y="1921512"/>
            <a:ext cx="11705379" cy="4890135"/>
          </a:xfrm>
        </p:spPr>
        <p:txBody>
          <a:bodyPr/>
          <a:lstStyle>
            <a:lvl1pPr>
              <a:defRPr/>
            </a:lvl1pPr>
          </a:lstStyle>
          <a:p>
            <a:pPr lvl="0"/>
            <a:r>
              <a:rPr lang="en-US"/>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27991" y="7203864"/>
            <a:ext cx="5482133" cy="413808"/>
          </a:xfrm>
        </p:spPr>
        <p:txBody>
          <a:bodyPr/>
          <a:lstStyle>
            <a:lvl1pPr>
              <a:defRPr/>
            </a:lvl1pPr>
          </a:lstStyle>
          <a:p>
            <a:r>
              <a:rPr lang="en-US" sz="1190"/>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948576" y="7202425"/>
            <a:ext cx="4932883" cy="413808"/>
          </a:xfrm>
        </p:spPr>
        <p:txBody>
          <a:bodyPr/>
          <a:lstStyle>
            <a:lvl1pPr>
              <a:defRPr/>
            </a:lvl1pPr>
          </a:lstStyle>
          <a:p>
            <a:r>
              <a:rPr lang="en-US"/>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2881458" y="7203864"/>
            <a:ext cx="715061" cy="413808"/>
          </a:xfrm>
        </p:spPr>
        <p:txBody>
          <a:bodyPr/>
          <a:lstStyle/>
          <a:p>
            <a:fld id="{0D4885A8-DDA8-4FCF-AB25-DA8F78EC7557}" type="slidenum">
              <a:rPr lang="en-US" smtClean="0"/>
              <a:pPr/>
              <a:t>‹#›</a:t>
            </a:fld>
            <a:endParaRPr lang="en-US"/>
          </a:p>
        </p:txBody>
      </p:sp>
      <p:sp>
        <p:nvSpPr>
          <p:cNvPr id="3" name="Rectangle 2">
            <a:extLst>
              <a:ext uri="{FF2B5EF4-FFF2-40B4-BE49-F238E27FC236}">
                <a16:creationId xmlns:a16="http://schemas.microsoft.com/office/drawing/2014/main" id="{A0CDBF29-D221-2258-601B-E0B62420FA51}"/>
              </a:ext>
              <a:ext uri="{C183D7F6-B498-43B3-948B-1728B52AA6E4}">
                <adec:decorative xmlns:adec="http://schemas.microsoft.com/office/drawing/2017/decorative" val="1"/>
              </a:ext>
            </a:extLst>
          </p:cNvPr>
          <p:cNvSpPr/>
          <p:nvPr/>
        </p:nvSpPr>
        <p:spPr>
          <a:xfrm>
            <a:off x="0" y="1"/>
            <a:ext cx="13817600" cy="13038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36292"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392905590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735788" y="413808"/>
            <a:ext cx="11959133" cy="169956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735788" y="2248815"/>
            <a:ext cx="11959133" cy="47567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948576" y="7202425"/>
            <a:ext cx="4932883" cy="413808"/>
          </a:xfrm>
          <a:prstGeom prst="rect">
            <a:avLst/>
          </a:prstGeom>
        </p:spPr>
        <p:txBody>
          <a:bodyPr vert="horz" lIns="91440" tIns="45720" rIns="91440" bIns="45720" rtlCol="0" anchor="ctr"/>
          <a:lstStyle>
            <a:lvl1pPr algn="r">
              <a:defRPr sz="1190">
                <a:solidFill>
                  <a:schemeClr val="tx1"/>
                </a:solidFill>
              </a:defRPr>
            </a:lvl1pPr>
          </a:lstStyle>
          <a:p>
            <a:r>
              <a:rPr lang="en-US"/>
              <a:t>20XX</a:t>
            </a:r>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27991" y="7203864"/>
            <a:ext cx="5482133" cy="413808"/>
          </a:xfrm>
          <a:prstGeom prst="rect">
            <a:avLst/>
          </a:prstGeom>
        </p:spPr>
        <p:txBody>
          <a:bodyPr vert="horz" lIns="91440" tIns="45720" rIns="91440" bIns="45720" rtlCol="0" anchor="ctr"/>
          <a:lstStyle>
            <a:lvl1pPr algn="l">
              <a:defRPr sz="1190">
                <a:solidFill>
                  <a:schemeClr val="tx1"/>
                </a:solidFill>
              </a:defRPr>
            </a:lvl1pPr>
          </a:lstStyle>
          <a:p>
            <a:r>
              <a:rPr lang="en-US" sz="1190"/>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2881458" y="7203864"/>
            <a:ext cx="715061" cy="413808"/>
          </a:xfrm>
          <a:prstGeom prst="rect">
            <a:avLst/>
          </a:prstGeom>
        </p:spPr>
        <p:txBody>
          <a:bodyPr vert="horz" lIns="91440" tIns="45720" rIns="91440" bIns="45720" rtlCol="0" anchor="ctr"/>
          <a:lstStyle>
            <a:lvl1pPr algn="r">
              <a:defRPr sz="1190">
                <a:solidFill>
                  <a:schemeClr val="tx1"/>
                </a:solidFill>
              </a:defRPr>
            </a:lvl1pPr>
          </a:lstStyle>
          <a:p>
            <a:fld id="{0D4885A8-DDA8-4FCF-AB25-DA8F78EC7557}" type="slidenum">
              <a:rPr lang="en-US" smtClean="0"/>
              <a:pPr/>
              <a:t>‹#›</a:t>
            </a:fld>
            <a:endParaRPr lang="en-US"/>
          </a:p>
        </p:txBody>
      </p:sp>
    </p:spTree>
    <p:extLst>
      <p:ext uri="{BB962C8B-B14F-4D97-AF65-F5344CB8AC3E}">
        <p14:creationId xmlns:p14="http://schemas.microsoft.com/office/powerpoint/2010/main" val="3419497232"/>
      </p:ext>
    </p:extLst>
  </p:cSld>
  <p:clrMap bg1="lt1" tx1="dk1" bg2="lt2" tx2="dk2" accent1="accent1" accent2="accent2" accent3="accent3" accent4="accent4" accent5="accent5" accent6="accent6" hlink="hlink" folHlink="folHlink"/>
  <p:sldLayoutIdLst>
    <p:sldLayoutId id="2147483849"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50"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 id="2147483841" r:id="rId25"/>
    <p:sldLayoutId id="2147483842" r:id="rId26"/>
    <p:sldLayoutId id="2147483843" r:id="rId27"/>
    <p:sldLayoutId id="2147483844" r:id="rId28"/>
    <p:sldLayoutId id="2147483732" r:id="rId29"/>
  </p:sldLayoutIdLst>
  <p:hf hdr="0" ftr="0" dt="0"/>
  <p:txStyles>
    <p:titleStyle>
      <a:lvl1pPr algn="l" defTabSz="1036292" rtl="0" eaLnBrk="1" latinLnBrk="0" hangingPunct="1">
        <a:lnSpc>
          <a:spcPct val="90000"/>
        </a:lnSpc>
        <a:spcBef>
          <a:spcPct val="0"/>
        </a:spcBef>
        <a:buNone/>
        <a:defRPr sz="5340" b="0" i="0" kern="1200" cap="all" spc="-45" baseline="0">
          <a:solidFill>
            <a:schemeClr val="accent1"/>
          </a:solidFill>
          <a:latin typeface="+mj-lt"/>
          <a:ea typeface="+mj-ea"/>
          <a:cs typeface="+mj-cs"/>
        </a:defRPr>
      </a:lvl1pPr>
    </p:titleStyle>
    <p:bodyStyle>
      <a:lvl1pPr marL="259073" indent="-259073" algn="l" defTabSz="1036292" rtl="0" eaLnBrk="1" latinLnBrk="0" hangingPunct="1">
        <a:lnSpc>
          <a:spcPct val="110000"/>
        </a:lnSpc>
        <a:spcBef>
          <a:spcPts val="1133"/>
        </a:spcBef>
        <a:buFont typeface="Arial" panose="020B0604020202020204" pitchFamily="34" charset="0"/>
        <a:buChar char="•"/>
        <a:defRPr sz="2720" kern="1200" spc="-23" baseline="0">
          <a:solidFill>
            <a:schemeClr val="tx1"/>
          </a:solidFill>
          <a:latin typeface="+mn-lt"/>
          <a:ea typeface="+mn-ea"/>
          <a:cs typeface="+mn-cs"/>
        </a:defRPr>
      </a:lvl1pPr>
      <a:lvl2pPr marL="777219" indent="-259073" algn="l" defTabSz="1036292" rtl="0" eaLnBrk="1" latinLnBrk="0" hangingPunct="1">
        <a:lnSpc>
          <a:spcPct val="110000"/>
        </a:lnSpc>
        <a:spcBef>
          <a:spcPts val="567"/>
        </a:spcBef>
        <a:buFont typeface="Arial" panose="020B0604020202020204" pitchFamily="34" charset="0"/>
        <a:buChar char="•"/>
        <a:defRPr sz="2267" kern="1200" spc="-23" baseline="0">
          <a:solidFill>
            <a:schemeClr val="tx1"/>
          </a:solidFill>
          <a:latin typeface="+mn-lt"/>
          <a:ea typeface="+mn-ea"/>
          <a:cs typeface="+mn-cs"/>
        </a:defRPr>
      </a:lvl2pPr>
      <a:lvl3pPr marL="1295365" indent="-259073" algn="l" defTabSz="1036292" rtl="0" eaLnBrk="1" latinLnBrk="0" hangingPunct="1">
        <a:lnSpc>
          <a:spcPct val="110000"/>
        </a:lnSpc>
        <a:spcBef>
          <a:spcPts val="567"/>
        </a:spcBef>
        <a:buFont typeface="Arial" panose="020B0604020202020204" pitchFamily="34" charset="0"/>
        <a:buChar char="•"/>
        <a:defRPr sz="2040" kern="1200" spc="-23" baseline="0">
          <a:solidFill>
            <a:schemeClr val="tx1"/>
          </a:solidFill>
          <a:latin typeface="+mn-lt"/>
          <a:ea typeface="+mn-ea"/>
          <a:cs typeface="+mn-cs"/>
        </a:defRPr>
      </a:lvl3pPr>
      <a:lvl4pPr marL="1813511" indent="-259073" algn="l" defTabSz="1036292" rtl="0" eaLnBrk="1" latinLnBrk="0" hangingPunct="1">
        <a:lnSpc>
          <a:spcPct val="110000"/>
        </a:lnSpc>
        <a:spcBef>
          <a:spcPts val="567"/>
        </a:spcBef>
        <a:buFont typeface="Arial" panose="020B0604020202020204" pitchFamily="34" charset="0"/>
        <a:buChar char="•"/>
        <a:defRPr sz="1813" kern="1200" spc="-23" baseline="0">
          <a:solidFill>
            <a:schemeClr val="tx1"/>
          </a:solidFill>
          <a:latin typeface="+mn-lt"/>
          <a:ea typeface="+mn-ea"/>
          <a:cs typeface="+mn-cs"/>
        </a:defRPr>
      </a:lvl4pPr>
      <a:lvl5pPr marL="2331657" indent="-259073" algn="l" defTabSz="1036292" rtl="0" eaLnBrk="1" latinLnBrk="0" hangingPunct="1">
        <a:lnSpc>
          <a:spcPct val="110000"/>
        </a:lnSpc>
        <a:spcBef>
          <a:spcPts val="567"/>
        </a:spcBef>
        <a:buFont typeface="Arial" panose="020B0604020202020204" pitchFamily="34" charset="0"/>
        <a:buChar char="•"/>
        <a:defRPr sz="1813" kern="1200" spc="-23" baseline="0">
          <a:solidFill>
            <a:schemeClr val="tx1"/>
          </a:solidFill>
          <a:latin typeface="+mn-lt"/>
          <a:ea typeface="+mn-ea"/>
          <a:cs typeface="+mn-cs"/>
        </a:defRPr>
      </a:lvl5pPr>
      <a:lvl6pPr marL="2849802" indent="-259073" algn="l" defTabSz="1036292"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8" indent="-259073" algn="l" defTabSz="1036292"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94" indent="-259073" algn="l" defTabSz="1036292"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40" indent="-259073" algn="l" defTabSz="1036292"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292" rtl="0" eaLnBrk="1" latinLnBrk="0" hangingPunct="1">
        <a:defRPr sz="2040" kern="1200">
          <a:solidFill>
            <a:schemeClr val="tx1"/>
          </a:solidFill>
          <a:latin typeface="+mn-lt"/>
          <a:ea typeface="+mn-ea"/>
          <a:cs typeface="+mn-cs"/>
        </a:defRPr>
      </a:lvl1pPr>
      <a:lvl2pPr marL="518146" algn="l" defTabSz="1036292" rtl="0" eaLnBrk="1" latinLnBrk="0" hangingPunct="1">
        <a:defRPr sz="2040" kern="1200">
          <a:solidFill>
            <a:schemeClr val="tx1"/>
          </a:solidFill>
          <a:latin typeface="+mn-lt"/>
          <a:ea typeface="+mn-ea"/>
          <a:cs typeface="+mn-cs"/>
        </a:defRPr>
      </a:lvl2pPr>
      <a:lvl3pPr marL="1036292" algn="l" defTabSz="1036292" rtl="0" eaLnBrk="1" latinLnBrk="0" hangingPunct="1">
        <a:defRPr sz="2040" kern="1200">
          <a:solidFill>
            <a:schemeClr val="tx1"/>
          </a:solidFill>
          <a:latin typeface="+mn-lt"/>
          <a:ea typeface="+mn-ea"/>
          <a:cs typeface="+mn-cs"/>
        </a:defRPr>
      </a:lvl3pPr>
      <a:lvl4pPr marL="1554438" algn="l" defTabSz="1036292" rtl="0" eaLnBrk="1" latinLnBrk="0" hangingPunct="1">
        <a:defRPr sz="2040" kern="1200">
          <a:solidFill>
            <a:schemeClr val="tx1"/>
          </a:solidFill>
          <a:latin typeface="+mn-lt"/>
          <a:ea typeface="+mn-ea"/>
          <a:cs typeface="+mn-cs"/>
        </a:defRPr>
      </a:lvl4pPr>
      <a:lvl5pPr marL="2072584" algn="l" defTabSz="1036292" rtl="0" eaLnBrk="1" latinLnBrk="0" hangingPunct="1">
        <a:defRPr sz="2040" kern="1200">
          <a:solidFill>
            <a:schemeClr val="tx1"/>
          </a:solidFill>
          <a:latin typeface="+mn-lt"/>
          <a:ea typeface="+mn-ea"/>
          <a:cs typeface="+mn-cs"/>
        </a:defRPr>
      </a:lvl5pPr>
      <a:lvl6pPr marL="2590730" algn="l" defTabSz="1036292" rtl="0" eaLnBrk="1" latinLnBrk="0" hangingPunct="1">
        <a:defRPr sz="2040" kern="1200">
          <a:solidFill>
            <a:schemeClr val="tx1"/>
          </a:solidFill>
          <a:latin typeface="+mn-lt"/>
          <a:ea typeface="+mn-ea"/>
          <a:cs typeface="+mn-cs"/>
        </a:defRPr>
      </a:lvl6pPr>
      <a:lvl7pPr marL="3108875" algn="l" defTabSz="1036292" rtl="0" eaLnBrk="1" latinLnBrk="0" hangingPunct="1">
        <a:defRPr sz="2040" kern="1200">
          <a:solidFill>
            <a:schemeClr val="tx1"/>
          </a:solidFill>
          <a:latin typeface="+mn-lt"/>
          <a:ea typeface="+mn-ea"/>
          <a:cs typeface="+mn-cs"/>
        </a:defRPr>
      </a:lvl7pPr>
      <a:lvl8pPr marL="3627021" algn="l" defTabSz="1036292" rtl="0" eaLnBrk="1" latinLnBrk="0" hangingPunct="1">
        <a:defRPr sz="2040" kern="1200">
          <a:solidFill>
            <a:schemeClr val="tx1"/>
          </a:solidFill>
          <a:latin typeface="+mn-lt"/>
          <a:ea typeface="+mn-ea"/>
          <a:cs typeface="+mn-cs"/>
        </a:defRPr>
      </a:lvl8pPr>
      <a:lvl9pPr marL="4145167" algn="l" defTabSz="1036292" rtl="0" eaLnBrk="1" latinLnBrk="0" hangingPunct="1">
        <a:defRPr sz="204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449CD7F-98BF-44DD-BFA9-107D9B8B1961}"/>
              </a:ext>
            </a:extLst>
          </p:cNvPr>
          <p:cNvSpPr>
            <a:spLocks noGrp="1"/>
          </p:cNvSpPr>
          <p:nvPr>
            <p:ph type="ctrTitle"/>
          </p:nvPr>
        </p:nvSpPr>
        <p:spPr>
          <a:xfrm>
            <a:off x="809214" y="4142524"/>
            <a:ext cx="10672871" cy="2019817"/>
          </a:xfrm>
        </p:spPr>
        <p:txBody>
          <a:bodyPr>
            <a:noAutofit/>
          </a:bodyPr>
          <a:lstStyle/>
          <a:p>
            <a:r>
              <a:rPr lang="en-US" sz="6000" cap="none" dirty="0">
                <a:ea typeface="+mj-lt"/>
                <a:cs typeface="+mj-lt"/>
              </a:rPr>
              <a:t>Bipartisan Infrastructure Law, Inflation Reduction Act, &amp; Great American Outdoors Act</a:t>
            </a:r>
            <a:endParaRPr lang="en-US" sz="3600" cap="none" spc="341" dirty="0">
              <a:ea typeface="+mj-lt"/>
              <a:cs typeface="+mj-lt"/>
            </a:endParaRPr>
          </a:p>
        </p:txBody>
      </p:sp>
      <p:sp>
        <p:nvSpPr>
          <p:cNvPr id="8" name="Subtitle 7">
            <a:extLst>
              <a:ext uri="{FF2B5EF4-FFF2-40B4-BE49-F238E27FC236}">
                <a16:creationId xmlns:a16="http://schemas.microsoft.com/office/drawing/2014/main" id="{E98F8B05-63F4-40F3-8416-8D0C94C72C9F}"/>
              </a:ext>
            </a:extLst>
          </p:cNvPr>
          <p:cNvSpPr>
            <a:spLocks noGrp="1"/>
          </p:cNvSpPr>
          <p:nvPr>
            <p:ph type="subTitle" idx="1"/>
          </p:nvPr>
        </p:nvSpPr>
        <p:spPr>
          <a:xfrm>
            <a:off x="853588" y="6226740"/>
            <a:ext cx="9245019" cy="517656"/>
          </a:xfrm>
        </p:spPr>
        <p:txBody>
          <a:bodyPr>
            <a:normAutofit/>
          </a:bodyPr>
          <a:lstStyle/>
          <a:p>
            <a:pPr>
              <a:lnSpc>
                <a:spcPct val="113999"/>
              </a:lnSpc>
            </a:pPr>
            <a:r>
              <a:rPr lang="en-US" sz="2267" b="0" dirty="0"/>
              <a:t>Overview</a:t>
            </a:r>
          </a:p>
        </p:txBody>
      </p:sp>
      <p:cxnSp>
        <p:nvCxnSpPr>
          <p:cNvPr id="17" name="Straight Connector 16">
            <a:extLst>
              <a:ext uri="{FF2B5EF4-FFF2-40B4-BE49-F238E27FC236}">
                <a16:creationId xmlns:a16="http://schemas.microsoft.com/office/drawing/2014/main" id="{8219D4C2-845C-2B9F-8CFF-4721ACF05E37}"/>
              </a:ext>
              <a:ext uri="{C183D7F6-B498-43B3-948B-1728B52AA6E4}">
                <adec:decorative xmlns:adec="http://schemas.microsoft.com/office/drawing/2017/decorative" val="1"/>
              </a:ext>
            </a:extLst>
          </p:cNvPr>
          <p:cNvCxnSpPr>
            <a:cxnSpLocks/>
          </p:cNvCxnSpPr>
          <p:nvPr/>
        </p:nvCxnSpPr>
        <p:spPr>
          <a:xfrm>
            <a:off x="883702" y="6222001"/>
            <a:ext cx="92450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E8A4385-CD99-B6DD-2832-229B86CD9FA2}"/>
              </a:ext>
            </a:extLst>
          </p:cNvPr>
          <p:cNvSpPr>
            <a:spLocks/>
          </p:cNvSpPr>
          <p:nvPr/>
        </p:nvSpPr>
        <p:spPr>
          <a:xfrm>
            <a:off x="9683015" y="1436688"/>
            <a:ext cx="2310063" cy="21374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870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920D2-D834-909B-6A06-E202C806EDEF}"/>
              </a:ext>
            </a:extLst>
          </p:cNvPr>
          <p:cNvSpPr>
            <a:spLocks noGrp="1"/>
          </p:cNvSpPr>
          <p:nvPr>
            <p:ph type="title"/>
          </p:nvPr>
        </p:nvSpPr>
        <p:spPr>
          <a:xfrm>
            <a:off x="976102" y="168258"/>
            <a:ext cx="11905356" cy="1166873"/>
          </a:xfrm>
        </p:spPr>
        <p:txBody>
          <a:bodyPr/>
          <a:lstStyle/>
          <a:p>
            <a:pPr algn="ctr"/>
            <a:r>
              <a:rPr lang="en-US" dirty="0"/>
              <a:t>Recreation cabins in </a:t>
            </a:r>
            <a:r>
              <a:rPr lang="en-US" dirty="0" err="1"/>
              <a:t>alaska</a:t>
            </a:r>
            <a:endParaRPr lang="en-US" dirty="0"/>
          </a:p>
        </p:txBody>
      </p:sp>
      <p:sp>
        <p:nvSpPr>
          <p:cNvPr id="4" name="Text Placeholder 3">
            <a:extLst>
              <a:ext uri="{FF2B5EF4-FFF2-40B4-BE49-F238E27FC236}">
                <a16:creationId xmlns:a16="http://schemas.microsoft.com/office/drawing/2014/main" id="{DF013C37-4D7E-19F9-5313-BF8286A9DE4C}"/>
              </a:ext>
            </a:extLst>
          </p:cNvPr>
          <p:cNvSpPr>
            <a:spLocks noGrp="1"/>
          </p:cNvSpPr>
          <p:nvPr>
            <p:ph type="body" sz="quarter" idx="19"/>
          </p:nvPr>
        </p:nvSpPr>
        <p:spPr>
          <a:xfrm>
            <a:off x="1454017" y="1656399"/>
            <a:ext cx="10909566" cy="3950316"/>
          </a:xfrm>
        </p:spPr>
        <p:txBody>
          <a:bodyPr>
            <a:normAutofit/>
          </a:bodyPr>
          <a:lstStyle/>
          <a:p>
            <a:r>
              <a:rPr lang="en-US" dirty="0"/>
              <a:t>Renovation and construction of about 35 public-use cabins on the Chugach and Tongass National Forests</a:t>
            </a:r>
          </a:p>
          <a:p>
            <a:r>
              <a:rPr lang="en-US" dirty="0"/>
              <a:t>Working with the National Forest Foundation of through an agreement of $13.9 million from BIL and $3.7 million in matching funds</a:t>
            </a:r>
          </a:p>
        </p:txBody>
      </p:sp>
      <p:sp>
        <p:nvSpPr>
          <p:cNvPr id="9" name="Slide Number Placeholder 8">
            <a:extLst>
              <a:ext uri="{FF2B5EF4-FFF2-40B4-BE49-F238E27FC236}">
                <a16:creationId xmlns:a16="http://schemas.microsoft.com/office/drawing/2014/main" id="{45C075D8-6C6E-50D5-7BD8-48D750A5CC16}"/>
              </a:ext>
            </a:extLst>
          </p:cNvPr>
          <p:cNvSpPr>
            <a:spLocks noGrp="1"/>
          </p:cNvSpPr>
          <p:nvPr>
            <p:ph type="sldNum" sz="quarter" idx="12"/>
          </p:nvPr>
        </p:nvSpPr>
        <p:spPr/>
        <p:txBody>
          <a:bodyPr/>
          <a:lstStyle/>
          <a:p>
            <a:fld id="{0D4885A8-DDA8-4FCF-AB25-DA8F78EC7557}" type="slidenum">
              <a:rPr lang="en-US" smtClean="0"/>
              <a:pPr/>
              <a:t>10</a:t>
            </a:fld>
            <a:endParaRPr lang="en-US"/>
          </a:p>
        </p:txBody>
      </p:sp>
      <p:pic>
        <p:nvPicPr>
          <p:cNvPr id="13" name="Picture 12" descr="A picture containing tree, outdoor, building, house&#10;&#10;Description automatically generated">
            <a:extLst>
              <a:ext uri="{FF2B5EF4-FFF2-40B4-BE49-F238E27FC236}">
                <a16:creationId xmlns:a16="http://schemas.microsoft.com/office/drawing/2014/main" id="{0DC86C32-5BEF-089C-5F32-5386BE52B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812" y="3870114"/>
            <a:ext cx="4496283" cy="3367872"/>
          </a:xfrm>
          <a:prstGeom prst="rect">
            <a:avLst/>
          </a:prstGeom>
        </p:spPr>
      </p:pic>
      <p:pic>
        <p:nvPicPr>
          <p:cNvPr id="15" name="Picture 14" descr="A small wooden cabin in the woods&#10;&#10;Description automatically generated with medium confidence">
            <a:extLst>
              <a:ext uri="{FF2B5EF4-FFF2-40B4-BE49-F238E27FC236}">
                <a16:creationId xmlns:a16="http://schemas.microsoft.com/office/drawing/2014/main" id="{8550033F-BC1D-48C0-D698-F7DC527F7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0056" y="3870114"/>
            <a:ext cx="4762500" cy="3333750"/>
          </a:xfrm>
          <a:prstGeom prst="rect">
            <a:avLst/>
          </a:prstGeom>
        </p:spPr>
      </p:pic>
    </p:spTree>
    <p:extLst>
      <p:ext uri="{BB962C8B-B14F-4D97-AF65-F5344CB8AC3E}">
        <p14:creationId xmlns:p14="http://schemas.microsoft.com/office/powerpoint/2010/main" val="3410563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BE044-8D8E-9C50-072C-8E465301A9EE}"/>
              </a:ext>
            </a:extLst>
          </p:cNvPr>
          <p:cNvSpPr>
            <a:spLocks noGrp="1"/>
          </p:cNvSpPr>
          <p:nvPr>
            <p:ph type="ctrTitle"/>
          </p:nvPr>
        </p:nvSpPr>
        <p:spPr>
          <a:xfrm>
            <a:off x="400050" y="853439"/>
            <a:ext cx="8115300" cy="2061211"/>
          </a:xfrm>
        </p:spPr>
        <p:txBody>
          <a:bodyPr>
            <a:noAutofit/>
          </a:bodyPr>
          <a:lstStyle/>
          <a:p>
            <a:r>
              <a:rPr lang="en-US" sz="5400" b="1" dirty="0"/>
              <a:t>Great American Outdoors act 2020</a:t>
            </a:r>
          </a:p>
        </p:txBody>
      </p:sp>
      <p:sp>
        <p:nvSpPr>
          <p:cNvPr id="3" name="Subtitle 2">
            <a:extLst>
              <a:ext uri="{FF2B5EF4-FFF2-40B4-BE49-F238E27FC236}">
                <a16:creationId xmlns:a16="http://schemas.microsoft.com/office/drawing/2014/main" id="{F5716573-D5D2-9B65-DFC0-258A9FCDEA79}"/>
              </a:ext>
            </a:extLst>
          </p:cNvPr>
          <p:cNvSpPr>
            <a:spLocks noGrp="1"/>
          </p:cNvSpPr>
          <p:nvPr>
            <p:ph type="subTitle" idx="1"/>
          </p:nvPr>
        </p:nvSpPr>
        <p:spPr>
          <a:xfrm>
            <a:off x="400050" y="2228850"/>
            <a:ext cx="7631431" cy="4507231"/>
          </a:xfrm>
        </p:spPr>
        <p:txBody>
          <a:bodyPr>
            <a:normAutofit/>
          </a:bodyPr>
          <a:lstStyle/>
          <a:p>
            <a:r>
              <a:rPr lang="en-US" sz="3600" dirty="0"/>
              <a:t>Legacy Restoration Fund</a:t>
            </a:r>
            <a:br>
              <a:rPr lang="en-US" sz="3600" dirty="0"/>
            </a:br>
            <a:r>
              <a:rPr lang="en-US" sz="3600" dirty="0"/>
              <a:t>LWCF</a:t>
            </a:r>
            <a:br>
              <a:rPr lang="en-US" sz="3600" dirty="0"/>
            </a:br>
            <a:r>
              <a:rPr lang="en-US" sz="3600" dirty="0"/>
              <a:t>Forest Legacy Fund</a:t>
            </a:r>
          </a:p>
        </p:txBody>
      </p:sp>
      <p:pic>
        <p:nvPicPr>
          <p:cNvPr id="7" name="Picture Placeholder 6">
            <a:extLst>
              <a:ext uri="{FF2B5EF4-FFF2-40B4-BE49-F238E27FC236}">
                <a16:creationId xmlns:a16="http://schemas.microsoft.com/office/drawing/2014/main" id="{70A121AE-9128-3171-B542-21E8C1867AFD}"/>
              </a:ext>
            </a:extLst>
          </p:cNvPr>
          <p:cNvPicPr>
            <a:picLocks noGrp="1" noChangeAspect="1"/>
          </p:cNvPicPr>
          <p:nvPr>
            <p:ph type="pic" sz="quarter" idx="13"/>
          </p:nvPr>
        </p:nvPicPr>
        <p:blipFill>
          <a:blip r:embed="rId2"/>
          <a:srcRect l="30166" r="30166"/>
          <a:stretch>
            <a:fillRect/>
          </a:stretch>
        </p:blipFill>
        <p:spPr>
          <a:prstGeom prst="rect">
            <a:avLst/>
          </a:prstGeom>
        </p:spPr>
      </p:pic>
    </p:spTree>
    <p:extLst>
      <p:ext uri="{BB962C8B-B14F-4D97-AF65-F5344CB8AC3E}">
        <p14:creationId xmlns:p14="http://schemas.microsoft.com/office/powerpoint/2010/main" val="1420724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A9AF05-0653-445D-1704-41340486F0BD}"/>
              </a:ext>
            </a:extLst>
          </p:cNvPr>
          <p:cNvPicPr>
            <a:picLocks noChangeAspect="1"/>
          </p:cNvPicPr>
          <p:nvPr/>
        </p:nvPicPr>
        <p:blipFill>
          <a:blip r:embed="rId3"/>
          <a:stretch>
            <a:fillRect/>
          </a:stretch>
        </p:blipFill>
        <p:spPr>
          <a:xfrm>
            <a:off x="238084" y="1589318"/>
            <a:ext cx="13341432" cy="5934180"/>
          </a:xfrm>
          <a:prstGeom prst="rect">
            <a:avLst/>
          </a:prstGeom>
        </p:spPr>
      </p:pic>
      <p:sp>
        <p:nvSpPr>
          <p:cNvPr id="3" name="TextBox 2">
            <a:extLst>
              <a:ext uri="{FF2B5EF4-FFF2-40B4-BE49-F238E27FC236}">
                <a16:creationId xmlns:a16="http://schemas.microsoft.com/office/drawing/2014/main" id="{2132960E-A42B-037C-C7AE-5400C4F81775}"/>
              </a:ext>
            </a:extLst>
          </p:cNvPr>
          <p:cNvSpPr txBox="1"/>
          <p:nvPr/>
        </p:nvSpPr>
        <p:spPr>
          <a:xfrm>
            <a:off x="1999754" y="533400"/>
            <a:ext cx="9786257" cy="646331"/>
          </a:xfrm>
          <a:prstGeom prst="rect">
            <a:avLst/>
          </a:prstGeom>
          <a:noFill/>
        </p:spPr>
        <p:txBody>
          <a:bodyPr wrap="square" rtlCol="0">
            <a:spAutoFit/>
          </a:bodyPr>
          <a:lstStyle/>
          <a:p>
            <a:pPr algn="ctr"/>
            <a:r>
              <a:rPr lang="en-US" sz="3600" b="1" dirty="0">
                <a:solidFill>
                  <a:schemeClr val="bg1"/>
                </a:solidFill>
              </a:rPr>
              <a:t>Legacy Restoration Fund Dashboard</a:t>
            </a:r>
          </a:p>
        </p:txBody>
      </p:sp>
    </p:spTree>
    <p:extLst>
      <p:ext uri="{BB962C8B-B14F-4D97-AF65-F5344CB8AC3E}">
        <p14:creationId xmlns:p14="http://schemas.microsoft.com/office/powerpoint/2010/main" val="2907820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F0484-74A4-8274-1B2F-B48C9A6DAA40}"/>
              </a:ext>
            </a:extLst>
          </p:cNvPr>
          <p:cNvSpPr>
            <a:spLocks noGrp="1"/>
          </p:cNvSpPr>
          <p:nvPr>
            <p:ph type="ctrTitle"/>
          </p:nvPr>
        </p:nvSpPr>
        <p:spPr>
          <a:xfrm>
            <a:off x="735586" y="-750618"/>
            <a:ext cx="6738112" cy="2682241"/>
          </a:xfrm>
        </p:spPr>
        <p:txBody>
          <a:bodyPr>
            <a:normAutofit/>
          </a:bodyPr>
          <a:lstStyle/>
          <a:p>
            <a:r>
              <a:rPr lang="en-US" sz="4800" dirty="0"/>
              <a:t>Legacy Restoration Fund </a:t>
            </a:r>
          </a:p>
        </p:txBody>
      </p:sp>
      <p:sp>
        <p:nvSpPr>
          <p:cNvPr id="3" name="Subtitle 2">
            <a:extLst>
              <a:ext uri="{FF2B5EF4-FFF2-40B4-BE49-F238E27FC236}">
                <a16:creationId xmlns:a16="http://schemas.microsoft.com/office/drawing/2014/main" id="{F80459F9-9157-3C4A-6E95-66582B522A78}"/>
              </a:ext>
            </a:extLst>
          </p:cNvPr>
          <p:cNvSpPr>
            <a:spLocks noGrp="1"/>
          </p:cNvSpPr>
          <p:nvPr>
            <p:ph type="subTitle" idx="1"/>
          </p:nvPr>
        </p:nvSpPr>
        <p:spPr>
          <a:xfrm>
            <a:off x="735586" y="2568233"/>
            <a:ext cx="6738112" cy="2197017"/>
          </a:xfrm>
        </p:spPr>
        <p:txBody>
          <a:bodyPr>
            <a:normAutofit fontScale="70000" lnSpcReduction="20000"/>
          </a:bodyPr>
          <a:lstStyle/>
          <a:p>
            <a:r>
              <a:rPr lang="en-US" dirty="0"/>
              <a:t>Critical Wilderness Stock Program Support</a:t>
            </a:r>
          </a:p>
          <a:p>
            <a:r>
              <a:rPr lang="en-US" b="1" dirty="0"/>
              <a:t>Project Cost: </a:t>
            </a:r>
            <a:r>
              <a:rPr lang="en-US" dirty="0"/>
              <a:t>$465,000</a:t>
            </a:r>
          </a:p>
          <a:p>
            <a:r>
              <a:rPr lang="en-US" dirty="0"/>
              <a:t>To address deferred maintenance at equine stock handling facilities across Custer-Gallatin NF.  Work includes: moving and replacing pasture fence to facilitate wildlife movement, building maintenance, lead paint mitigation, water system maintenance and road and parking facility improvements.</a:t>
            </a:r>
          </a:p>
        </p:txBody>
      </p:sp>
      <p:pic>
        <p:nvPicPr>
          <p:cNvPr id="13" name="Picture Placeholder 12">
            <a:extLst>
              <a:ext uri="{FF2B5EF4-FFF2-40B4-BE49-F238E27FC236}">
                <a16:creationId xmlns:a16="http://schemas.microsoft.com/office/drawing/2014/main" id="{836F1552-E341-8D5F-085C-B5453AA2F6F6}"/>
              </a:ext>
            </a:extLst>
          </p:cNvPr>
          <p:cNvPicPr>
            <a:picLocks noGrp="1" noChangeAspect="1"/>
          </p:cNvPicPr>
          <p:nvPr>
            <p:ph type="pic" sz="quarter" idx="13"/>
          </p:nvPr>
        </p:nvPicPr>
        <p:blipFill>
          <a:blip r:embed="rId3"/>
          <a:srcRect l="12550" r="12550"/>
          <a:stretch>
            <a:fillRect/>
          </a:stretch>
        </p:blipFill>
        <p:spPr>
          <a:prstGeom prst="rect">
            <a:avLst/>
          </a:prstGeom>
        </p:spPr>
      </p:pic>
      <p:pic>
        <p:nvPicPr>
          <p:cNvPr id="14" name="Picture Placeholder 13">
            <a:extLst>
              <a:ext uri="{FF2B5EF4-FFF2-40B4-BE49-F238E27FC236}">
                <a16:creationId xmlns:a16="http://schemas.microsoft.com/office/drawing/2014/main" id="{ADCBF57B-B5B7-65A7-D896-94199B7E0D12}"/>
              </a:ext>
            </a:extLst>
          </p:cNvPr>
          <p:cNvPicPr>
            <a:picLocks noGrp="1" noChangeAspect="1"/>
          </p:cNvPicPr>
          <p:nvPr>
            <p:ph type="pic" sz="quarter" idx="15"/>
          </p:nvPr>
        </p:nvPicPr>
        <p:blipFill>
          <a:blip r:embed="rId4"/>
          <a:srcRect t="6653" b="6653"/>
          <a:stretch>
            <a:fillRect/>
          </a:stretch>
        </p:blipFill>
        <p:spPr>
          <a:prstGeom prst="rect">
            <a:avLst/>
          </a:prstGeom>
        </p:spPr>
      </p:pic>
      <p:sp>
        <p:nvSpPr>
          <p:cNvPr id="6" name="Slide Number Placeholder 5">
            <a:extLst>
              <a:ext uri="{FF2B5EF4-FFF2-40B4-BE49-F238E27FC236}">
                <a16:creationId xmlns:a16="http://schemas.microsoft.com/office/drawing/2014/main" id="{B180CD1B-4B8A-7B07-E95C-0F04CD253695}"/>
              </a:ext>
            </a:extLst>
          </p:cNvPr>
          <p:cNvSpPr>
            <a:spLocks noGrp="1"/>
          </p:cNvSpPr>
          <p:nvPr>
            <p:ph type="sldNum" sz="quarter" idx="12"/>
          </p:nvPr>
        </p:nvSpPr>
        <p:spPr/>
        <p:txBody>
          <a:bodyPr/>
          <a:lstStyle/>
          <a:p>
            <a:fld id="{0D4885A8-DDA8-4FCF-AB25-DA8F78EC7557}" type="slidenum">
              <a:rPr lang="en-US" smtClean="0"/>
              <a:pPr/>
              <a:t>13</a:t>
            </a:fld>
            <a:endParaRPr lang="en-US"/>
          </a:p>
        </p:txBody>
      </p:sp>
      <p:pic>
        <p:nvPicPr>
          <p:cNvPr id="15" name="Picture 14">
            <a:extLst>
              <a:ext uri="{FF2B5EF4-FFF2-40B4-BE49-F238E27FC236}">
                <a16:creationId xmlns:a16="http://schemas.microsoft.com/office/drawing/2014/main" id="{0EE99E27-D8E0-64E3-C9DB-500623210E64}"/>
              </a:ext>
            </a:extLst>
          </p:cNvPr>
          <p:cNvPicPr>
            <a:picLocks noChangeAspect="1"/>
          </p:cNvPicPr>
          <p:nvPr/>
        </p:nvPicPr>
        <p:blipFill rotWithShape="1">
          <a:blip r:embed="rId5"/>
          <a:srcRect l="11679"/>
          <a:stretch/>
        </p:blipFill>
        <p:spPr>
          <a:xfrm>
            <a:off x="0" y="5138420"/>
            <a:ext cx="8031480" cy="2633980"/>
          </a:xfrm>
          <a:prstGeom prst="rect">
            <a:avLst/>
          </a:prstGeom>
        </p:spPr>
      </p:pic>
      <p:cxnSp>
        <p:nvCxnSpPr>
          <p:cNvPr id="16" name="Straight Connector 15">
            <a:extLst>
              <a:ext uri="{FF2B5EF4-FFF2-40B4-BE49-F238E27FC236}">
                <a16:creationId xmlns:a16="http://schemas.microsoft.com/office/drawing/2014/main" id="{4DA97898-1BB3-67A1-480C-3875C67941B5}"/>
              </a:ext>
              <a:ext uri="{C183D7F6-B498-43B3-948B-1728B52AA6E4}">
                <adec:decorative xmlns:adec="http://schemas.microsoft.com/office/drawing/2017/decorative" val="1"/>
              </a:ext>
            </a:extLst>
          </p:cNvPr>
          <p:cNvCxnSpPr>
            <a:cxnSpLocks/>
          </p:cNvCxnSpPr>
          <p:nvPr/>
        </p:nvCxnSpPr>
        <p:spPr>
          <a:xfrm>
            <a:off x="638701" y="2189673"/>
            <a:ext cx="502131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00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8BC181-0998-4A4F-5AE9-0B0B8DFBF2CE}"/>
              </a:ext>
            </a:extLst>
          </p:cNvPr>
          <p:cNvSpPr/>
          <p:nvPr/>
        </p:nvSpPr>
        <p:spPr>
          <a:xfrm>
            <a:off x="417290" y="427596"/>
            <a:ext cx="13142299" cy="8224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51609A-C557-F710-D15E-B5D0CA3626AF}"/>
              </a:ext>
            </a:extLst>
          </p:cNvPr>
          <p:cNvSpPr>
            <a:spLocks noGrp="1"/>
          </p:cNvSpPr>
          <p:nvPr>
            <p:ph type="title"/>
          </p:nvPr>
        </p:nvSpPr>
        <p:spPr>
          <a:xfrm>
            <a:off x="373330" y="493178"/>
            <a:ext cx="12514852" cy="639878"/>
          </a:xfrm>
        </p:spPr>
        <p:txBody>
          <a:bodyPr>
            <a:normAutofit fontScale="90000"/>
          </a:bodyPr>
          <a:lstStyle/>
          <a:p>
            <a:pPr algn="ctr"/>
            <a:r>
              <a:rPr lang="en-US" dirty="0"/>
              <a:t>LWCF</a:t>
            </a:r>
            <a:br>
              <a:rPr lang="en-US" dirty="0"/>
            </a:br>
            <a:r>
              <a:rPr lang="en-US" dirty="0"/>
              <a:t>Focus areas</a:t>
            </a:r>
            <a:endParaRPr lang="en-US" sz="2700" dirty="0"/>
          </a:p>
        </p:txBody>
      </p:sp>
      <p:sp>
        <p:nvSpPr>
          <p:cNvPr id="3" name="Rectangle 2">
            <a:extLst>
              <a:ext uri="{FF2B5EF4-FFF2-40B4-BE49-F238E27FC236}">
                <a16:creationId xmlns:a16="http://schemas.microsoft.com/office/drawing/2014/main" id="{988F6E56-A9AC-56D1-D5B1-B5A9047D5BC9}"/>
              </a:ext>
            </a:extLst>
          </p:cNvPr>
          <p:cNvSpPr/>
          <p:nvPr/>
        </p:nvSpPr>
        <p:spPr>
          <a:xfrm>
            <a:off x="4109013" y="383792"/>
            <a:ext cx="4977114" cy="121534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F07CD60-3786-A673-415D-F347756C4D03}"/>
              </a:ext>
            </a:extLst>
          </p:cNvPr>
          <p:cNvSpPr txBox="1"/>
          <p:nvPr/>
        </p:nvSpPr>
        <p:spPr>
          <a:xfrm>
            <a:off x="1120724" y="3550382"/>
            <a:ext cx="3284621" cy="707886"/>
          </a:xfrm>
          <a:prstGeom prst="rect">
            <a:avLst/>
          </a:prstGeom>
          <a:noFill/>
        </p:spPr>
        <p:txBody>
          <a:bodyPr wrap="square" rtlCol="0">
            <a:spAutoFit/>
          </a:bodyPr>
          <a:lstStyle/>
          <a:p>
            <a:pPr algn="ctr"/>
            <a:r>
              <a:rPr lang="en-US" sz="2000" b="1" dirty="0">
                <a:solidFill>
                  <a:schemeClr val="bg1"/>
                </a:solidFill>
              </a:rPr>
              <a:t>Wildfire Crisis </a:t>
            </a:r>
          </a:p>
          <a:p>
            <a:pPr algn="ctr"/>
            <a:r>
              <a:rPr lang="en-US" sz="2000" b="1" dirty="0">
                <a:solidFill>
                  <a:schemeClr val="bg1"/>
                </a:solidFill>
              </a:rPr>
              <a:t>Strategy Landscapes</a:t>
            </a:r>
          </a:p>
        </p:txBody>
      </p:sp>
      <p:sp>
        <p:nvSpPr>
          <p:cNvPr id="4" name="Rectangle: Rounded Corners 3">
            <a:extLst>
              <a:ext uri="{FF2B5EF4-FFF2-40B4-BE49-F238E27FC236}">
                <a16:creationId xmlns:a16="http://schemas.microsoft.com/office/drawing/2014/main" id="{108169C0-570F-E6B9-D61C-9BB2BA044F33}"/>
              </a:ext>
            </a:extLst>
          </p:cNvPr>
          <p:cNvSpPr/>
          <p:nvPr/>
        </p:nvSpPr>
        <p:spPr>
          <a:xfrm>
            <a:off x="1120724" y="2206869"/>
            <a:ext cx="3284621" cy="20513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At-risk natural &amp; cultural resources</a:t>
            </a:r>
          </a:p>
        </p:txBody>
      </p:sp>
      <p:sp>
        <p:nvSpPr>
          <p:cNvPr id="5" name="Rectangle: Rounded Corners 4">
            <a:extLst>
              <a:ext uri="{FF2B5EF4-FFF2-40B4-BE49-F238E27FC236}">
                <a16:creationId xmlns:a16="http://schemas.microsoft.com/office/drawing/2014/main" id="{F2CC831B-684E-6904-C557-6204EDCF4428}"/>
              </a:ext>
            </a:extLst>
          </p:cNvPr>
          <p:cNvSpPr/>
          <p:nvPr/>
        </p:nvSpPr>
        <p:spPr>
          <a:xfrm>
            <a:off x="5094847" y="2206869"/>
            <a:ext cx="3284621" cy="20513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Resilience and biodiversity of lands, waters, &amp; ecosystems to climate change impacts</a:t>
            </a:r>
          </a:p>
        </p:txBody>
      </p:sp>
      <p:sp>
        <p:nvSpPr>
          <p:cNvPr id="7" name="Rectangle: Rounded Corners 6">
            <a:extLst>
              <a:ext uri="{FF2B5EF4-FFF2-40B4-BE49-F238E27FC236}">
                <a16:creationId xmlns:a16="http://schemas.microsoft.com/office/drawing/2014/main" id="{6BF9B438-6025-4AF5-5ED7-40D3EC0AA6D7}"/>
              </a:ext>
            </a:extLst>
          </p:cNvPr>
          <p:cNvSpPr/>
          <p:nvPr/>
        </p:nvSpPr>
        <p:spPr>
          <a:xfrm>
            <a:off x="9068970" y="2206869"/>
            <a:ext cx="3284621" cy="20513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Access to outdoor recreation</a:t>
            </a:r>
          </a:p>
        </p:txBody>
      </p:sp>
      <p:sp>
        <p:nvSpPr>
          <p:cNvPr id="12" name="Rectangle: Rounded Corners 11">
            <a:extLst>
              <a:ext uri="{FF2B5EF4-FFF2-40B4-BE49-F238E27FC236}">
                <a16:creationId xmlns:a16="http://schemas.microsoft.com/office/drawing/2014/main" id="{3A4B300B-AF6C-49FE-0229-8A4C5CC3F0FE}"/>
              </a:ext>
            </a:extLst>
          </p:cNvPr>
          <p:cNvSpPr/>
          <p:nvPr/>
        </p:nvSpPr>
        <p:spPr>
          <a:xfrm>
            <a:off x="3037447" y="4774222"/>
            <a:ext cx="3284621" cy="20513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partnership support</a:t>
            </a:r>
          </a:p>
        </p:txBody>
      </p:sp>
      <p:sp>
        <p:nvSpPr>
          <p:cNvPr id="13" name="Rectangle: Rounded Corners 12">
            <a:extLst>
              <a:ext uri="{FF2B5EF4-FFF2-40B4-BE49-F238E27FC236}">
                <a16:creationId xmlns:a16="http://schemas.microsoft.com/office/drawing/2014/main" id="{AD1A4D57-D9C3-140D-1210-43AD7355A1A0}"/>
              </a:ext>
            </a:extLst>
          </p:cNvPr>
          <p:cNvSpPr/>
          <p:nvPr/>
        </p:nvSpPr>
        <p:spPr>
          <a:xfrm>
            <a:off x="7011570" y="4774222"/>
            <a:ext cx="3284621" cy="20513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Engaging at-risk communities</a:t>
            </a:r>
          </a:p>
        </p:txBody>
      </p:sp>
    </p:spTree>
    <p:extLst>
      <p:ext uri="{BB962C8B-B14F-4D97-AF65-F5344CB8AC3E}">
        <p14:creationId xmlns:p14="http://schemas.microsoft.com/office/powerpoint/2010/main" val="3364209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F0484-74A4-8274-1B2F-B48C9A6DAA40}"/>
              </a:ext>
            </a:extLst>
          </p:cNvPr>
          <p:cNvSpPr>
            <a:spLocks noGrp="1"/>
          </p:cNvSpPr>
          <p:nvPr>
            <p:ph type="ctrTitle"/>
          </p:nvPr>
        </p:nvSpPr>
        <p:spPr>
          <a:xfrm>
            <a:off x="735586" y="-137160"/>
            <a:ext cx="6738112" cy="2682241"/>
          </a:xfrm>
        </p:spPr>
        <p:txBody>
          <a:bodyPr>
            <a:noAutofit/>
          </a:bodyPr>
          <a:lstStyle/>
          <a:p>
            <a:r>
              <a:rPr lang="en-US" sz="4400" dirty="0"/>
              <a:t>LWCF</a:t>
            </a:r>
            <a:br>
              <a:rPr lang="en-US" sz="4400" dirty="0"/>
            </a:br>
            <a:r>
              <a:rPr lang="en-US" sz="4400" dirty="0"/>
              <a:t>Alabama’s Talladega and Conecuh NF</a:t>
            </a:r>
          </a:p>
        </p:txBody>
      </p:sp>
      <p:sp>
        <p:nvSpPr>
          <p:cNvPr id="3" name="Subtitle 2">
            <a:extLst>
              <a:ext uri="{FF2B5EF4-FFF2-40B4-BE49-F238E27FC236}">
                <a16:creationId xmlns:a16="http://schemas.microsoft.com/office/drawing/2014/main" id="{F80459F9-9157-3C4A-6E95-66582B522A78}"/>
              </a:ext>
            </a:extLst>
          </p:cNvPr>
          <p:cNvSpPr>
            <a:spLocks noGrp="1"/>
          </p:cNvSpPr>
          <p:nvPr>
            <p:ph type="subTitle" idx="1"/>
          </p:nvPr>
        </p:nvSpPr>
        <p:spPr>
          <a:xfrm>
            <a:off x="735586" y="2718704"/>
            <a:ext cx="6738112" cy="2197017"/>
          </a:xfrm>
        </p:spPr>
        <p:txBody>
          <a:bodyPr>
            <a:normAutofit/>
          </a:bodyPr>
          <a:lstStyle/>
          <a:p>
            <a:r>
              <a:rPr lang="en-US" b="1" dirty="0"/>
              <a:t>Proposed Project Cost: </a:t>
            </a:r>
            <a:r>
              <a:rPr lang="en-US" dirty="0"/>
              <a:t>$4 million</a:t>
            </a:r>
          </a:p>
          <a:p>
            <a:r>
              <a:rPr lang="en-US" dirty="0"/>
              <a:t>To acquire 2,000 acres in Alabama &amp; allow for expansion of longleaf pine and red-cockaded woodpecker habitat</a:t>
            </a:r>
          </a:p>
        </p:txBody>
      </p:sp>
      <p:sp>
        <p:nvSpPr>
          <p:cNvPr id="6" name="Slide Number Placeholder 5">
            <a:extLst>
              <a:ext uri="{FF2B5EF4-FFF2-40B4-BE49-F238E27FC236}">
                <a16:creationId xmlns:a16="http://schemas.microsoft.com/office/drawing/2014/main" id="{B180CD1B-4B8A-7B07-E95C-0F04CD253695}"/>
              </a:ext>
            </a:extLst>
          </p:cNvPr>
          <p:cNvSpPr>
            <a:spLocks noGrp="1"/>
          </p:cNvSpPr>
          <p:nvPr>
            <p:ph type="sldNum" sz="quarter" idx="12"/>
          </p:nvPr>
        </p:nvSpPr>
        <p:spPr/>
        <p:txBody>
          <a:bodyPr/>
          <a:lstStyle/>
          <a:p>
            <a:fld id="{0D4885A8-DDA8-4FCF-AB25-DA8F78EC7557}" type="slidenum">
              <a:rPr lang="en-US" smtClean="0"/>
              <a:pPr/>
              <a:t>15</a:t>
            </a:fld>
            <a:endParaRPr lang="en-US"/>
          </a:p>
        </p:txBody>
      </p:sp>
      <p:cxnSp>
        <p:nvCxnSpPr>
          <p:cNvPr id="16" name="Straight Connector 15">
            <a:extLst>
              <a:ext uri="{FF2B5EF4-FFF2-40B4-BE49-F238E27FC236}">
                <a16:creationId xmlns:a16="http://schemas.microsoft.com/office/drawing/2014/main" id="{4DA97898-1BB3-67A1-480C-3875C67941B5}"/>
              </a:ext>
              <a:ext uri="{C183D7F6-B498-43B3-948B-1728B52AA6E4}">
                <adec:decorative xmlns:adec="http://schemas.microsoft.com/office/drawing/2017/decorative" val="1"/>
              </a:ext>
            </a:extLst>
          </p:cNvPr>
          <p:cNvCxnSpPr>
            <a:cxnSpLocks/>
          </p:cNvCxnSpPr>
          <p:nvPr/>
        </p:nvCxnSpPr>
        <p:spPr>
          <a:xfrm>
            <a:off x="638701" y="2536916"/>
            <a:ext cx="502131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8" name="Picture Placeholder 17">
            <a:extLst>
              <a:ext uri="{FF2B5EF4-FFF2-40B4-BE49-F238E27FC236}">
                <a16:creationId xmlns:a16="http://schemas.microsoft.com/office/drawing/2014/main" id="{5BC5C66C-4AF2-84C9-7F65-9140F60F6AC5}"/>
              </a:ext>
            </a:extLst>
          </p:cNvPr>
          <p:cNvPicPr>
            <a:picLocks noGrp="1" noChangeAspect="1"/>
          </p:cNvPicPr>
          <p:nvPr>
            <p:ph type="pic" sz="quarter" idx="15"/>
          </p:nvPr>
        </p:nvPicPr>
        <p:blipFill rotWithShape="1">
          <a:blip r:embed="rId3"/>
          <a:srcRect t="35361" b="3829"/>
          <a:stretch/>
        </p:blipFill>
        <p:spPr>
          <a:xfrm>
            <a:off x="8031478" y="5138420"/>
            <a:ext cx="5786123" cy="2633980"/>
          </a:xfrm>
          <a:prstGeom prst="rect">
            <a:avLst/>
          </a:prstGeom>
        </p:spPr>
      </p:pic>
      <p:pic>
        <p:nvPicPr>
          <p:cNvPr id="12" name="Picture Placeholder 11">
            <a:extLst>
              <a:ext uri="{FF2B5EF4-FFF2-40B4-BE49-F238E27FC236}">
                <a16:creationId xmlns:a16="http://schemas.microsoft.com/office/drawing/2014/main" id="{4DAFB8CD-3453-C9A3-9A00-BE721BB6ED38}"/>
              </a:ext>
            </a:extLst>
          </p:cNvPr>
          <p:cNvPicPr>
            <a:picLocks noGrp="1" noChangeAspect="1"/>
          </p:cNvPicPr>
          <p:nvPr>
            <p:ph type="pic" sz="quarter" idx="13"/>
          </p:nvPr>
        </p:nvPicPr>
        <p:blipFill>
          <a:blip r:embed="rId4"/>
          <a:srcRect t="16716" b="16716"/>
          <a:stretch>
            <a:fillRect/>
          </a:stretch>
        </p:blipFill>
        <p:spPr>
          <a:prstGeom prst="rect">
            <a:avLst/>
          </a:prstGeom>
        </p:spPr>
      </p:pic>
      <p:pic>
        <p:nvPicPr>
          <p:cNvPr id="17" name="Picture 16">
            <a:extLst>
              <a:ext uri="{FF2B5EF4-FFF2-40B4-BE49-F238E27FC236}">
                <a16:creationId xmlns:a16="http://schemas.microsoft.com/office/drawing/2014/main" id="{647E1A7B-4488-487F-544E-93AC337EB523}"/>
              </a:ext>
            </a:extLst>
          </p:cNvPr>
          <p:cNvPicPr>
            <a:picLocks noChangeAspect="1"/>
          </p:cNvPicPr>
          <p:nvPr/>
        </p:nvPicPr>
        <p:blipFill rotWithShape="1">
          <a:blip r:embed="rId5"/>
          <a:srcRect t="8885" b="46769"/>
          <a:stretch/>
        </p:blipFill>
        <p:spPr>
          <a:xfrm>
            <a:off x="0" y="5138421"/>
            <a:ext cx="8031478" cy="2674076"/>
          </a:xfrm>
          <a:prstGeom prst="rect">
            <a:avLst/>
          </a:prstGeom>
        </p:spPr>
      </p:pic>
    </p:spTree>
    <p:extLst>
      <p:ext uri="{BB962C8B-B14F-4D97-AF65-F5344CB8AC3E}">
        <p14:creationId xmlns:p14="http://schemas.microsoft.com/office/powerpoint/2010/main" val="1415165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FCF4C-D43B-560B-6DA2-E0EF43E44F3D}"/>
              </a:ext>
            </a:extLst>
          </p:cNvPr>
          <p:cNvSpPr>
            <a:spLocks noGrp="1"/>
          </p:cNvSpPr>
          <p:nvPr>
            <p:ph type="title"/>
          </p:nvPr>
        </p:nvSpPr>
        <p:spPr/>
        <p:txBody>
          <a:bodyPr>
            <a:normAutofit/>
          </a:bodyPr>
          <a:lstStyle/>
          <a:p>
            <a:r>
              <a:rPr lang="en-US" sz="3600" dirty="0"/>
              <a:t>Forest Legacy Program:</a:t>
            </a:r>
            <a:br>
              <a:rPr lang="en-US" sz="3600" dirty="0"/>
            </a:br>
            <a:r>
              <a:rPr lang="en-US" sz="2800" dirty="0">
                <a:latin typeface="+mn-lt"/>
              </a:rPr>
              <a:t>State, Private, Tribal Forestry</a:t>
            </a:r>
            <a:endParaRPr lang="en-US" sz="3600" dirty="0">
              <a:latin typeface="+mn-lt"/>
            </a:endParaRPr>
          </a:p>
        </p:txBody>
      </p:sp>
      <p:sp>
        <p:nvSpPr>
          <p:cNvPr id="3" name="Content Placeholder 2">
            <a:extLst>
              <a:ext uri="{FF2B5EF4-FFF2-40B4-BE49-F238E27FC236}">
                <a16:creationId xmlns:a16="http://schemas.microsoft.com/office/drawing/2014/main" id="{A9FB7FFD-B362-07BF-F67F-5C7EBFA84180}"/>
              </a:ext>
            </a:extLst>
          </p:cNvPr>
          <p:cNvSpPr>
            <a:spLocks noGrp="1"/>
          </p:cNvSpPr>
          <p:nvPr>
            <p:ph sz="quarter" idx="14"/>
          </p:nvPr>
        </p:nvSpPr>
        <p:spPr>
          <a:xfrm>
            <a:off x="3879005" y="574291"/>
            <a:ext cx="9483408" cy="5151015"/>
          </a:xfrm>
        </p:spPr>
        <p:txBody>
          <a:bodyPr>
            <a:normAutofit/>
          </a:bodyPr>
          <a:lstStyle/>
          <a:p>
            <a:r>
              <a:rPr lang="en-US" dirty="0"/>
              <a:t>Conserve forestlands threatened by conversion to non-forest use</a:t>
            </a:r>
          </a:p>
          <a:p>
            <a:r>
              <a:rPr lang="en-US" dirty="0"/>
              <a:t>Through conservation easements or fee-simple purchase </a:t>
            </a:r>
          </a:p>
          <a:p>
            <a:r>
              <a:rPr lang="en-US" dirty="0"/>
              <a:t>2.97 million acres of forest conserved at present</a:t>
            </a:r>
          </a:p>
        </p:txBody>
      </p:sp>
      <p:sp>
        <p:nvSpPr>
          <p:cNvPr id="4" name="Slide Number Placeholder 3">
            <a:extLst>
              <a:ext uri="{FF2B5EF4-FFF2-40B4-BE49-F238E27FC236}">
                <a16:creationId xmlns:a16="http://schemas.microsoft.com/office/drawing/2014/main" id="{B2202C62-8901-D607-D6E2-B975BD378898}"/>
              </a:ext>
            </a:extLst>
          </p:cNvPr>
          <p:cNvSpPr>
            <a:spLocks noGrp="1"/>
          </p:cNvSpPr>
          <p:nvPr>
            <p:ph type="sldNum" sz="quarter" idx="12"/>
          </p:nvPr>
        </p:nvSpPr>
        <p:spPr/>
        <p:txBody>
          <a:bodyPr/>
          <a:lstStyle/>
          <a:p>
            <a:fld id="{0D4885A8-DDA8-4FCF-AB25-DA8F78EC7557}" type="slidenum">
              <a:rPr lang="en-US" smtClean="0"/>
              <a:pPr/>
              <a:t>16</a:t>
            </a:fld>
            <a:endParaRPr lang="en-US"/>
          </a:p>
        </p:txBody>
      </p:sp>
      <p:pic>
        <p:nvPicPr>
          <p:cNvPr id="6" name="Picture 5" descr="A picture containing mountain, nature, water, grass&#10;&#10;Description automatically generated">
            <a:extLst>
              <a:ext uri="{FF2B5EF4-FFF2-40B4-BE49-F238E27FC236}">
                <a16:creationId xmlns:a16="http://schemas.microsoft.com/office/drawing/2014/main" id="{EC10641D-D593-4591-2928-633C05329AD3}"/>
              </a:ext>
            </a:extLst>
          </p:cNvPr>
          <p:cNvPicPr>
            <a:picLocks noChangeAspect="1"/>
          </p:cNvPicPr>
          <p:nvPr/>
        </p:nvPicPr>
        <p:blipFill rotWithShape="1">
          <a:blip r:embed="rId3">
            <a:extLst>
              <a:ext uri="{28A0092B-C50C-407E-A947-70E740481C1C}">
                <a14:useLocalDpi xmlns:a14="http://schemas.microsoft.com/office/drawing/2010/main" val="0"/>
              </a:ext>
            </a:extLst>
          </a:blip>
          <a:srcRect l="26572"/>
          <a:stretch/>
        </p:blipFill>
        <p:spPr>
          <a:xfrm>
            <a:off x="8264324" y="3316387"/>
            <a:ext cx="5541701" cy="4444438"/>
          </a:xfrm>
          <a:prstGeom prst="rect">
            <a:avLst/>
          </a:prstGeom>
        </p:spPr>
      </p:pic>
      <p:pic>
        <p:nvPicPr>
          <p:cNvPr id="8" name="Picture 7" descr="A group of deer in a field&#10;&#10;Description automatically generated">
            <a:extLst>
              <a:ext uri="{FF2B5EF4-FFF2-40B4-BE49-F238E27FC236}">
                <a16:creationId xmlns:a16="http://schemas.microsoft.com/office/drawing/2014/main" id="{C5890BC6-0A79-DCE0-9B82-2B455B79190D}"/>
              </a:ext>
            </a:extLst>
          </p:cNvPr>
          <p:cNvPicPr>
            <a:picLocks noChangeAspect="1"/>
          </p:cNvPicPr>
          <p:nvPr/>
        </p:nvPicPr>
        <p:blipFill rotWithShape="1">
          <a:blip r:embed="rId4">
            <a:extLst>
              <a:ext uri="{28A0092B-C50C-407E-A947-70E740481C1C}">
                <a14:useLocalDpi xmlns:a14="http://schemas.microsoft.com/office/drawing/2010/main" val="0"/>
              </a:ext>
            </a:extLst>
          </a:blip>
          <a:srcRect l="35717"/>
          <a:stretch/>
        </p:blipFill>
        <p:spPr>
          <a:xfrm>
            <a:off x="3423818" y="3327491"/>
            <a:ext cx="4852081" cy="4444909"/>
          </a:xfrm>
          <a:prstGeom prst="rect">
            <a:avLst/>
          </a:prstGeom>
        </p:spPr>
      </p:pic>
    </p:spTree>
    <p:extLst>
      <p:ext uri="{BB962C8B-B14F-4D97-AF65-F5344CB8AC3E}">
        <p14:creationId xmlns:p14="http://schemas.microsoft.com/office/powerpoint/2010/main" val="2304167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0CB2D-2224-B7E9-21C0-0C8CF2E7EF1C}"/>
              </a:ext>
            </a:extLst>
          </p:cNvPr>
          <p:cNvSpPr>
            <a:spLocks noGrp="1"/>
          </p:cNvSpPr>
          <p:nvPr>
            <p:ph type="title"/>
          </p:nvPr>
        </p:nvSpPr>
        <p:spPr>
          <a:xfrm>
            <a:off x="259081" y="690882"/>
            <a:ext cx="3979949" cy="615402"/>
          </a:xfrm>
        </p:spPr>
        <p:txBody>
          <a:bodyPr>
            <a:normAutofit fontScale="90000"/>
          </a:bodyPr>
          <a:lstStyle/>
          <a:p>
            <a:r>
              <a:rPr lang="en-US" sz="3200" b="1" cap="none" dirty="0">
                <a:latin typeface="+mn-lt"/>
              </a:rPr>
              <a:t>Forest Legacy </a:t>
            </a:r>
            <a:br>
              <a:rPr lang="en-US" sz="3200" b="1" cap="none" dirty="0">
                <a:latin typeface="+mn-lt"/>
              </a:rPr>
            </a:br>
            <a:r>
              <a:rPr lang="en-US" sz="3200" b="1" cap="none" dirty="0">
                <a:latin typeface="+mn-lt"/>
              </a:rPr>
              <a:t>Program </a:t>
            </a:r>
          </a:p>
        </p:txBody>
      </p:sp>
      <p:sp>
        <p:nvSpPr>
          <p:cNvPr id="9" name="Content Placeholder 8">
            <a:extLst>
              <a:ext uri="{FF2B5EF4-FFF2-40B4-BE49-F238E27FC236}">
                <a16:creationId xmlns:a16="http://schemas.microsoft.com/office/drawing/2014/main" id="{5DD45827-5432-D25E-5128-5A2F4CD02DAA}"/>
              </a:ext>
            </a:extLst>
          </p:cNvPr>
          <p:cNvSpPr>
            <a:spLocks noGrp="1"/>
          </p:cNvSpPr>
          <p:nvPr>
            <p:ph type="body" sz="quarter" idx="15"/>
          </p:nvPr>
        </p:nvSpPr>
        <p:spPr>
          <a:xfrm>
            <a:off x="447040" y="1665514"/>
            <a:ext cx="3684693" cy="5679829"/>
          </a:xfrm>
        </p:spPr>
        <p:txBody>
          <a:bodyPr vert="horz" lIns="103632" tIns="51816" rIns="103632" bIns="51816" rtlCol="0" anchor="t">
            <a:normAutofit/>
          </a:bodyPr>
          <a:lstStyle/>
          <a:p>
            <a:r>
              <a:rPr lang="en-US" dirty="0">
                <a:solidFill>
                  <a:schemeClr val="bg1"/>
                </a:solidFill>
              </a:rPr>
              <a:t>Funded FY22</a:t>
            </a:r>
          </a:p>
          <a:p>
            <a:r>
              <a:rPr lang="en-US" dirty="0">
                <a:solidFill>
                  <a:schemeClr val="bg1"/>
                </a:solidFill>
              </a:rPr>
              <a:t>Michigan Black River Ranch</a:t>
            </a:r>
          </a:p>
          <a:p>
            <a:r>
              <a:rPr lang="en-US" dirty="0">
                <a:solidFill>
                  <a:schemeClr val="bg1"/>
                </a:solidFill>
              </a:rPr>
              <a:t>Project Total: $10,665,000</a:t>
            </a:r>
          </a:p>
          <a:p>
            <a:r>
              <a:rPr lang="en-US" dirty="0">
                <a:solidFill>
                  <a:schemeClr val="bg1"/>
                </a:solidFill>
              </a:rPr>
              <a:t>8,850 acres</a:t>
            </a:r>
          </a:p>
          <a:p>
            <a:pPr marL="0" indent="0">
              <a:buNone/>
            </a:pPr>
            <a:endParaRPr lang="en-US" dirty="0">
              <a:solidFill>
                <a:schemeClr val="bg1"/>
              </a:solidFill>
            </a:endParaRPr>
          </a:p>
        </p:txBody>
      </p:sp>
      <p:cxnSp>
        <p:nvCxnSpPr>
          <p:cNvPr id="10" name="Straight Connector 9">
            <a:extLst>
              <a:ext uri="{FF2B5EF4-FFF2-40B4-BE49-F238E27FC236}">
                <a16:creationId xmlns:a16="http://schemas.microsoft.com/office/drawing/2014/main" id="{C35F7666-0867-9689-1D24-330447963FE3}"/>
              </a:ext>
              <a:ext uri="{C183D7F6-B498-43B3-948B-1728B52AA6E4}">
                <adec:decorative xmlns:adec="http://schemas.microsoft.com/office/drawing/2017/decorative" val="1"/>
              </a:ext>
            </a:extLst>
          </p:cNvPr>
          <p:cNvCxnSpPr>
            <a:cxnSpLocks/>
          </p:cNvCxnSpPr>
          <p:nvPr/>
        </p:nvCxnSpPr>
        <p:spPr>
          <a:xfrm>
            <a:off x="345441" y="1526898"/>
            <a:ext cx="336804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98EBD96-D1B6-B24B-14E3-11A5EDB5AA6A}"/>
              </a:ext>
            </a:extLst>
          </p:cNvPr>
          <p:cNvSpPr txBox="1"/>
          <p:nvPr/>
        </p:nvSpPr>
        <p:spPr>
          <a:xfrm>
            <a:off x="5410200" y="3200400"/>
            <a:ext cx="184731" cy="369332"/>
          </a:xfrm>
          <a:prstGeom prst="rect">
            <a:avLst/>
          </a:prstGeom>
          <a:noFill/>
        </p:spPr>
        <p:txBody>
          <a:bodyPr wrap="none" rtlCol="0">
            <a:spAutoFit/>
          </a:bodyPr>
          <a:lstStyle/>
          <a:p>
            <a:endParaRPr lang="en-US" dirty="0"/>
          </a:p>
        </p:txBody>
      </p:sp>
      <p:pic>
        <p:nvPicPr>
          <p:cNvPr id="7" name="Picture Placeholder 6">
            <a:extLst>
              <a:ext uri="{FF2B5EF4-FFF2-40B4-BE49-F238E27FC236}">
                <a16:creationId xmlns:a16="http://schemas.microsoft.com/office/drawing/2014/main" id="{7AE2DD8E-0AAA-076B-B150-88A827F60CCF}"/>
              </a:ext>
            </a:extLst>
          </p:cNvPr>
          <p:cNvPicPr>
            <a:picLocks noGrp="1" noChangeAspect="1"/>
          </p:cNvPicPr>
          <p:nvPr>
            <p:ph type="pic" sz="quarter" idx="13"/>
          </p:nvPr>
        </p:nvPicPr>
        <p:blipFill rotWithShape="1">
          <a:blip r:embed="rId3"/>
          <a:srcRect r="16753" b="1961"/>
          <a:stretch/>
        </p:blipFill>
        <p:spPr>
          <a:xfrm>
            <a:off x="4131734" y="1"/>
            <a:ext cx="9549542" cy="7716464"/>
          </a:xfrm>
          <a:prstGeom prst="rect">
            <a:avLst/>
          </a:prstGeom>
        </p:spPr>
      </p:pic>
    </p:spTree>
    <p:extLst>
      <p:ext uri="{BB962C8B-B14F-4D97-AF65-F5344CB8AC3E}">
        <p14:creationId xmlns:p14="http://schemas.microsoft.com/office/powerpoint/2010/main" val="3800897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57E7A1-C9E3-0040-2651-1CC87C24C4E1}"/>
              </a:ext>
            </a:extLst>
          </p:cNvPr>
          <p:cNvSpPr>
            <a:spLocks noGrp="1"/>
          </p:cNvSpPr>
          <p:nvPr>
            <p:ph type="subTitle" idx="1"/>
          </p:nvPr>
        </p:nvSpPr>
        <p:spPr>
          <a:xfrm>
            <a:off x="316992" y="2013494"/>
            <a:ext cx="7420646" cy="4991438"/>
          </a:xfrm>
        </p:spPr>
        <p:txBody>
          <a:bodyPr>
            <a:normAutofit/>
          </a:bodyPr>
          <a:lstStyle/>
          <a:p>
            <a:endParaRPr lang="en-US" sz="2000" b="0" dirty="0"/>
          </a:p>
          <a:p>
            <a:pPr marL="457200" indent="-457200">
              <a:buFont typeface="Arial" panose="020B0604020202020204" pitchFamily="34" charset="0"/>
              <a:buChar char="•"/>
            </a:pPr>
            <a:endParaRPr lang="en-US" sz="2000" b="0" dirty="0"/>
          </a:p>
          <a:p>
            <a:pPr marL="457200" indent="-457200">
              <a:buFont typeface="Arial" panose="020B0604020202020204" pitchFamily="34" charset="0"/>
              <a:buChar char="•"/>
            </a:pPr>
            <a:r>
              <a:rPr lang="en-US" sz="2000" b="0" dirty="0"/>
              <a:t>Forest Service Equity Action Plan</a:t>
            </a:r>
          </a:p>
          <a:p>
            <a:pPr marL="457200" indent="-457200">
              <a:buFont typeface="Arial" panose="020B0604020202020204" pitchFamily="34" charset="0"/>
              <a:buChar char="•"/>
            </a:pPr>
            <a:r>
              <a:rPr lang="en-US" sz="2000" b="0" dirty="0"/>
              <a:t>Justice 40 covered BIL programs</a:t>
            </a:r>
          </a:p>
          <a:p>
            <a:pPr marL="457200" indent="-457200">
              <a:buFont typeface="Arial" panose="020B0604020202020204" pitchFamily="34" charset="0"/>
              <a:buChar char="•"/>
            </a:pPr>
            <a:r>
              <a:rPr lang="en-US" sz="2000" b="0" dirty="0"/>
              <a:t>Working with and engaging tribes</a:t>
            </a:r>
          </a:p>
          <a:p>
            <a:pPr marL="457200" indent="-457200">
              <a:buFont typeface="Arial" panose="020B0604020202020204" pitchFamily="34" charset="0"/>
              <a:buChar char="•"/>
            </a:pPr>
            <a:r>
              <a:rPr lang="en-US" sz="2000" b="0" dirty="0"/>
              <a:t>USDA FS Climate Adaptation Plan </a:t>
            </a:r>
          </a:p>
          <a:p>
            <a:pPr marL="457200" indent="-457200">
              <a:buFont typeface="Arial" panose="020B0604020202020204" pitchFamily="34" charset="0"/>
              <a:buChar char="•"/>
            </a:pPr>
            <a:r>
              <a:rPr lang="en-US" sz="2000" b="0" dirty="0"/>
              <a:t>USDA Secretary’s Memo on climate resilience and carbon stewardship of America’s national forests and grasslands</a:t>
            </a:r>
          </a:p>
          <a:p>
            <a:pPr marL="457200" indent="-457200">
              <a:buFont typeface="Arial" panose="020B0604020202020204" pitchFamily="34" charset="0"/>
              <a:buChar char="•"/>
            </a:pPr>
            <a:r>
              <a:rPr lang="en-US" sz="2000" b="0" dirty="0"/>
              <a:t>Shared Stewardship with states, partners, and tribes</a:t>
            </a:r>
          </a:p>
          <a:p>
            <a:pPr marL="457200" indent="-457200">
              <a:buFont typeface="Arial" panose="020B0604020202020204" pitchFamily="34" charset="0"/>
              <a:buChar char="•"/>
            </a:pPr>
            <a:endParaRPr lang="en-US" sz="2000" b="0" dirty="0"/>
          </a:p>
          <a:p>
            <a:pPr marL="457200" indent="-457200">
              <a:buFont typeface="Arial" panose="020B0604020202020204" pitchFamily="34" charset="0"/>
              <a:buChar char="•"/>
            </a:pPr>
            <a:endParaRPr lang="en-US" sz="2000" b="0" dirty="0"/>
          </a:p>
          <a:p>
            <a:pPr marL="457200" indent="-457200">
              <a:buFont typeface="Arial" panose="020B0604020202020204" pitchFamily="34" charset="0"/>
              <a:buChar char="•"/>
            </a:pPr>
            <a:endParaRPr lang="en-US" sz="2000" b="0" dirty="0"/>
          </a:p>
        </p:txBody>
      </p:sp>
      <p:sp>
        <p:nvSpPr>
          <p:cNvPr id="8" name="TextBox 7">
            <a:extLst>
              <a:ext uri="{FF2B5EF4-FFF2-40B4-BE49-F238E27FC236}">
                <a16:creationId xmlns:a16="http://schemas.microsoft.com/office/drawing/2014/main" id="{37F8DED1-489C-B2F3-7A20-8D4EFDC334D1}"/>
              </a:ext>
            </a:extLst>
          </p:cNvPr>
          <p:cNvSpPr txBox="1"/>
          <p:nvPr/>
        </p:nvSpPr>
        <p:spPr>
          <a:xfrm>
            <a:off x="11671300" y="7495401"/>
            <a:ext cx="3784600" cy="276999"/>
          </a:xfrm>
          <a:prstGeom prst="rect">
            <a:avLst/>
          </a:prstGeom>
          <a:noFill/>
        </p:spPr>
        <p:txBody>
          <a:bodyPr wrap="square" rtlCol="0">
            <a:spAutoFit/>
          </a:bodyPr>
          <a:lstStyle/>
          <a:p>
            <a:r>
              <a:rPr lang="en-US" sz="1200" dirty="0">
                <a:solidFill>
                  <a:schemeClr val="bg1"/>
                </a:solidFill>
              </a:rPr>
              <a:t>Image: </a:t>
            </a:r>
            <a:r>
              <a:rPr lang="en-US" sz="1200" dirty="0" err="1">
                <a:solidFill>
                  <a:schemeClr val="bg1"/>
                </a:solidFill>
              </a:rPr>
              <a:t>Horizonline</a:t>
            </a:r>
            <a:r>
              <a:rPr lang="en-US" sz="1200" dirty="0">
                <a:solidFill>
                  <a:schemeClr val="bg1"/>
                </a:solidFill>
              </a:rPr>
              <a:t> Pictures</a:t>
            </a:r>
          </a:p>
        </p:txBody>
      </p:sp>
      <p:sp>
        <p:nvSpPr>
          <p:cNvPr id="9" name="Title 1">
            <a:extLst>
              <a:ext uri="{FF2B5EF4-FFF2-40B4-BE49-F238E27FC236}">
                <a16:creationId xmlns:a16="http://schemas.microsoft.com/office/drawing/2014/main" id="{EB0478CB-0B6D-2CB1-F820-74671710DD5C}"/>
              </a:ext>
            </a:extLst>
          </p:cNvPr>
          <p:cNvSpPr>
            <a:spLocks noGrp="1"/>
          </p:cNvSpPr>
          <p:nvPr>
            <p:ph type="ctrTitle"/>
          </p:nvPr>
        </p:nvSpPr>
        <p:spPr>
          <a:xfrm>
            <a:off x="316992" y="703968"/>
            <a:ext cx="7993631" cy="1596909"/>
          </a:xfrm>
        </p:spPr>
        <p:txBody>
          <a:bodyPr>
            <a:normAutofit/>
          </a:bodyPr>
          <a:lstStyle/>
          <a:p>
            <a:r>
              <a:rPr lang="en-US" sz="4400" dirty="0"/>
              <a:t>Our Way of doing business</a:t>
            </a:r>
          </a:p>
        </p:txBody>
      </p:sp>
      <p:cxnSp>
        <p:nvCxnSpPr>
          <p:cNvPr id="10" name="Straight Connector 9">
            <a:extLst>
              <a:ext uri="{FF2B5EF4-FFF2-40B4-BE49-F238E27FC236}">
                <a16:creationId xmlns:a16="http://schemas.microsoft.com/office/drawing/2014/main" id="{C02DE8B8-A69E-3DC6-33BB-C7BE9AF25A0D}"/>
              </a:ext>
            </a:extLst>
          </p:cNvPr>
          <p:cNvCxnSpPr>
            <a:cxnSpLocks/>
          </p:cNvCxnSpPr>
          <p:nvPr/>
        </p:nvCxnSpPr>
        <p:spPr>
          <a:xfrm>
            <a:off x="316992" y="2013494"/>
            <a:ext cx="6426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Placeholder 4">
            <a:extLst>
              <a:ext uri="{FF2B5EF4-FFF2-40B4-BE49-F238E27FC236}">
                <a16:creationId xmlns:a16="http://schemas.microsoft.com/office/drawing/2014/main" id="{76900F78-18DE-39BB-607B-A5617B952482}"/>
              </a:ext>
            </a:extLst>
          </p:cNvPr>
          <p:cNvPicPr>
            <a:picLocks noGrp="1" noChangeAspect="1"/>
          </p:cNvPicPr>
          <p:nvPr>
            <p:ph type="pic" sz="quarter" idx="13"/>
          </p:nvPr>
        </p:nvPicPr>
        <p:blipFill rotWithShape="1">
          <a:blip r:embed="rId3"/>
          <a:srcRect l="671" r="4347"/>
          <a:stretch/>
        </p:blipFill>
        <p:spPr>
          <a:xfrm>
            <a:off x="8310623" y="0"/>
            <a:ext cx="5512097" cy="7772400"/>
          </a:xfrm>
          <a:prstGeom prst="rect">
            <a:avLst/>
          </a:prstGeom>
        </p:spPr>
      </p:pic>
    </p:spTree>
    <p:extLst>
      <p:ext uri="{BB962C8B-B14F-4D97-AF65-F5344CB8AC3E}">
        <p14:creationId xmlns:p14="http://schemas.microsoft.com/office/powerpoint/2010/main" val="1370612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D0C10D-C71B-984A-C0CA-B1DAC59172D1}"/>
              </a:ext>
            </a:extLst>
          </p:cNvPr>
          <p:cNvSpPr>
            <a:spLocks noGrp="1"/>
          </p:cNvSpPr>
          <p:nvPr>
            <p:ph type="body" sz="quarter" idx="15"/>
          </p:nvPr>
        </p:nvSpPr>
        <p:spPr>
          <a:xfrm>
            <a:off x="5149795" y="818477"/>
            <a:ext cx="7948687" cy="2909498"/>
          </a:xfrm>
        </p:spPr>
        <p:txBody>
          <a:bodyPr>
            <a:normAutofit/>
          </a:bodyPr>
          <a:lstStyle/>
          <a:p>
            <a:r>
              <a:rPr lang="en-US" dirty="0"/>
              <a:t>Large-scale, national-level agreements</a:t>
            </a:r>
          </a:p>
          <a:p>
            <a:r>
              <a:rPr lang="en-US" dirty="0"/>
              <a:t>Accessible for individual forests and regions</a:t>
            </a:r>
          </a:p>
          <a:p>
            <a:r>
              <a:rPr lang="en-US" dirty="0"/>
              <a:t>Implementation for up to 5-20 years</a:t>
            </a:r>
          </a:p>
          <a:p>
            <a:r>
              <a:rPr lang="en-US" dirty="0"/>
              <a:t>Authorities allow for similar agreements with Tribes and/or Tribal organizations</a:t>
            </a:r>
          </a:p>
          <a:p>
            <a:endParaRPr lang="en-US" dirty="0"/>
          </a:p>
        </p:txBody>
      </p:sp>
      <p:sp>
        <p:nvSpPr>
          <p:cNvPr id="6" name="Slide Number Placeholder 5">
            <a:extLst>
              <a:ext uri="{FF2B5EF4-FFF2-40B4-BE49-F238E27FC236}">
                <a16:creationId xmlns:a16="http://schemas.microsoft.com/office/drawing/2014/main" id="{6F7BEABC-F521-D94A-A1FA-50E3AC127A6F}"/>
              </a:ext>
            </a:extLst>
          </p:cNvPr>
          <p:cNvSpPr>
            <a:spLocks noGrp="1"/>
          </p:cNvSpPr>
          <p:nvPr>
            <p:ph type="sldNum" sz="quarter" idx="12"/>
          </p:nvPr>
        </p:nvSpPr>
        <p:spPr/>
        <p:txBody>
          <a:bodyPr/>
          <a:lstStyle/>
          <a:p>
            <a:fld id="{0D4885A8-DDA8-4FCF-AB25-DA8F78EC7557}" type="slidenum">
              <a:rPr lang="en-US" smtClean="0"/>
              <a:pPr/>
              <a:t>19</a:t>
            </a:fld>
            <a:endParaRPr lang="en-US" dirty="0"/>
          </a:p>
        </p:txBody>
      </p:sp>
      <p:sp>
        <p:nvSpPr>
          <p:cNvPr id="7" name="Text Placeholder 6">
            <a:extLst>
              <a:ext uri="{FF2B5EF4-FFF2-40B4-BE49-F238E27FC236}">
                <a16:creationId xmlns:a16="http://schemas.microsoft.com/office/drawing/2014/main" id="{804C1540-E7E4-749A-976B-7473084B3EC3}"/>
              </a:ext>
            </a:extLst>
          </p:cNvPr>
          <p:cNvSpPr>
            <a:spLocks noGrp="1"/>
          </p:cNvSpPr>
          <p:nvPr>
            <p:ph type="body" sz="quarter" idx="16"/>
          </p:nvPr>
        </p:nvSpPr>
        <p:spPr>
          <a:xfrm>
            <a:off x="364632" y="439839"/>
            <a:ext cx="3975874" cy="1550616"/>
          </a:xfrm>
        </p:spPr>
        <p:txBody>
          <a:bodyPr/>
          <a:lstStyle/>
          <a:p>
            <a:r>
              <a:rPr lang="en-US" dirty="0"/>
              <a:t>Keystone Agreements</a:t>
            </a:r>
          </a:p>
        </p:txBody>
      </p:sp>
      <p:sp>
        <p:nvSpPr>
          <p:cNvPr id="8" name="TextBox 7">
            <a:extLst>
              <a:ext uri="{FF2B5EF4-FFF2-40B4-BE49-F238E27FC236}">
                <a16:creationId xmlns:a16="http://schemas.microsoft.com/office/drawing/2014/main" id="{391EEA80-F261-55E7-2742-13B4BA9F5F60}"/>
              </a:ext>
            </a:extLst>
          </p:cNvPr>
          <p:cNvSpPr txBox="1"/>
          <p:nvPr/>
        </p:nvSpPr>
        <p:spPr>
          <a:xfrm>
            <a:off x="5149795" y="4368600"/>
            <a:ext cx="6190584" cy="2585323"/>
          </a:xfrm>
          <a:prstGeom prst="rect">
            <a:avLst/>
          </a:prstGeom>
          <a:noFill/>
        </p:spPr>
        <p:txBody>
          <a:bodyPr wrap="square">
            <a:spAutoFit/>
          </a:bodyPr>
          <a:lstStyle/>
          <a:p>
            <a:r>
              <a:rPr lang="en-US" b="1" dirty="0"/>
              <a:t>Current Keystone Agreements</a:t>
            </a:r>
          </a:p>
          <a:p>
            <a:pPr marL="285750" indent="-285750">
              <a:buFont typeface="Arial" panose="020B0604020202020204" pitchFamily="34" charset="0"/>
              <a:buChar char="•"/>
            </a:pPr>
            <a:r>
              <a:rPr lang="en-US" dirty="0"/>
              <a:t>National Wild Turkey Federation (NWTF)</a:t>
            </a:r>
          </a:p>
          <a:p>
            <a:pPr marL="285750" indent="-285750">
              <a:buFont typeface="Arial" panose="020B0604020202020204" pitchFamily="34" charset="0"/>
              <a:buChar char="•"/>
            </a:pPr>
            <a:r>
              <a:rPr lang="en-US" dirty="0"/>
              <a:t>National Forest Federation (NFF)</a:t>
            </a:r>
          </a:p>
          <a:p>
            <a:pPr marL="285750" indent="-285750">
              <a:buFont typeface="Arial" panose="020B0604020202020204" pitchFamily="34" charset="0"/>
              <a:buChar char="•"/>
            </a:pPr>
            <a:r>
              <a:rPr lang="en-US" dirty="0"/>
              <a:t>Mule Deer Foundation (MDF)</a:t>
            </a:r>
          </a:p>
          <a:p>
            <a:pPr marL="285750" indent="-285750">
              <a:buFont typeface="Arial" panose="020B0604020202020204" pitchFamily="34" charset="0"/>
              <a:buChar char="•"/>
            </a:pPr>
            <a:r>
              <a:rPr lang="en-US" dirty="0"/>
              <a:t>Trout Unlimited (TU)</a:t>
            </a:r>
          </a:p>
          <a:p>
            <a:pPr marL="285750" indent="-285750">
              <a:buFont typeface="Arial" panose="020B0604020202020204" pitchFamily="34" charset="0"/>
              <a:buChar char="•"/>
            </a:pPr>
            <a:r>
              <a:rPr lang="en-US" dirty="0"/>
              <a:t>The Nature Conservancy (TNC)</a:t>
            </a:r>
          </a:p>
          <a:p>
            <a:pPr marL="285750" indent="-285750">
              <a:buFont typeface="Arial" panose="020B0604020202020204" pitchFamily="34" charset="0"/>
              <a:buChar char="•"/>
            </a:pPr>
            <a:r>
              <a:rPr lang="en-US" dirty="0"/>
              <a:t>Student Conservation Association (SCA)</a:t>
            </a:r>
          </a:p>
          <a:p>
            <a:pPr marL="285750" indent="-285750">
              <a:buFont typeface="Arial" panose="020B0604020202020204" pitchFamily="34" charset="0"/>
              <a:buChar char="•"/>
            </a:pPr>
            <a:r>
              <a:rPr lang="en-US" dirty="0"/>
              <a:t>National Fish and Wildlife Foundation (NFWF)</a:t>
            </a:r>
          </a:p>
          <a:p>
            <a:pPr marL="285750" indent="-285750">
              <a:buFont typeface="Arial" panose="020B0604020202020204" pitchFamily="34" charset="0"/>
              <a:buChar char="•"/>
            </a:pPr>
            <a:endParaRPr lang="en-US" dirty="0"/>
          </a:p>
        </p:txBody>
      </p:sp>
      <p:cxnSp>
        <p:nvCxnSpPr>
          <p:cNvPr id="10" name="Straight Connector 9">
            <a:extLst>
              <a:ext uri="{FF2B5EF4-FFF2-40B4-BE49-F238E27FC236}">
                <a16:creationId xmlns:a16="http://schemas.microsoft.com/office/drawing/2014/main" id="{D59B8387-5FF9-0B28-4F2F-B13EF099DEBC}"/>
              </a:ext>
              <a:ext uri="{C183D7F6-B498-43B3-948B-1728B52AA6E4}">
                <adec:decorative xmlns:adec="http://schemas.microsoft.com/office/drawing/2017/decorative" val="1"/>
              </a:ext>
            </a:extLst>
          </p:cNvPr>
          <p:cNvCxnSpPr>
            <a:cxnSpLocks/>
          </p:cNvCxnSpPr>
          <p:nvPr/>
        </p:nvCxnSpPr>
        <p:spPr>
          <a:xfrm>
            <a:off x="467497" y="2137761"/>
            <a:ext cx="299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7635A17-8308-7FD7-E5B6-DAC33BEC8858}"/>
              </a:ext>
            </a:extLst>
          </p:cNvPr>
          <p:cNvCxnSpPr>
            <a:cxnSpLocks/>
          </p:cNvCxnSpPr>
          <p:nvPr/>
        </p:nvCxnSpPr>
        <p:spPr>
          <a:xfrm>
            <a:off x="5149795" y="3945575"/>
            <a:ext cx="7461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545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8BC181-0998-4A4F-5AE9-0B0B8DFBF2CE}"/>
              </a:ext>
            </a:extLst>
          </p:cNvPr>
          <p:cNvSpPr/>
          <p:nvPr/>
        </p:nvSpPr>
        <p:spPr>
          <a:xfrm>
            <a:off x="417290" y="427596"/>
            <a:ext cx="13142299" cy="8224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51609A-C557-F710-D15E-B5D0CA3626AF}"/>
              </a:ext>
            </a:extLst>
          </p:cNvPr>
          <p:cNvSpPr>
            <a:spLocks noGrp="1"/>
          </p:cNvSpPr>
          <p:nvPr>
            <p:ph type="title"/>
          </p:nvPr>
        </p:nvSpPr>
        <p:spPr>
          <a:xfrm>
            <a:off x="417290" y="493178"/>
            <a:ext cx="12514852" cy="639878"/>
          </a:xfrm>
        </p:spPr>
        <p:txBody>
          <a:bodyPr>
            <a:normAutofit fontScale="90000"/>
          </a:bodyPr>
          <a:lstStyle/>
          <a:p>
            <a:pPr algn="ctr"/>
            <a:r>
              <a:rPr lang="en-US" dirty="0"/>
              <a:t>Funding summary</a:t>
            </a:r>
            <a:br>
              <a:rPr lang="en-US" dirty="0"/>
            </a:br>
            <a:r>
              <a:rPr lang="en-US" sz="2700" dirty="0"/>
              <a:t>BIL  | IRA | GAOA</a:t>
            </a:r>
          </a:p>
        </p:txBody>
      </p:sp>
      <p:sp>
        <p:nvSpPr>
          <p:cNvPr id="3" name="Rectangle 2">
            <a:extLst>
              <a:ext uri="{FF2B5EF4-FFF2-40B4-BE49-F238E27FC236}">
                <a16:creationId xmlns:a16="http://schemas.microsoft.com/office/drawing/2014/main" id="{988F6E56-A9AC-56D1-D5B1-B5A9047D5BC9}"/>
              </a:ext>
            </a:extLst>
          </p:cNvPr>
          <p:cNvSpPr/>
          <p:nvPr/>
        </p:nvSpPr>
        <p:spPr>
          <a:xfrm>
            <a:off x="4109013" y="383792"/>
            <a:ext cx="4977114" cy="121534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968C46A1-55BF-C71D-77F8-B89B96F9AE04}"/>
              </a:ext>
            </a:extLst>
          </p:cNvPr>
          <p:cNvSpPr/>
          <p:nvPr/>
        </p:nvSpPr>
        <p:spPr>
          <a:xfrm>
            <a:off x="5336980" y="2514124"/>
            <a:ext cx="2875547" cy="2792918"/>
          </a:xfrm>
          <a:prstGeom prst="ellipse">
            <a:avLst/>
          </a:prstGeom>
          <a:solidFill>
            <a:schemeClr val="accent1"/>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7D51819-016A-553C-12EA-33120E642F74}"/>
              </a:ext>
            </a:extLst>
          </p:cNvPr>
          <p:cNvSpPr/>
          <p:nvPr/>
        </p:nvSpPr>
        <p:spPr>
          <a:xfrm>
            <a:off x="1280842" y="2514124"/>
            <a:ext cx="2875547" cy="2792918"/>
          </a:xfrm>
          <a:prstGeom prst="ellipse">
            <a:avLst/>
          </a:prstGeom>
          <a:solidFill>
            <a:schemeClr val="accent1"/>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DE9E619-5649-6D18-0F7C-55EE102D2D10}"/>
              </a:ext>
            </a:extLst>
          </p:cNvPr>
          <p:cNvSpPr/>
          <p:nvPr/>
        </p:nvSpPr>
        <p:spPr>
          <a:xfrm>
            <a:off x="9129248" y="2513160"/>
            <a:ext cx="2875547" cy="2792918"/>
          </a:xfrm>
          <a:prstGeom prst="ellipse">
            <a:avLst/>
          </a:prstGeom>
          <a:solidFill>
            <a:schemeClr val="accent1"/>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F07CD60-3786-A673-415D-F347756C4D03}"/>
              </a:ext>
            </a:extLst>
          </p:cNvPr>
          <p:cNvSpPr txBox="1"/>
          <p:nvPr/>
        </p:nvSpPr>
        <p:spPr>
          <a:xfrm>
            <a:off x="1120724" y="3550382"/>
            <a:ext cx="3284621" cy="707886"/>
          </a:xfrm>
          <a:prstGeom prst="rect">
            <a:avLst/>
          </a:prstGeom>
          <a:noFill/>
        </p:spPr>
        <p:txBody>
          <a:bodyPr wrap="square" rtlCol="0">
            <a:spAutoFit/>
          </a:bodyPr>
          <a:lstStyle/>
          <a:p>
            <a:pPr algn="ctr"/>
            <a:r>
              <a:rPr lang="en-US" sz="2000" b="1" dirty="0">
                <a:solidFill>
                  <a:schemeClr val="bg1"/>
                </a:solidFill>
              </a:rPr>
              <a:t>Implement Wildfire Crisis Strategy </a:t>
            </a:r>
          </a:p>
        </p:txBody>
      </p:sp>
      <p:sp>
        <p:nvSpPr>
          <p:cNvPr id="14" name="TextBox 13">
            <a:extLst>
              <a:ext uri="{FF2B5EF4-FFF2-40B4-BE49-F238E27FC236}">
                <a16:creationId xmlns:a16="http://schemas.microsoft.com/office/drawing/2014/main" id="{14C72A44-5CD6-7107-5839-A6A26766F183}"/>
              </a:ext>
            </a:extLst>
          </p:cNvPr>
          <p:cNvSpPr txBox="1"/>
          <p:nvPr/>
        </p:nvSpPr>
        <p:spPr>
          <a:xfrm>
            <a:off x="5322066" y="3190021"/>
            <a:ext cx="2875547" cy="1323439"/>
          </a:xfrm>
          <a:prstGeom prst="rect">
            <a:avLst/>
          </a:prstGeom>
          <a:noFill/>
        </p:spPr>
        <p:txBody>
          <a:bodyPr wrap="square" rtlCol="0">
            <a:spAutoFit/>
          </a:bodyPr>
          <a:lstStyle/>
          <a:p>
            <a:pPr algn="ctr"/>
            <a:r>
              <a:rPr lang="en-US" sz="2000" b="1" dirty="0">
                <a:solidFill>
                  <a:schemeClr val="bg1"/>
                </a:solidFill>
              </a:rPr>
              <a:t>Scale-up Reforestation &amp; </a:t>
            </a:r>
          </a:p>
          <a:p>
            <a:pPr algn="ctr"/>
            <a:r>
              <a:rPr lang="en-US" sz="2000" b="1" dirty="0">
                <a:solidFill>
                  <a:schemeClr val="bg1"/>
                </a:solidFill>
              </a:rPr>
              <a:t>Restore Priority Watersheds</a:t>
            </a:r>
          </a:p>
        </p:txBody>
      </p:sp>
      <p:sp>
        <p:nvSpPr>
          <p:cNvPr id="15" name="TextBox 14">
            <a:extLst>
              <a:ext uri="{FF2B5EF4-FFF2-40B4-BE49-F238E27FC236}">
                <a16:creationId xmlns:a16="http://schemas.microsoft.com/office/drawing/2014/main" id="{B94307B4-73F2-ADBF-705E-A3A92D38D2EE}"/>
              </a:ext>
            </a:extLst>
          </p:cNvPr>
          <p:cNvSpPr txBox="1"/>
          <p:nvPr/>
        </p:nvSpPr>
        <p:spPr>
          <a:xfrm>
            <a:off x="8996763" y="3147995"/>
            <a:ext cx="3284621" cy="1323439"/>
          </a:xfrm>
          <a:prstGeom prst="rect">
            <a:avLst/>
          </a:prstGeom>
          <a:noFill/>
        </p:spPr>
        <p:txBody>
          <a:bodyPr wrap="square" rtlCol="0">
            <a:spAutoFit/>
          </a:bodyPr>
          <a:lstStyle/>
          <a:p>
            <a:pPr algn="ctr"/>
            <a:r>
              <a:rPr lang="en-US" sz="2000" b="1" dirty="0">
                <a:solidFill>
                  <a:schemeClr val="bg1"/>
                </a:solidFill>
              </a:rPr>
              <a:t>Improve</a:t>
            </a:r>
          </a:p>
          <a:p>
            <a:pPr algn="ctr"/>
            <a:r>
              <a:rPr lang="en-US" sz="2000" b="1" dirty="0">
                <a:solidFill>
                  <a:schemeClr val="bg1"/>
                </a:solidFill>
              </a:rPr>
              <a:t>Recreation </a:t>
            </a:r>
          </a:p>
          <a:p>
            <a:pPr algn="ctr"/>
            <a:r>
              <a:rPr lang="en-US" sz="2000" b="1" dirty="0">
                <a:solidFill>
                  <a:schemeClr val="bg1"/>
                </a:solidFill>
              </a:rPr>
              <a:t>Infrastructure </a:t>
            </a:r>
          </a:p>
          <a:p>
            <a:pPr algn="ctr"/>
            <a:r>
              <a:rPr lang="en-US" sz="2000" b="1" dirty="0">
                <a:solidFill>
                  <a:schemeClr val="bg1"/>
                </a:solidFill>
              </a:rPr>
              <a:t>&amp; Access</a:t>
            </a:r>
          </a:p>
        </p:txBody>
      </p:sp>
      <p:cxnSp>
        <p:nvCxnSpPr>
          <p:cNvPr id="19" name="Straight Arrow Connector 18">
            <a:extLst>
              <a:ext uri="{FF2B5EF4-FFF2-40B4-BE49-F238E27FC236}">
                <a16:creationId xmlns:a16="http://schemas.microsoft.com/office/drawing/2014/main" id="{70158A14-01F5-981D-933C-9E134011F624}"/>
              </a:ext>
            </a:extLst>
          </p:cNvPr>
          <p:cNvCxnSpPr>
            <a:cxnSpLocks/>
          </p:cNvCxnSpPr>
          <p:nvPr/>
        </p:nvCxnSpPr>
        <p:spPr>
          <a:xfrm flipV="1">
            <a:off x="9421792" y="5382283"/>
            <a:ext cx="331278" cy="3768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7D54D5D-8B27-7713-BCE6-9007D2C5953B}"/>
              </a:ext>
            </a:extLst>
          </p:cNvPr>
          <p:cNvCxnSpPr>
            <a:cxnSpLocks/>
          </p:cNvCxnSpPr>
          <p:nvPr/>
        </p:nvCxnSpPr>
        <p:spPr>
          <a:xfrm>
            <a:off x="6774754" y="1792705"/>
            <a:ext cx="0" cy="635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6FBD057-CC2E-D6E1-EC92-0471BEE03965}"/>
              </a:ext>
            </a:extLst>
          </p:cNvPr>
          <p:cNvCxnSpPr>
            <a:cxnSpLocks/>
          </p:cNvCxnSpPr>
          <p:nvPr/>
        </p:nvCxnSpPr>
        <p:spPr>
          <a:xfrm>
            <a:off x="9144629" y="1842111"/>
            <a:ext cx="547352" cy="5344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itle 1">
            <a:extLst>
              <a:ext uri="{FF2B5EF4-FFF2-40B4-BE49-F238E27FC236}">
                <a16:creationId xmlns:a16="http://schemas.microsoft.com/office/drawing/2014/main" id="{BC1598B3-AE58-A24C-F3BA-478784031A40}"/>
              </a:ext>
            </a:extLst>
          </p:cNvPr>
          <p:cNvSpPr txBox="1">
            <a:spLocks/>
          </p:cNvSpPr>
          <p:nvPr/>
        </p:nvSpPr>
        <p:spPr>
          <a:xfrm>
            <a:off x="566164" y="6135483"/>
            <a:ext cx="12514852" cy="1304736"/>
          </a:xfrm>
          <a:prstGeom prst="rect">
            <a:avLst/>
          </a:prstGeom>
        </p:spPr>
        <p:txBody>
          <a:bodyPr vert="horz" lIns="91440" tIns="45720" rIns="91440" bIns="45720" rtlCol="0" anchor="t">
            <a:normAutofit fontScale="97500"/>
          </a:bodyPr>
          <a:lstStyle>
            <a:lvl1pPr algn="l" defTabSz="1036292" rtl="0" eaLnBrk="1" latinLnBrk="0" hangingPunct="1">
              <a:lnSpc>
                <a:spcPct val="90000"/>
              </a:lnSpc>
              <a:spcBef>
                <a:spcPct val="0"/>
              </a:spcBef>
              <a:buNone/>
              <a:defRPr sz="4080" b="0" i="0" kern="1200" cap="all" spc="-45" baseline="0">
                <a:solidFill>
                  <a:schemeClr val="accent1"/>
                </a:solidFill>
                <a:latin typeface="+mn-lt"/>
                <a:ea typeface="+mj-ea"/>
                <a:cs typeface="+mj-cs"/>
              </a:defRPr>
            </a:lvl1pPr>
          </a:lstStyle>
          <a:p>
            <a:pPr algn="ctr"/>
            <a:r>
              <a:rPr lang="en-US" sz="2400" b="1" dirty="0"/>
              <a:t>Our Way of Doing Business</a:t>
            </a:r>
          </a:p>
          <a:p>
            <a:pPr algn="ctr"/>
            <a:r>
              <a:rPr lang="en-US" sz="1600" dirty="0"/>
              <a:t>Equity, working with tribes,</a:t>
            </a:r>
          </a:p>
          <a:p>
            <a:pPr algn="ctr"/>
            <a:r>
              <a:rPr lang="en-US" sz="1600" dirty="0"/>
              <a:t>Keystone Agreements</a:t>
            </a:r>
          </a:p>
        </p:txBody>
      </p:sp>
      <p:sp>
        <p:nvSpPr>
          <p:cNvPr id="33" name="Rectangle 32">
            <a:extLst>
              <a:ext uri="{FF2B5EF4-FFF2-40B4-BE49-F238E27FC236}">
                <a16:creationId xmlns:a16="http://schemas.microsoft.com/office/drawing/2014/main" id="{D208092F-BE65-A6E1-0E74-413A0D596615}"/>
              </a:ext>
            </a:extLst>
          </p:cNvPr>
          <p:cNvSpPr/>
          <p:nvPr/>
        </p:nvSpPr>
        <p:spPr>
          <a:xfrm>
            <a:off x="4490977" y="5949145"/>
            <a:ext cx="4665227" cy="133007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Arrow Connector 34">
            <a:extLst>
              <a:ext uri="{FF2B5EF4-FFF2-40B4-BE49-F238E27FC236}">
                <a16:creationId xmlns:a16="http://schemas.microsoft.com/office/drawing/2014/main" id="{EECA260F-6E1E-408C-09D0-F5ACE69B5581}"/>
              </a:ext>
            </a:extLst>
          </p:cNvPr>
          <p:cNvCxnSpPr>
            <a:cxnSpLocks/>
          </p:cNvCxnSpPr>
          <p:nvPr/>
        </p:nvCxnSpPr>
        <p:spPr>
          <a:xfrm flipH="1">
            <a:off x="3477910" y="1792705"/>
            <a:ext cx="558944" cy="635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6AC72FC-F61B-E3FE-212A-681EB8DD0EF6}"/>
              </a:ext>
            </a:extLst>
          </p:cNvPr>
          <p:cNvCxnSpPr>
            <a:cxnSpLocks/>
          </p:cNvCxnSpPr>
          <p:nvPr/>
        </p:nvCxnSpPr>
        <p:spPr>
          <a:xfrm flipH="1" flipV="1">
            <a:off x="3602862" y="5439864"/>
            <a:ext cx="564020" cy="5377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E992F68-F447-309B-3BF3-DCA3E77C06C6}"/>
              </a:ext>
            </a:extLst>
          </p:cNvPr>
          <p:cNvCxnSpPr>
            <a:cxnSpLocks/>
          </p:cNvCxnSpPr>
          <p:nvPr/>
        </p:nvCxnSpPr>
        <p:spPr>
          <a:xfrm flipV="1">
            <a:off x="6774754" y="5496713"/>
            <a:ext cx="0" cy="3253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964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184F9A-58B2-BA99-D6DB-D2BAA7886BAB}"/>
              </a:ext>
            </a:extLst>
          </p:cNvPr>
          <p:cNvSpPr/>
          <p:nvPr/>
        </p:nvSpPr>
        <p:spPr>
          <a:xfrm>
            <a:off x="10363200" y="0"/>
            <a:ext cx="3454400" cy="777239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F0951B-2F12-731F-A536-A815CDDA0B26}"/>
              </a:ext>
            </a:extLst>
          </p:cNvPr>
          <p:cNvSpPr>
            <a:spLocks noGrp="1"/>
          </p:cNvSpPr>
          <p:nvPr>
            <p:ph type="ctrTitle"/>
          </p:nvPr>
        </p:nvSpPr>
        <p:spPr>
          <a:xfrm>
            <a:off x="227990" y="5338938"/>
            <a:ext cx="11316309" cy="1596909"/>
          </a:xfrm>
        </p:spPr>
        <p:txBody>
          <a:bodyPr>
            <a:normAutofit/>
          </a:bodyPr>
          <a:lstStyle/>
          <a:p>
            <a:r>
              <a:rPr lang="en-US" sz="4400" dirty="0"/>
              <a:t>For more information </a:t>
            </a:r>
          </a:p>
        </p:txBody>
      </p:sp>
      <p:pic>
        <p:nvPicPr>
          <p:cNvPr id="20" name="Picture Placeholder 19" descr="A person standing on a McAfee Knob cliff&#10;&#10;">
            <a:extLst>
              <a:ext uri="{FF2B5EF4-FFF2-40B4-BE49-F238E27FC236}">
                <a16:creationId xmlns:a16="http://schemas.microsoft.com/office/drawing/2014/main" id="{1620C292-F7E7-72C0-2124-070DD37D220C}"/>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b="40486"/>
          <a:stretch/>
        </p:blipFill>
        <p:spPr>
          <a:xfrm>
            <a:off x="0" y="2"/>
            <a:ext cx="10363200" cy="5194298"/>
          </a:xfrm>
        </p:spPr>
      </p:pic>
      <p:sp>
        <p:nvSpPr>
          <p:cNvPr id="6" name="Slide Number Placeholder 5">
            <a:extLst>
              <a:ext uri="{FF2B5EF4-FFF2-40B4-BE49-F238E27FC236}">
                <a16:creationId xmlns:a16="http://schemas.microsoft.com/office/drawing/2014/main" id="{441CF4AC-B2FE-F5D2-17F5-82623548162B}"/>
              </a:ext>
            </a:extLst>
          </p:cNvPr>
          <p:cNvSpPr>
            <a:spLocks noGrp="1"/>
          </p:cNvSpPr>
          <p:nvPr>
            <p:ph type="sldNum" sz="quarter" idx="12"/>
          </p:nvPr>
        </p:nvSpPr>
        <p:spPr/>
        <p:txBody>
          <a:bodyPr/>
          <a:lstStyle/>
          <a:p>
            <a:fld id="{0D4885A8-DDA8-4FCF-AB25-DA8F78EC7557}" type="slidenum">
              <a:rPr lang="en-US" smtClean="0"/>
              <a:pPr/>
              <a:t>20</a:t>
            </a:fld>
            <a:endParaRPr lang="en-US"/>
          </a:p>
        </p:txBody>
      </p:sp>
      <p:cxnSp>
        <p:nvCxnSpPr>
          <p:cNvPr id="10" name="Straight Connector 9">
            <a:extLst>
              <a:ext uri="{FF2B5EF4-FFF2-40B4-BE49-F238E27FC236}">
                <a16:creationId xmlns:a16="http://schemas.microsoft.com/office/drawing/2014/main" id="{71643781-810E-12F6-D19A-FF7116D16FC1}"/>
              </a:ext>
            </a:extLst>
          </p:cNvPr>
          <p:cNvCxnSpPr>
            <a:cxnSpLocks/>
          </p:cNvCxnSpPr>
          <p:nvPr/>
        </p:nvCxnSpPr>
        <p:spPr>
          <a:xfrm>
            <a:off x="482600" y="6654800"/>
            <a:ext cx="6426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ubtitle 8">
            <a:extLst>
              <a:ext uri="{FF2B5EF4-FFF2-40B4-BE49-F238E27FC236}">
                <a16:creationId xmlns:a16="http://schemas.microsoft.com/office/drawing/2014/main" id="{C82A3DDE-29FB-FB62-CF4A-4A58E9D524E0}"/>
              </a:ext>
            </a:extLst>
          </p:cNvPr>
          <p:cNvSpPr txBox="1">
            <a:spLocks/>
          </p:cNvSpPr>
          <p:nvPr/>
        </p:nvSpPr>
        <p:spPr>
          <a:xfrm>
            <a:off x="290410" y="6859645"/>
            <a:ext cx="7735990" cy="1038110"/>
          </a:xfrm>
          <a:prstGeom prst="rect">
            <a:avLst/>
          </a:prstGeom>
        </p:spPr>
        <p:txBody>
          <a:bodyPr vert="horz" lIns="91440" tIns="45720" rIns="91440" bIns="45720" rtlCol="0" anchor="t">
            <a:normAutofit/>
          </a:bodyPr>
          <a:lstStyle>
            <a:lvl1pPr marL="0" indent="0" algn="l" defTabSz="1036292" rtl="0" eaLnBrk="1" latinLnBrk="0" hangingPunct="1">
              <a:lnSpc>
                <a:spcPct val="100000"/>
              </a:lnSpc>
              <a:spcBef>
                <a:spcPts val="0"/>
              </a:spcBef>
              <a:buFont typeface="Arial" panose="020B0604020202020204" pitchFamily="34" charset="0"/>
              <a:buNone/>
              <a:defRPr sz="3173" b="1" kern="1200" spc="-23" baseline="0">
                <a:solidFill>
                  <a:schemeClr val="accent1"/>
                </a:solidFill>
                <a:latin typeface="+mn-lt"/>
                <a:ea typeface="+mn-ea"/>
                <a:cs typeface="+mn-cs"/>
              </a:defRPr>
            </a:lvl1pPr>
            <a:lvl2pPr marL="777219" indent="-259073" algn="l" defTabSz="1036292" rtl="0" eaLnBrk="1" latinLnBrk="0" hangingPunct="1">
              <a:lnSpc>
                <a:spcPct val="110000"/>
              </a:lnSpc>
              <a:spcBef>
                <a:spcPts val="567"/>
              </a:spcBef>
              <a:buFont typeface="Arial" panose="020B0604020202020204" pitchFamily="34" charset="0"/>
              <a:buChar char="•"/>
              <a:defRPr sz="2267" kern="1200" spc="-23" baseline="0">
                <a:solidFill>
                  <a:schemeClr val="tx1"/>
                </a:solidFill>
                <a:latin typeface="+mn-lt"/>
                <a:ea typeface="+mn-ea"/>
                <a:cs typeface="+mn-cs"/>
              </a:defRPr>
            </a:lvl2pPr>
            <a:lvl3pPr marL="1295365" indent="-259073" algn="l" defTabSz="1036292" rtl="0" eaLnBrk="1" latinLnBrk="0" hangingPunct="1">
              <a:lnSpc>
                <a:spcPct val="110000"/>
              </a:lnSpc>
              <a:spcBef>
                <a:spcPts val="567"/>
              </a:spcBef>
              <a:buFont typeface="Arial" panose="020B0604020202020204" pitchFamily="34" charset="0"/>
              <a:buChar char="•"/>
              <a:defRPr sz="2040" kern="1200" spc="-23" baseline="0">
                <a:solidFill>
                  <a:schemeClr val="tx1"/>
                </a:solidFill>
                <a:latin typeface="+mn-lt"/>
                <a:ea typeface="+mn-ea"/>
                <a:cs typeface="+mn-cs"/>
              </a:defRPr>
            </a:lvl3pPr>
            <a:lvl4pPr marL="1813511" indent="-259073" algn="l" defTabSz="1036292" rtl="0" eaLnBrk="1" latinLnBrk="0" hangingPunct="1">
              <a:lnSpc>
                <a:spcPct val="110000"/>
              </a:lnSpc>
              <a:spcBef>
                <a:spcPts val="567"/>
              </a:spcBef>
              <a:buFont typeface="Arial" panose="020B0604020202020204" pitchFamily="34" charset="0"/>
              <a:buChar char="•"/>
              <a:defRPr sz="1813" kern="1200" spc="-23" baseline="0">
                <a:solidFill>
                  <a:schemeClr val="tx1"/>
                </a:solidFill>
                <a:latin typeface="+mn-lt"/>
                <a:ea typeface="+mn-ea"/>
                <a:cs typeface="+mn-cs"/>
              </a:defRPr>
            </a:lvl4pPr>
            <a:lvl5pPr marL="2331657" indent="-259073" algn="l" defTabSz="1036292" rtl="0" eaLnBrk="1" latinLnBrk="0" hangingPunct="1">
              <a:lnSpc>
                <a:spcPct val="110000"/>
              </a:lnSpc>
              <a:spcBef>
                <a:spcPts val="567"/>
              </a:spcBef>
              <a:buFont typeface="Arial" panose="020B0604020202020204" pitchFamily="34" charset="0"/>
              <a:buChar char="•"/>
              <a:defRPr sz="1813" kern="1200" spc="-23" baseline="0">
                <a:solidFill>
                  <a:schemeClr val="tx1"/>
                </a:solidFill>
                <a:latin typeface="+mn-lt"/>
                <a:ea typeface="+mn-ea"/>
                <a:cs typeface="+mn-cs"/>
              </a:defRPr>
            </a:lvl5pPr>
            <a:lvl6pPr marL="2849802" indent="-259073" algn="l" defTabSz="1036292"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8" indent="-259073" algn="l" defTabSz="1036292"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94" indent="-259073" algn="l" defTabSz="1036292"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40" indent="-259073" algn="l" defTabSz="1036292"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endParaRPr lang="en-US" sz="2800" b="0" dirty="0">
              <a:solidFill>
                <a:schemeClr val="bg1"/>
              </a:solidFill>
            </a:endParaRPr>
          </a:p>
          <a:p>
            <a:endParaRPr lang="en-US" dirty="0"/>
          </a:p>
        </p:txBody>
      </p:sp>
      <p:sp>
        <p:nvSpPr>
          <p:cNvPr id="21" name="TextBox 20">
            <a:extLst>
              <a:ext uri="{FF2B5EF4-FFF2-40B4-BE49-F238E27FC236}">
                <a16:creationId xmlns:a16="http://schemas.microsoft.com/office/drawing/2014/main" id="{B68BF819-6191-FEC6-0680-B11E30F6082B}"/>
              </a:ext>
            </a:extLst>
          </p:cNvPr>
          <p:cNvSpPr txBox="1"/>
          <p:nvPr/>
        </p:nvSpPr>
        <p:spPr>
          <a:xfrm>
            <a:off x="8706931" y="4856784"/>
            <a:ext cx="2164269" cy="246221"/>
          </a:xfrm>
          <a:prstGeom prst="rect">
            <a:avLst/>
          </a:prstGeom>
          <a:noFill/>
        </p:spPr>
        <p:txBody>
          <a:bodyPr wrap="square" rtlCol="0">
            <a:spAutoFit/>
          </a:bodyPr>
          <a:lstStyle/>
          <a:p>
            <a:r>
              <a:rPr lang="en-US" sz="1000" dirty="0">
                <a:solidFill>
                  <a:schemeClr val="bg1"/>
                </a:solidFill>
              </a:rPr>
              <a:t>Image: Benjamin Hayes</a:t>
            </a:r>
          </a:p>
        </p:txBody>
      </p:sp>
      <p:sp>
        <p:nvSpPr>
          <p:cNvPr id="3" name="TextBox 2">
            <a:extLst>
              <a:ext uri="{FF2B5EF4-FFF2-40B4-BE49-F238E27FC236}">
                <a16:creationId xmlns:a16="http://schemas.microsoft.com/office/drawing/2014/main" id="{9F45E032-BA6B-B0ED-6458-CE5BF2F01E5E}"/>
              </a:ext>
            </a:extLst>
          </p:cNvPr>
          <p:cNvSpPr txBox="1"/>
          <p:nvPr/>
        </p:nvSpPr>
        <p:spPr>
          <a:xfrm>
            <a:off x="10617810" y="640080"/>
            <a:ext cx="2978709" cy="1200329"/>
          </a:xfrm>
          <a:prstGeom prst="rect">
            <a:avLst/>
          </a:prstGeom>
          <a:noFill/>
        </p:spPr>
        <p:txBody>
          <a:bodyPr wrap="square" rtlCol="0">
            <a:spAutoFit/>
          </a:bodyPr>
          <a:lstStyle/>
          <a:p>
            <a:r>
              <a:rPr lang="en-US" dirty="0">
                <a:solidFill>
                  <a:schemeClr val="bg1"/>
                </a:solidFill>
              </a:rPr>
              <a:t>Brad Kinder</a:t>
            </a:r>
          </a:p>
          <a:p>
            <a:r>
              <a:rPr lang="en-US" dirty="0">
                <a:solidFill>
                  <a:schemeClr val="bg1"/>
                </a:solidFill>
              </a:rPr>
              <a:t>BIL and IRA Coordinator National Forest System</a:t>
            </a:r>
          </a:p>
          <a:p>
            <a:r>
              <a:rPr lang="en-US" dirty="0">
                <a:solidFill>
                  <a:schemeClr val="bg1"/>
                </a:solidFill>
              </a:rPr>
              <a:t>Bradley.Kinder@usda.gov</a:t>
            </a:r>
          </a:p>
        </p:txBody>
      </p:sp>
      <p:sp>
        <p:nvSpPr>
          <p:cNvPr id="4" name="TextBox 3">
            <a:extLst>
              <a:ext uri="{FF2B5EF4-FFF2-40B4-BE49-F238E27FC236}">
                <a16:creationId xmlns:a16="http://schemas.microsoft.com/office/drawing/2014/main" id="{464ADA48-3CBD-DD1C-53B9-0D9EE10C4E48}"/>
              </a:ext>
            </a:extLst>
          </p:cNvPr>
          <p:cNvSpPr txBox="1"/>
          <p:nvPr/>
        </p:nvSpPr>
        <p:spPr>
          <a:xfrm>
            <a:off x="10601045" y="2433462"/>
            <a:ext cx="2978709" cy="923330"/>
          </a:xfrm>
          <a:prstGeom prst="rect">
            <a:avLst/>
          </a:prstGeom>
          <a:noFill/>
        </p:spPr>
        <p:txBody>
          <a:bodyPr wrap="square" rtlCol="0">
            <a:spAutoFit/>
          </a:bodyPr>
          <a:lstStyle/>
          <a:p>
            <a:r>
              <a:rPr lang="en-US" dirty="0">
                <a:solidFill>
                  <a:schemeClr val="bg1"/>
                </a:solidFill>
              </a:rPr>
              <a:t>Betty Jewett</a:t>
            </a:r>
          </a:p>
          <a:p>
            <a:r>
              <a:rPr lang="en-US" dirty="0">
                <a:solidFill>
                  <a:schemeClr val="bg1"/>
                </a:solidFill>
              </a:rPr>
              <a:t>Acting Director GAOA</a:t>
            </a:r>
          </a:p>
          <a:p>
            <a:r>
              <a:rPr lang="en-US" dirty="0">
                <a:solidFill>
                  <a:schemeClr val="bg1"/>
                </a:solidFill>
              </a:rPr>
              <a:t>Betty.Jewett@usda.gov</a:t>
            </a:r>
          </a:p>
        </p:txBody>
      </p:sp>
      <p:sp>
        <p:nvSpPr>
          <p:cNvPr id="5" name="TextBox 4">
            <a:extLst>
              <a:ext uri="{FF2B5EF4-FFF2-40B4-BE49-F238E27FC236}">
                <a16:creationId xmlns:a16="http://schemas.microsoft.com/office/drawing/2014/main" id="{9482C459-EB67-031C-D00A-2931131EAFD8}"/>
              </a:ext>
            </a:extLst>
          </p:cNvPr>
          <p:cNvSpPr txBox="1"/>
          <p:nvPr/>
        </p:nvSpPr>
        <p:spPr>
          <a:xfrm>
            <a:off x="10601044" y="4020235"/>
            <a:ext cx="2978709" cy="1200329"/>
          </a:xfrm>
          <a:prstGeom prst="rect">
            <a:avLst/>
          </a:prstGeom>
          <a:noFill/>
        </p:spPr>
        <p:txBody>
          <a:bodyPr wrap="square" rtlCol="0">
            <a:spAutoFit/>
          </a:bodyPr>
          <a:lstStyle/>
          <a:p>
            <a:r>
              <a:rPr lang="en-US" dirty="0">
                <a:solidFill>
                  <a:schemeClr val="bg1"/>
                </a:solidFill>
              </a:rPr>
              <a:t>Rob Harper</a:t>
            </a:r>
          </a:p>
          <a:p>
            <a:r>
              <a:rPr lang="en-US" dirty="0">
                <a:solidFill>
                  <a:schemeClr val="bg1"/>
                </a:solidFill>
              </a:rPr>
              <a:t>Director, Biological and Physical Resources</a:t>
            </a:r>
          </a:p>
          <a:p>
            <a:r>
              <a:rPr lang="en-US" dirty="0">
                <a:solidFill>
                  <a:schemeClr val="bg1"/>
                </a:solidFill>
              </a:rPr>
              <a:t>Robert.Harper@usda.gov</a:t>
            </a:r>
          </a:p>
        </p:txBody>
      </p:sp>
    </p:spTree>
    <p:extLst>
      <p:ext uri="{BB962C8B-B14F-4D97-AF65-F5344CB8AC3E}">
        <p14:creationId xmlns:p14="http://schemas.microsoft.com/office/powerpoint/2010/main" val="477186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0CB2D-2224-B7E9-21C0-0C8CF2E7EF1C}"/>
              </a:ext>
            </a:extLst>
          </p:cNvPr>
          <p:cNvSpPr>
            <a:spLocks noGrp="1"/>
          </p:cNvSpPr>
          <p:nvPr>
            <p:ph type="title"/>
          </p:nvPr>
        </p:nvSpPr>
        <p:spPr>
          <a:xfrm>
            <a:off x="345441" y="673104"/>
            <a:ext cx="3979949" cy="615402"/>
          </a:xfrm>
        </p:spPr>
        <p:txBody>
          <a:bodyPr>
            <a:normAutofit fontScale="90000"/>
          </a:bodyPr>
          <a:lstStyle/>
          <a:p>
            <a:r>
              <a:rPr lang="en-US" sz="3200" b="0" cap="none" dirty="0">
                <a:latin typeface="+mn-lt"/>
              </a:rPr>
              <a:t>FUNDING SUMMARY</a:t>
            </a:r>
          </a:p>
        </p:txBody>
      </p:sp>
      <p:sp>
        <p:nvSpPr>
          <p:cNvPr id="9" name="Content Placeholder 8">
            <a:extLst>
              <a:ext uri="{FF2B5EF4-FFF2-40B4-BE49-F238E27FC236}">
                <a16:creationId xmlns:a16="http://schemas.microsoft.com/office/drawing/2014/main" id="{5DD45827-5432-D25E-5128-5A2F4CD02DAA}"/>
              </a:ext>
            </a:extLst>
          </p:cNvPr>
          <p:cNvSpPr>
            <a:spLocks noGrp="1"/>
          </p:cNvSpPr>
          <p:nvPr>
            <p:ph type="body" sz="quarter" idx="15"/>
          </p:nvPr>
        </p:nvSpPr>
        <p:spPr>
          <a:xfrm>
            <a:off x="447040" y="1665514"/>
            <a:ext cx="3684693" cy="5679829"/>
          </a:xfrm>
        </p:spPr>
        <p:txBody>
          <a:bodyPr vert="horz" lIns="103632" tIns="51816" rIns="103632" bIns="51816" rtlCol="0" anchor="t">
            <a:normAutofit fontScale="92500" lnSpcReduction="10000"/>
          </a:bodyPr>
          <a:lstStyle/>
          <a:p>
            <a:pPr marL="0" indent="0">
              <a:buNone/>
            </a:pPr>
            <a:r>
              <a:rPr lang="en-US" dirty="0">
                <a:solidFill>
                  <a:schemeClr val="bg1"/>
                </a:solidFill>
              </a:rPr>
              <a:t>BIL:</a:t>
            </a:r>
            <a:r>
              <a:rPr lang="en-US" b="1" dirty="0">
                <a:solidFill>
                  <a:schemeClr val="bg1"/>
                </a:solidFill>
              </a:rPr>
              <a:t> $5.5 Billion</a:t>
            </a:r>
          </a:p>
          <a:p>
            <a:r>
              <a:rPr lang="en-US" dirty="0">
                <a:solidFill>
                  <a:schemeClr val="bg1"/>
                </a:solidFill>
              </a:rPr>
              <a:t>To</a:t>
            </a:r>
            <a:r>
              <a:rPr lang="en-US" b="1" dirty="0">
                <a:solidFill>
                  <a:schemeClr val="bg1"/>
                </a:solidFill>
              </a:rPr>
              <a:t> </a:t>
            </a:r>
            <a:r>
              <a:rPr lang="en-US" dirty="0">
                <a:solidFill>
                  <a:schemeClr val="bg1"/>
                </a:solidFill>
              </a:rPr>
              <a:t>restore ecosystems and reduce wildfire risk to communities</a:t>
            </a:r>
          </a:p>
          <a:p>
            <a:pPr marL="0" indent="0">
              <a:buNone/>
            </a:pPr>
            <a:r>
              <a:rPr lang="en-US" dirty="0">
                <a:solidFill>
                  <a:schemeClr val="bg1"/>
                </a:solidFill>
              </a:rPr>
              <a:t>IRA: </a:t>
            </a:r>
            <a:r>
              <a:rPr lang="en-US" b="1" dirty="0">
                <a:solidFill>
                  <a:schemeClr val="bg1"/>
                </a:solidFill>
              </a:rPr>
              <a:t>$5 billion</a:t>
            </a:r>
          </a:p>
          <a:p>
            <a:r>
              <a:rPr lang="en-US" dirty="0">
                <a:solidFill>
                  <a:schemeClr val="bg1"/>
                </a:solidFill>
              </a:rPr>
              <a:t>To address the wildfire crisis and implement state, private, and Tribal forestry projects </a:t>
            </a:r>
          </a:p>
          <a:p>
            <a:pPr marL="0" indent="0">
              <a:buNone/>
            </a:pPr>
            <a:r>
              <a:rPr lang="en-US" dirty="0">
                <a:solidFill>
                  <a:schemeClr val="bg1"/>
                </a:solidFill>
              </a:rPr>
              <a:t>GAOA: </a:t>
            </a:r>
            <a:r>
              <a:rPr lang="en-US" b="1" dirty="0">
                <a:solidFill>
                  <a:schemeClr val="bg1"/>
                </a:solidFill>
              </a:rPr>
              <a:t>$7.7 billion</a:t>
            </a:r>
          </a:p>
          <a:p>
            <a:r>
              <a:rPr lang="en-US" dirty="0">
                <a:solidFill>
                  <a:schemeClr val="bg1"/>
                </a:solidFill>
              </a:rPr>
              <a:t>To invest in America’s outdoor recreation infrastructure, public lands access, and land &amp; water conservation</a:t>
            </a:r>
          </a:p>
        </p:txBody>
      </p:sp>
      <p:cxnSp>
        <p:nvCxnSpPr>
          <p:cNvPr id="10" name="Straight Connector 9">
            <a:extLst>
              <a:ext uri="{FF2B5EF4-FFF2-40B4-BE49-F238E27FC236}">
                <a16:creationId xmlns:a16="http://schemas.microsoft.com/office/drawing/2014/main" id="{C35F7666-0867-9689-1D24-330447963FE3}"/>
              </a:ext>
              <a:ext uri="{C183D7F6-B498-43B3-948B-1728B52AA6E4}">
                <adec:decorative xmlns:adec="http://schemas.microsoft.com/office/drawing/2017/decorative" val="1"/>
              </a:ext>
            </a:extLst>
          </p:cNvPr>
          <p:cNvCxnSpPr>
            <a:cxnSpLocks/>
          </p:cNvCxnSpPr>
          <p:nvPr/>
        </p:nvCxnSpPr>
        <p:spPr>
          <a:xfrm>
            <a:off x="345441" y="1526898"/>
            <a:ext cx="336804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98EBD96-D1B6-B24B-14E3-11A5EDB5AA6A}"/>
              </a:ext>
            </a:extLst>
          </p:cNvPr>
          <p:cNvSpPr txBox="1"/>
          <p:nvPr/>
        </p:nvSpPr>
        <p:spPr>
          <a:xfrm>
            <a:off x="5410200" y="3200400"/>
            <a:ext cx="184731" cy="369332"/>
          </a:xfrm>
          <a:prstGeom prst="rect">
            <a:avLst/>
          </a:prstGeom>
          <a:noFill/>
        </p:spPr>
        <p:txBody>
          <a:bodyPr wrap="none" rtlCol="0">
            <a:spAutoFit/>
          </a:bodyPr>
          <a:lstStyle/>
          <a:p>
            <a:endParaRPr lang="en-US" dirty="0"/>
          </a:p>
        </p:txBody>
      </p:sp>
      <p:pic>
        <p:nvPicPr>
          <p:cNvPr id="6" name="Picture 5" descr="Map&#10;&#10;Description automatically generated">
            <a:extLst>
              <a:ext uri="{FF2B5EF4-FFF2-40B4-BE49-F238E27FC236}">
                <a16:creationId xmlns:a16="http://schemas.microsoft.com/office/drawing/2014/main" id="{70C2DB99-8B3B-EFC9-92C0-1A6A7997679B}"/>
              </a:ext>
            </a:extLst>
          </p:cNvPr>
          <p:cNvPicPr>
            <a:picLocks noChangeAspect="1"/>
          </p:cNvPicPr>
          <p:nvPr/>
        </p:nvPicPr>
        <p:blipFill rotWithShape="1">
          <a:blip r:embed="rId3">
            <a:extLst>
              <a:ext uri="{28A0092B-C50C-407E-A947-70E740481C1C}">
                <a14:useLocalDpi xmlns:a14="http://schemas.microsoft.com/office/drawing/2010/main" val="0"/>
              </a:ext>
            </a:extLst>
          </a:blip>
          <a:srcRect l="6580" t="6570" r="13996" b="6799"/>
          <a:stretch/>
        </p:blipFill>
        <p:spPr>
          <a:xfrm>
            <a:off x="4595873" y="0"/>
            <a:ext cx="9221727" cy="7772400"/>
          </a:xfrm>
          <a:prstGeom prst="rect">
            <a:avLst/>
          </a:prstGeom>
        </p:spPr>
      </p:pic>
    </p:spTree>
    <p:extLst>
      <p:ext uri="{BB962C8B-B14F-4D97-AF65-F5344CB8AC3E}">
        <p14:creationId xmlns:p14="http://schemas.microsoft.com/office/powerpoint/2010/main" val="3648190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Wildfire aftermath near community">
            <a:extLst>
              <a:ext uri="{FF2B5EF4-FFF2-40B4-BE49-F238E27FC236}">
                <a16:creationId xmlns:a16="http://schemas.microsoft.com/office/drawing/2014/main" id="{98D3309C-AC51-D595-58DC-075A5E27E077}"/>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526" t="15972" r="-77"/>
          <a:stretch/>
        </p:blipFill>
        <p:spPr>
          <a:xfrm>
            <a:off x="0" y="0"/>
            <a:ext cx="13817600" cy="7772400"/>
          </a:xfrm>
        </p:spPr>
      </p:pic>
      <p:sp>
        <p:nvSpPr>
          <p:cNvPr id="14" name="Rectangle 13">
            <a:extLst>
              <a:ext uri="{FF2B5EF4-FFF2-40B4-BE49-F238E27FC236}">
                <a16:creationId xmlns:a16="http://schemas.microsoft.com/office/drawing/2014/main" id="{C4C633BF-33B7-3C3A-7F0A-4879B8678987}"/>
              </a:ext>
            </a:extLst>
          </p:cNvPr>
          <p:cNvSpPr/>
          <p:nvPr/>
        </p:nvSpPr>
        <p:spPr>
          <a:xfrm>
            <a:off x="1516098" y="4797777"/>
            <a:ext cx="12301503" cy="211102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5" name="Title 4">
            <a:extLst>
              <a:ext uri="{FF2B5EF4-FFF2-40B4-BE49-F238E27FC236}">
                <a16:creationId xmlns:a16="http://schemas.microsoft.com/office/drawing/2014/main" id="{A7118C80-70DF-FB71-11F1-A65B4CE45E69}"/>
              </a:ext>
            </a:extLst>
          </p:cNvPr>
          <p:cNvSpPr>
            <a:spLocks noGrp="1"/>
          </p:cNvSpPr>
          <p:nvPr>
            <p:ph type="ctrTitle"/>
          </p:nvPr>
        </p:nvSpPr>
        <p:spPr>
          <a:xfrm>
            <a:off x="842874" y="4279620"/>
            <a:ext cx="12544665" cy="1748683"/>
          </a:xfrm>
          <a:effectLst/>
        </p:spPr>
        <p:txBody>
          <a:bodyPr anchor="b">
            <a:normAutofit/>
          </a:bodyPr>
          <a:lstStyle/>
          <a:p>
            <a:pPr algn="r"/>
            <a:r>
              <a:rPr lang="en-US" sz="6800" dirty="0">
                <a:latin typeface="+mj-lt"/>
              </a:rPr>
              <a:t>Wildfire crisis strategy</a:t>
            </a:r>
          </a:p>
        </p:txBody>
      </p:sp>
      <p:sp>
        <p:nvSpPr>
          <p:cNvPr id="6" name="Subtitle 5">
            <a:extLst>
              <a:ext uri="{FF2B5EF4-FFF2-40B4-BE49-F238E27FC236}">
                <a16:creationId xmlns:a16="http://schemas.microsoft.com/office/drawing/2014/main" id="{A4BC9798-5439-65B7-CCF7-B67489FD2382}"/>
              </a:ext>
            </a:extLst>
          </p:cNvPr>
          <p:cNvSpPr>
            <a:spLocks noGrp="1"/>
          </p:cNvSpPr>
          <p:nvPr>
            <p:ph type="subTitle" idx="1"/>
          </p:nvPr>
        </p:nvSpPr>
        <p:spPr>
          <a:xfrm>
            <a:off x="2245362" y="5914630"/>
            <a:ext cx="11046224" cy="833689"/>
          </a:xfrm>
          <a:effectLst/>
        </p:spPr>
        <p:txBody>
          <a:bodyPr>
            <a:normAutofit/>
          </a:bodyPr>
          <a:lstStyle/>
          <a:p>
            <a:pPr algn="r">
              <a:lnSpc>
                <a:spcPct val="107000"/>
              </a:lnSpc>
              <a:spcBef>
                <a:spcPts val="0"/>
              </a:spcBef>
              <a:spcAft>
                <a:spcPts val="907"/>
              </a:spcAft>
            </a:pPr>
            <a:r>
              <a:rPr lang="en-US" sz="2040" b="0" spc="340" dirty="0">
                <a:ea typeface="Calibri" panose="020F0502020204030204" pitchFamily="34" charset="0"/>
                <a:cs typeface="Calibri" panose="020F0502020204030204" pitchFamily="34" charset="0"/>
              </a:rPr>
              <a:t>PROTECTING PEOPLE’S LIVES AND THE INFRASTRUCTURE</a:t>
            </a:r>
            <a:br>
              <a:rPr lang="en-US" sz="2040" b="0" spc="340" dirty="0">
                <a:ea typeface="Calibri" panose="020F0502020204030204" pitchFamily="34" charset="0"/>
                <a:cs typeface="Calibri" panose="020F0502020204030204" pitchFamily="34" charset="0"/>
              </a:rPr>
            </a:br>
            <a:r>
              <a:rPr lang="en-US" sz="2040" b="0" spc="340" dirty="0">
                <a:ea typeface="Calibri" panose="020F0502020204030204" pitchFamily="34" charset="0"/>
                <a:cs typeface="Calibri" panose="020F0502020204030204" pitchFamily="34" charset="0"/>
              </a:rPr>
              <a:t>AND NATURAL RESOURCES THEY DEPEND ON</a:t>
            </a:r>
          </a:p>
        </p:txBody>
      </p:sp>
      <p:cxnSp>
        <p:nvCxnSpPr>
          <p:cNvPr id="9" name="Straight Connector 8">
            <a:extLst>
              <a:ext uri="{FF2B5EF4-FFF2-40B4-BE49-F238E27FC236}">
                <a16:creationId xmlns:a16="http://schemas.microsoft.com/office/drawing/2014/main" id="{8218CFD5-F81D-F0EC-FAEC-00DB431DC680}"/>
              </a:ext>
            </a:extLst>
          </p:cNvPr>
          <p:cNvCxnSpPr>
            <a:cxnSpLocks/>
          </p:cNvCxnSpPr>
          <p:nvPr/>
        </p:nvCxnSpPr>
        <p:spPr>
          <a:xfrm>
            <a:off x="4049324" y="5933821"/>
            <a:ext cx="9134202"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498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 of landscapes within the Wildfire Crisis Strategy">
            <a:extLst>
              <a:ext uri="{FF2B5EF4-FFF2-40B4-BE49-F238E27FC236}">
                <a16:creationId xmlns:a16="http://schemas.microsoft.com/office/drawing/2014/main" id="{2753C343-0C3D-4652-852E-A6121A427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5454" y="0"/>
            <a:ext cx="6542146" cy="7772400"/>
          </a:xfrm>
          <a:prstGeom prst="rect">
            <a:avLst/>
          </a:prstGeom>
          <a:ln>
            <a:noFill/>
          </a:ln>
        </p:spPr>
      </p:pic>
      <p:sp>
        <p:nvSpPr>
          <p:cNvPr id="2" name="Title 1">
            <a:extLst>
              <a:ext uri="{FF2B5EF4-FFF2-40B4-BE49-F238E27FC236}">
                <a16:creationId xmlns:a16="http://schemas.microsoft.com/office/drawing/2014/main" id="{3A050608-592D-6EA8-12BD-E6D6AB39F125}"/>
              </a:ext>
            </a:extLst>
          </p:cNvPr>
          <p:cNvSpPr>
            <a:spLocks noGrp="1"/>
          </p:cNvSpPr>
          <p:nvPr>
            <p:ph type="ctrTitle"/>
          </p:nvPr>
        </p:nvSpPr>
        <p:spPr>
          <a:xfrm>
            <a:off x="255812" y="849242"/>
            <a:ext cx="7724172" cy="3641082"/>
          </a:xfrm>
        </p:spPr>
        <p:txBody>
          <a:bodyPr>
            <a:normAutofit/>
          </a:bodyPr>
          <a:lstStyle/>
          <a:p>
            <a:r>
              <a:rPr lang="en-US" sz="6600" dirty="0"/>
              <a:t>Investment in </a:t>
            </a:r>
            <a:br>
              <a:rPr lang="en-US" sz="6600" dirty="0"/>
            </a:br>
            <a:r>
              <a:rPr lang="en-US" sz="6600" dirty="0"/>
              <a:t>21 landscapes</a:t>
            </a:r>
          </a:p>
        </p:txBody>
      </p:sp>
      <p:sp>
        <p:nvSpPr>
          <p:cNvPr id="3" name="Content Placeholder 2">
            <a:extLst>
              <a:ext uri="{FF2B5EF4-FFF2-40B4-BE49-F238E27FC236}">
                <a16:creationId xmlns:a16="http://schemas.microsoft.com/office/drawing/2014/main" id="{BEE11386-A88F-42AC-77C2-4943E50F62B7}"/>
              </a:ext>
            </a:extLst>
          </p:cNvPr>
          <p:cNvSpPr>
            <a:spLocks noGrp="1"/>
          </p:cNvSpPr>
          <p:nvPr>
            <p:ph type="subTitle" idx="1"/>
          </p:nvPr>
        </p:nvSpPr>
        <p:spPr>
          <a:xfrm>
            <a:off x="390150" y="3886200"/>
            <a:ext cx="6601490" cy="2502526"/>
          </a:xfrm>
        </p:spPr>
        <p:txBody>
          <a:bodyPr>
            <a:normAutofit/>
          </a:bodyPr>
          <a:lstStyle/>
          <a:p>
            <a:pPr algn="ctr"/>
            <a:r>
              <a:rPr lang="en-US" b="0" dirty="0"/>
              <a:t>Hazardous fuels reduction projects in 134 out of 250 high-risk </a:t>
            </a:r>
            <a:br>
              <a:rPr lang="en-US" b="0" dirty="0"/>
            </a:br>
            <a:r>
              <a:rPr lang="en-US" b="0" dirty="0"/>
              <a:t>western </a:t>
            </a:r>
            <a:r>
              <a:rPr lang="en-US" b="0" dirty="0" err="1"/>
              <a:t>firesheds</a:t>
            </a:r>
            <a:endParaRPr lang="en-US" b="0" dirty="0"/>
          </a:p>
          <a:p>
            <a:endParaRPr lang="en-US" b="0" dirty="0"/>
          </a:p>
        </p:txBody>
      </p:sp>
      <p:cxnSp>
        <p:nvCxnSpPr>
          <p:cNvPr id="7" name="Straight Connector 6">
            <a:extLst>
              <a:ext uri="{FF2B5EF4-FFF2-40B4-BE49-F238E27FC236}">
                <a16:creationId xmlns:a16="http://schemas.microsoft.com/office/drawing/2014/main" id="{CD02E16A-9C08-DE25-3E88-689DF16CFD62}"/>
              </a:ext>
            </a:extLst>
          </p:cNvPr>
          <p:cNvCxnSpPr>
            <a:cxnSpLocks/>
          </p:cNvCxnSpPr>
          <p:nvPr/>
        </p:nvCxnSpPr>
        <p:spPr>
          <a:xfrm>
            <a:off x="390150" y="3555526"/>
            <a:ext cx="65186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8511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448E538-6AE2-0B09-E810-7C5B40BBAE87}"/>
              </a:ext>
            </a:extLst>
          </p:cNvPr>
          <p:cNvSpPr txBox="1"/>
          <p:nvPr/>
        </p:nvSpPr>
        <p:spPr>
          <a:xfrm>
            <a:off x="510007" y="2641080"/>
            <a:ext cx="6332436" cy="4807406"/>
          </a:xfrm>
          <a:prstGeom prst="rect">
            <a:avLst/>
          </a:prstGeom>
          <a:noFill/>
        </p:spPr>
        <p:txBody>
          <a:bodyPr wrap="square">
            <a:spAutoFit/>
          </a:bodyPr>
          <a:lstStyle/>
          <a:p>
            <a:pPr marL="171450" marR="0" lvl="0" indent="-171450" algn="l" defTabSz="6858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b="1" dirty="0">
                <a:solidFill>
                  <a:prstClr val="white"/>
                </a:solidFill>
                <a:ea typeface="Times New Roman" panose="02020603050405020304" pitchFamily="18" charset="0"/>
                <a:cs typeface="Calibri" panose="020F0502020204030204" pitchFamily="34" charset="0"/>
              </a:rPr>
              <a:t>REPLANT Act</a:t>
            </a:r>
          </a:p>
          <a:p>
            <a:pPr marL="628650" lvl="1" indent="-171450" defTabSz="685800">
              <a:lnSpc>
                <a:spcPct val="114000"/>
              </a:lnSpc>
              <a:buFont typeface="Arial" panose="020B0604020202020204" pitchFamily="34" charset="0"/>
              <a:buChar char="•"/>
              <a:defRPr/>
            </a:pPr>
            <a:r>
              <a:rPr lang="en-US" dirty="0">
                <a:solidFill>
                  <a:prstClr val="white"/>
                </a:solidFill>
                <a:ea typeface="Times New Roman" panose="02020603050405020304" pitchFamily="18" charset="0"/>
                <a:cs typeface="Calibri" panose="020F0502020204030204" pitchFamily="34" charset="0"/>
              </a:rPr>
              <a:t>Raises amount of available funding for reforestation</a:t>
            </a:r>
          </a:p>
          <a:p>
            <a:pPr marL="628650" lvl="1" indent="-171450" defTabSz="685800">
              <a:lnSpc>
                <a:spcPct val="114000"/>
              </a:lnSpc>
              <a:buFont typeface="Arial" panose="020B0604020202020204" pitchFamily="34" charset="0"/>
              <a:buChar char="•"/>
              <a:defRPr/>
            </a:pPr>
            <a:r>
              <a:rPr lang="en-US" dirty="0">
                <a:solidFill>
                  <a:prstClr val="white"/>
                </a:solidFill>
                <a:ea typeface="Times New Roman" panose="02020603050405020304" pitchFamily="18" charset="0"/>
                <a:cs typeface="Calibri" panose="020F0502020204030204" pitchFamily="34" charset="0"/>
              </a:rPr>
              <a:t>Provides resources to address reforestation backlog by planting 1 billion trees over 10 years </a:t>
            </a:r>
          </a:p>
          <a:p>
            <a:pPr lvl="1" defTabSz="685800">
              <a:lnSpc>
                <a:spcPct val="114000"/>
              </a:lnSpc>
              <a:defRPr/>
            </a:pPr>
            <a:endParaRPr lang="en-US" dirty="0">
              <a:solidFill>
                <a:prstClr val="white"/>
              </a:solidFill>
              <a:ea typeface="Times New Roman" panose="02020603050405020304" pitchFamily="18" charset="0"/>
              <a:cs typeface="Calibri" panose="020F0502020204030204" pitchFamily="34" charset="0"/>
            </a:endParaRPr>
          </a:p>
          <a:p>
            <a:pPr marL="171450" marR="0" lvl="0" indent="-171450" algn="l" defTabSz="6858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ea typeface="Times New Roman" panose="02020603050405020304" pitchFamily="18" charset="0"/>
                <a:cs typeface="Calibri" panose="020F0502020204030204" pitchFamily="34" charset="0"/>
              </a:rPr>
              <a:t>Native </a:t>
            </a:r>
            <a:r>
              <a:rPr lang="en-US" b="1" dirty="0">
                <a:solidFill>
                  <a:prstClr val="white"/>
                </a:solidFill>
                <a:ea typeface="Times New Roman" panose="02020603050405020304" pitchFamily="18" charset="0"/>
                <a:cs typeface="Calibri" panose="020F0502020204030204" pitchFamily="34" charset="0"/>
              </a:rPr>
              <a:t>Seed &amp; Nursery Partnerships</a:t>
            </a:r>
          </a:p>
          <a:p>
            <a:pPr marL="628650" lvl="1" indent="-171450" defTabSz="685800">
              <a:lnSpc>
                <a:spcPct val="114000"/>
              </a:lnSpc>
              <a:buFont typeface="Arial" panose="020B0604020202020204" pitchFamily="34" charset="0"/>
              <a:buChar char="•"/>
              <a:defRPr/>
            </a:pPr>
            <a:r>
              <a:rPr lang="en-US" dirty="0">
                <a:solidFill>
                  <a:prstClr val="white"/>
                </a:solidFill>
                <a:ea typeface="Times New Roman" panose="02020603050405020304" pitchFamily="18" charset="0"/>
                <a:cs typeface="Calibri" panose="020F0502020204030204" pitchFamily="34" charset="0"/>
              </a:rPr>
              <a:t>Recently announced $10 million investment to meet reforestation needs, increase capacity for nurseries and seed orchards, and meet future demands for seedlings</a:t>
            </a:r>
          </a:p>
          <a:p>
            <a:pPr marL="1085850" lvl="2" indent="-171450" defTabSz="685800">
              <a:lnSpc>
                <a:spcPct val="114000"/>
              </a:lnSpc>
              <a:buFont typeface="Arial" panose="020B0604020202020204" pitchFamily="34" charset="0"/>
              <a:buChar char="•"/>
              <a:defRPr/>
            </a:pPr>
            <a:r>
              <a:rPr lang="en-US" dirty="0">
                <a:solidFill>
                  <a:prstClr val="white"/>
                </a:solidFill>
                <a:ea typeface="Times New Roman" panose="02020603050405020304" pitchFamily="18" charset="0"/>
                <a:cs typeface="Calibri" panose="020F0502020204030204" pitchFamily="34" charset="0"/>
              </a:rPr>
              <a:t>Established new agreement with Chicago Botanical Garden trains over 1700 seed collectors to address insufficient supply of native seeds</a:t>
            </a:r>
          </a:p>
          <a:p>
            <a:pPr lvl="1" defTabSz="685800">
              <a:lnSpc>
                <a:spcPct val="114000"/>
              </a:lnSpc>
              <a:defRPr/>
            </a:pPr>
            <a:endParaRPr kumimoji="0" lang="en-US" b="0" i="0" u="none" strike="noStrike" kern="1200" cap="none" spc="0" normalizeH="0" baseline="0" noProof="0" dirty="0">
              <a:ln>
                <a:noFill/>
              </a:ln>
              <a:solidFill>
                <a:prstClr val="white"/>
              </a:solidFill>
              <a:effectLst/>
              <a:uLnTx/>
              <a:uFillTx/>
              <a:ea typeface="Times New Roman" panose="02020603050405020304" pitchFamily="18" charset="0"/>
              <a:cs typeface="Calibri" panose="020F0502020204030204" pitchFamily="34" charset="0"/>
            </a:endParaRPr>
          </a:p>
        </p:txBody>
      </p:sp>
      <p:sp>
        <p:nvSpPr>
          <p:cNvPr id="6" name="Title 7">
            <a:extLst>
              <a:ext uri="{FF2B5EF4-FFF2-40B4-BE49-F238E27FC236}">
                <a16:creationId xmlns:a16="http://schemas.microsoft.com/office/drawing/2014/main" id="{956D5180-5F75-781F-3AD4-407C1C6D6C33}"/>
              </a:ext>
            </a:extLst>
          </p:cNvPr>
          <p:cNvSpPr txBox="1">
            <a:spLocks/>
          </p:cNvSpPr>
          <p:nvPr/>
        </p:nvSpPr>
        <p:spPr>
          <a:xfrm>
            <a:off x="510007" y="323914"/>
            <a:ext cx="6912226" cy="2682241"/>
          </a:xfrm>
          <a:prstGeom prst="rect">
            <a:avLst/>
          </a:prstGeom>
        </p:spPr>
        <p:txBody>
          <a:bodyPr>
            <a:normAutofit fontScale="97500"/>
          </a:bodyPr>
          <a:lstStyle>
            <a:lvl1pPr algn="l" defTabSz="1036292" rtl="0" eaLnBrk="1" latinLnBrk="0" hangingPunct="1">
              <a:lnSpc>
                <a:spcPct val="90000"/>
              </a:lnSpc>
              <a:spcBef>
                <a:spcPct val="0"/>
              </a:spcBef>
              <a:buNone/>
              <a:defRPr sz="5340" b="0" i="0" kern="1200" cap="all" spc="-45" baseline="0">
                <a:solidFill>
                  <a:schemeClr val="accent1"/>
                </a:solidFill>
                <a:latin typeface="+mj-lt"/>
                <a:ea typeface="+mj-ea"/>
                <a:cs typeface="+mj-cs"/>
              </a:defRPr>
            </a:lvl1pPr>
          </a:lstStyle>
          <a:p>
            <a:r>
              <a:rPr lang="en-US" sz="4400" dirty="0">
                <a:solidFill>
                  <a:schemeClr val="bg1"/>
                </a:solidFill>
                <a:latin typeface="+mn-lt"/>
              </a:rPr>
              <a:t>Scale-up Reforestation &amp; Revegetation</a:t>
            </a:r>
          </a:p>
        </p:txBody>
      </p:sp>
      <p:cxnSp>
        <p:nvCxnSpPr>
          <p:cNvPr id="9" name="Straight Connector 8">
            <a:extLst>
              <a:ext uri="{FF2B5EF4-FFF2-40B4-BE49-F238E27FC236}">
                <a16:creationId xmlns:a16="http://schemas.microsoft.com/office/drawing/2014/main" id="{137EB49C-C9E0-E156-2F5B-B1DB8C71DCA6}"/>
              </a:ext>
              <a:ext uri="{C183D7F6-B498-43B3-948B-1728B52AA6E4}">
                <adec:decorative xmlns:adec="http://schemas.microsoft.com/office/drawing/2017/decorative" val="1"/>
              </a:ext>
            </a:extLst>
          </p:cNvPr>
          <p:cNvCxnSpPr>
            <a:cxnSpLocks/>
          </p:cNvCxnSpPr>
          <p:nvPr/>
        </p:nvCxnSpPr>
        <p:spPr>
          <a:xfrm>
            <a:off x="510007" y="2232443"/>
            <a:ext cx="517033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tree, outdoor, grass, wood&#10;&#10;Description automatically generated">
            <a:extLst>
              <a:ext uri="{FF2B5EF4-FFF2-40B4-BE49-F238E27FC236}">
                <a16:creationId xmlns:a16="http://schemas.microsoft.com/office/drawing/2014/main" id="{61977D13-9D07-E964-D1E6-BB8FE5FFE2B2}"/>
              </a:ext>
            </a:extLst>
          </p:cNvPr>
          <p:cNvPicPr>
            <a:picLocks noChangeAspect="1"/>
          </p:cNvPicPr>
          <p:nvPr/>
        </p:nvPicPr>
        <p:blipFill rotWithShape="1">
          <a:blip r:embed="rId3">
            <a:extLst>
              <a:ext uri="{28A0092B-C50C-407E-A947-70E740481C1C}">
                <a14:useLocalDpi xmlns:a14="http://schemas.microsoft.com/office/drawing/2010/main" val="0"/>
              </a:ext>
            </a:extLst>
          </a:blip>
          <a:srcRect l="6432"/>
          <a:stretch/>
        </p:blipFill>
        <p:spPr>
          <a:xfrm>
            <a:off x="7465671" y="0"/>
            <a:ext cx="6332436" cy="7772400"/>
          </a:xfrm>
          <a:prstGeom prst="rect">
            <a:avLst/>
          </a:prstGeom>
        </p:spPr>
      </p:pic>
    </p:spTree>
    <p:extLst>
      <p:ext uri="{BB962C8B-B14F-4D97-AF65-F5344CB8AC3E}">
        <p14:creationId xmlns:p14="http://schemas.microsoft.com/office/powerpoint/2010/main" val="4088764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ADC4C7E-9599-745F-5AE4-F6BE2C9141CE}"/>
              </a:ext>
            </a:extLst>
          </p:cNvPr>
          <p:cNvSpPr>
            <a:spLocks noGrp="1"/>
          </p:cNvSpPr>
          <p:nvPr>
            <p:ph type="body" sz="quarter" idx="15"/>
          </p:nvPr>
        </p:nvSpPr>
        <p:spPr>
          <a:xfrm>
            <a:off x="4892039" y="1134753"/>
            <a:ext cx="8346949" cy="6346173"/>
          </a:xfrm>
        </p:spPr>
        <p:txBody>
          <a:bodyPr vert="horz" lIns="103632" tIns="51816" rIns="103632" bIns="51816" rtlCol="0" anchor="t">
            <a:normAutofit/>
          </a:bodyPr>
          <a:lstStyle/>
          <a:p>
            <a:pPr marL="0" indent="0">
              <a:buNone/>
            </a:pPr>
            <a:r>
              <a:rPr lang="en-US" sz="2720" dirty="0"/>
              <a:t>$25.5 million </a:t>
            </a:r>
            <a:r>
              <a:rPr lang="en-US" sz="2720" b="1" dirty="0"/>
              <a:t>Collaborative Aquatic Landscape Restoration </a:t>
            </a:r>
            <a:r>
              <a:rPr lang="en-US" sz="2720" dirty="0"/>
              <a:t>Program </a:t>
            </a:r>
          </a:p>
          <a:p>
            <a:r>
              <a:rPr lang="en-US" sz="2720" dirty="0"/>
              <a:t>Improve water quality, reduce sedimentation into streams and restore priority watersheds across tribal, state and federally managed public lands</a:t>
            </a:r>
          </a:p>
          <a:p>
            <a:endParaRPr lang="en-US" sz="2720" dirty="0"/>
          </a:p>
          <a:p>
            <a:pPr marL="0" indent="0">
              <a:buNone/>
            </a:pPr>
            <a:r>
              <a:rPr lang="en-US" sz="2720" dirty="0"/>
              <a:t> $40 million </a:t>
            </a:r>
            <a:r>
              <a:rPr lang="en-US" sz="2720" b="1" dirty="0"/>
              <a:t>Legacy Roads and Trails </a:t>
            </a:r>
            <a:r>
              <a:rPr lang="en-US" sz="2720" dirty="0"/>
              <a:t>Program </a:t>
            </a:r>
          </a:p>
          <a:p>
            <a:r>
              <a:rPr lang="en-US" sz="2720" dirty="0"/>
              <a:t>Improve water quality and aquatic habitat while making transportation systems safer, more sustainable and more durable</a:t>
            </a:r>
          </a:p>
          <a:p>
            <a:pPr marL="0" indent="0">
              <a:buNone/>
            </a:pPr>
            <a:endParaRPr lang="en-US" sz="2720" dirty="0">
              <a:highlight>
                <a:srgbClr val="FFFF00"/>
              </a:highlight>
            </a:endParaRPr>
          </a:p>
        </p:txBody>
      </p:sp>
      <p:sp>
        <p:nvSpPr>
          <p:cNvPr id="6" name="Slide Number Placeholder 5">
            <a:extLst>
              <a:ext uri="{FF2B5EF4-FFF2-40B4-BE49-F238E27FC236}">
                <a16:creationId xmlns:a16="http://schemas.microsoft.com/office/drawing/2014/main" id="{DC9C010C-686F-8F32-7007-E270E65D414B}"/>
              </a:ext>
            </a:extLst>
          </p:cNvPr>
          <p:cNvSpPr>
            <a:spLocks noGrp="1"/>
          </p:cNvSpPr>
          <p:nvPr>
            <p:ph type="sldNum" sz="quarter" idx="12"/>
          </p:nvPr>
        </p:nvSpPr>
        <p:spPr/>
        <p:txBody>
          <a:bodyPr/>
          <a:lstStyle/>
          <a:p>
            <a:fld id="{0D4885A8-DDA8-4FCF-AB25-DA8F78EC7557}" type="slidenum">
              <a:rPr lang="en-US" smtClean="0"/>
              <a:pPr/>
              <a:t>7</a:t>
            </a:fld>
            <a:endParaRPr lang="en-US"/>
          </a:p>
        </p:txBody>
      </p:sp>
      <p:sp>
        <p:nvSpPr>
          <p:cNvPr id="7" name="Text Placeholder 6">
            <a:extLst>
              <a:ext uri="{FF2B5EF4-FFF2-40B4-BE49-F238E27FC236}">
                <a16:creationId xmlns:a16="http://schemas.microsoft.com/office/drawing/2014/main" id="{59A07451-F1DF-E326-0402-EB15C007DEB1}"/>
              </a:ext>
            </a:extLst>
          </p:cNvPr>
          <p:cNvSpPr>
            <a:spLocks noGrp="1"/>
          </p:cNvSpPr>
          <p:nvPr>
            <p:ph type="body" sz="quarter" idx="16"/>
          </p:nvPr>
        </p:nvSpPr>
        <p:spPr>
          <a:xfrm>
            <a:off x="303035" y="1839135"/>
            <a:ext cx="3903205" cy="2538624"/>
          </a:xfrm>
        </p:spPr>
        <p:txBody>
          <a:bodyPr vert="horz" lIns="103632" tIns="51816" rIns="103632" bIns="51816" rtlCol="0" anchor="t">
            <a:noAutofit/>
          </a:bodyPr>
          <a:lstStyle/>
          <a:p>
            <a:r>
              <a:rPr lang="en-US" sz="4400" dirty="0"/>
              <a:t>Restore Priority Watersheds</a:t>
            </a:r>
          </a:p>
        </p:txBody>
      </p:sp>
      <p:cxnSp>
        <p:nvCxnSpPr>
          <p:cNvPr id="8" name="Straight Connector 7">
            <a:extLst>
              <a:ext uri="{FF2B5EF4-FFF2-40B4-BE49-F238E27FC236}">
                <a16:creationId xmlns:a16="http://schemas.microsoft.com/office/drawing/2014/main" id="{FF770240-099E-496F-4605-3D92A4209A48}"/>
              </a:ext>
              <a:ext uri="{C183D7F6-B498-43B3-948B-1728B52AA6E4}">
                <adec:decorative xmlns:adec="http://schemas.microsoft.com/office/drawing/2017/decorative" val="1"/>
              </a:ext>
            </a:extLst>
          </p:cNvPr>
          <p:cNvCxnSpPr>
            <a:cxnSpLocks/>
          </p:cNvCxnSpPr>
          <p:nvPr/>
        </p:nvCxnSpPr>
        <p:spPr>
          <a:xfrm>
            <a:off x="303035" y="4307840"/>
            <a:ext cx="315136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284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843F16-D4B6-38B3-2A70-0ED04ABAD60E}"/>
              </a:ext>
            </a:extLst>
          </p:cNvPr>
          <p:cNvSpPr txBox="1"/>
          <p:nvPr/>
        </p:nvSpPr>
        <p:spPr>
          <a:xfrm>
            <a:off x="10355537" y="658564"/>
            <a:ext cx="3021981" cy="5909310"/>
          </a:xfrm>
          <a:prstGeom prst="rect">
            <a:avLst/>
          </a:prstGeom>
          <a:noFill/>
        </p:spPr>
        <p:txBody>
          <a:bodyPr wrap="square" rtlCol="0">
            <a:spAutoFit/>
          </a:bodyPr>
          <a:lstStyle/>
          <a:p>
            <a:endParaRPr lang="en-US" dirty="0">
              <a:solidFill>
                <a:schemeClr val="bg1"/>
              </a:solidFill>
            </a:endParaRPr>
          </a:p>
          <a:p>
            <a:r>
              <a:rPr lang="en-US" b="1" dirty="0">
                <a:solidFill>
                  <a:schemeClr val="bg1"/>
                </a:solidFill>
              </a:rPr>
              <a:t>MI</a:t>
            </a:r>
            <a:r>
              <a:rPr lang="en-US" dirty="0">
                <a:solidFill>
                  <a:schemeClr val="bg1"/>
                </a:solidFill>
              </a:rPr>
              <a:t>-improving stream function in </a:t>
            </a:r>
            <a:r>
              <a:rPr lang="en-US" b="1" dirty="0">
                <a:solidFill>
                  <a:schemeClr val="bg1"/>
                </a:solidFill>
              </a:rPr>
              <a:t>3 priority watersheds </a:t>
            </a:r>
            <a:r>
              <a:rPr lang="en-US" dirty="0">
                <a:solidFill>
                  <a:schemeClr val="bg1"/>
                </a:solidFill>
              </a:rPr>
              <a:t>in the Upper East Branch Ontonagon River in partnership with </a:t>
            </a:r>
            <a:r>
              <a:rPr lang="en-US" b="1" dirty="0">
                <a:solidFill>
                  <a:schemeClr val="bg1"/>
                </a:solidFill>
              </a:rPr>
              <a:t>Trout Unlimited &amp; The Nature Conservancy</a:t>
            </a:r>
          </a:p>
          <a:p>
            <a:endParaRPr lang="en-US" b="1" dirty="0">
              <a:solidFill>
                <a:schemeClr val="bg1"/>
              </a:solidFill>
            </a:endParaRPr>
          </a:p>
          <a:p>
            <a:endParaRPr lang="en-US" dirty="0">
              <a:solidFill>
                <a:schemeClr val="bg1"/>
              </a:solidFill>
            </a:endParaRPr>
          </a:p>
          <a:p>
            <a:r>
              <a:rPr lang="en-US" b="1" dirty="0">
                <a:solidFill>
                  <a:schemeClr val="bg1"/>
                </a:solidFill>
              </a:rPr>
              <a:t>UT</a:t>
            </a:r>
            <a:r>
              <a:rPr lang="en-US" dirty="0">
                <a:solidFill>
                  <a:schemeClr val="bg1"/>
                </a:solidFill>
              </a:rPr>
              <a:t>- restoring fish passage on </a:t>
            </a:r>
            <a:r>
              <a:rPr lang="en-US" b="1" dirty="0">
                <a:solidFill>
                  <a:schemeClr val="bg1"/>
                </a:solidFill>
              </a:rPr>
              <a:t>58 miles of rivers </a:t>
            </a:r>
            <a:r>
              <a:rPr lang="en-US" dirty="0">
                <a:solidFill>
                  <a:schemeClr val="bg1"/>
                </a:solidFill>
              </a:rPr>
              <a:t>and streams alongside a suite of partners </a:t>
            </a:r>
          </a:p>
          <a:p>
            <a:endParaRPr lang="en-US" dirty="0">
              <a:solidFill>
                <a:schemeClr val="bg1"/>
              </a:solidFill>
            </a:endParaRPr>
          </a:p>
          <a:p>
            <a:endParaRPr lang="en-US" dirty="0">
              <a:solidFill>
                <a:schemeClr val="bg1"/>
              </a:solidFill>
            </a:endParaRPr>
          </a:p>
          <a:p>
            <a:r>
              <a:rPr lang="en-US" b="1" dirty="0">
                <a:solidFill>
                  <a:schemeClr val="bg1"/>
                </a:solidFill>
              </a:rPr>
              <a:t>PR</a:t>
            </a:r>
            <a:r>
              <a:rPr lang="en-US" dirty="0">
                <a:solidFill>
                  <a:schemeClr val="bg1"/>
                </a:solidFill>
              </a:rPr>
              <a:t>- addressing water quality in </a:t>
            </a:r>
            <a:r>
              <a:rPr lang="en-US" b="1" dirty="0">
                <a:solidFill>
                  <a:schemeClr val="bg1"/>
                </a:solidFill>
              </a:rPr>
              <a:t>3 watersheds </a:t>
            </a:r>
            <a:r>
              <a:rPr lang="en-US" dirty="0">
                <a:solidFill>
                  <a:schemeClr val="bg1"/>
                </a:solidFill>
              </a:rPr>
              <a:t>through activities like removing invasive species &amp; planting riparian plants</a:t>
            </a:r>
          </a:p>
        </p:txBody>
      </p:sp>
      <p:pic>
        <p:nvPicPr>
          <p:cNvPr id="4" name="Picture 3" descr="Map&#10;&#10;Description automatically generated">
            <a:extLst>
              <a:ext uri="{FF2B5EF4-FFF2-40B4-BE49-F238E27FC236}">
                <a16:creationId xmlns:a16="http://schemas.microsoft.com/office/drawing/2014/main" id="{5313B9F3-C705-6204-C17E-145EB40DA0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66" t="5925" r="5466" b="5435"/>
          <a:stretch/>
        </p:blipFill>
        <p:spPr>
          <a:xfrm>
            <a:off x="230207" y="171112"/>
            <a:ext cx="9545808" cy="7340857"/>
          </a:xfrm>
          <a:prstGeom prst="rect">
            <a:avLst/>
          </a:prstGeom>
        </p:spPr>
      </p:pic>
    </p:spTree>
    <p:extLst>
      <p:ext uri="{BB962C8B-B14F-4D97-AF65-F5344CB8AC3E}">
        <p14:creationId xmlns:p14="http://schemas.microsoft.com/office/powerpoint/2010/main" val="1290911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132DB-ED45-2F4B-431E-F0BC2BF9193A}"/>
              </a:ext>
            </a:extLst>
          </p:cNvPr>
          <p:cNvSpPr>
            <a:spLocks noGrp="1"/>
          </p:cNvSpPr>
          <p:nvPr>
            <p:ph type="title"/>
          </p:nvPr>
        </p:nvSpPr>
        <p:spPr>
          <a:xfrm>
            <a:off x="0" y="250377"/>
            <a:ext cx="8183880" cy="910497"/>
          </a:xfrm>
        </p:spPr>
        <p:txBody>
          <a:bodyPr>
            <a:noAutofit/>
          </a:bodyPr>
          <a:lstStyle/>
          <a:p>
            <a:pPr algn="l"/>
            <a:r>
              <a:rPr lang="en-US" sz="4000" dirty="0"/>
              <a:t>IMPROVE Recreation INFRASTRUCURE AND ACCESS</a:t>
            </a:r>
          </a:p>
        </p:txBody>
      </p:sp>
      <p:sp>
        <p:nvSpPr>
          <p:cNvPr id="4" name="Text Placeholder 3">
            <a:extLst>
              <a:ext uri="{FF2B5EF4-FFF2-40B4-BE49-F238E27FC236}">
                <a16:creationId xmlns:a16="http://schemas.microsoft.com/office/drawing/2014/main" id="{86D0CE05-ADB1-E2D5-54C0-817364F7620F}"/>
              </a:ext>
            </a:extLst>
          </p:cNvPr>
          <p:cNvSpPr>
            <a:spLocks noGrp="1"/>
          </p:cNvSpPr>
          <p:nvPr>
            <p:ph type="body" sz="quarter" idx="19"/>
          </p:nvPr>
        </p:nvSpPr>
        <p:spPr>
          <a:xfrm>
            <a:off x="502920" y="2054239"/>
            <a:ext cx="6182889" cy="4397880"/>
          </a:xfrm>
        </p:spPr>
        <p:txBody>
          <a:bodyPr>
            <a:normAutofit/>
          </a:bodyPr>
          <a:lstStyle/>
          <a:p>
            <a:r>
              <a:rPr lang="en-US" sz="1800" dirty="0"/>
              <a:t>Over $37 million in investments to improve vital recreation infrastructure on national forests and grasslands</a:t>
            </a:r>
          </a:p>
          <a:p>
            <a:pPr lvl="1"/>
            <a:r>
              <a:rPr lang="en-US" sz="1800" b="1" dirty="0"/>
              <a:t>$19 million for recreation sites </a:t>
            </a:r>
            <a:r>
              <a:rPr lang="en-US" sz="1800" dirty="0"/>
              <a:t>and </a:t>
            </a:r>
            <a:r>
              <a:rPr lang="en-US" sz="1800" b="1" dirty="0"/>
              <a:t>$18 million for cabins</a:t>
            </a:r>
            <a:r>
              <a:rPr lang="en-US" sz="1800" dirty="0"/>
              <a:t> and historic buildings</a:t>
            </a:r>
          </a:p>
          <a:p>
            <a:pPr lvl="1"/>
            <a:r>
              <a:rPr lang="en-US" sz="1800" dirty="0"/>
              <a:t>To add or improve amenities at popular sites, such as expanding parking &amp; building new restroom facilities</a:t>
            </a:r>
          </a:p>
          <a:p>
            <a:pPr lvl="1"/>
            <a:r>
              <a:rPr lang="en-US" sz="1800" dirty="0"/>
              <a:t>Adapt recreation sites to a changing climate, by addressing risks from floods &amp; wildfires</a:t>
            </a:r>
          </a:p>
        </p:txBody>
      </p:sp>
      <p:sp>
        <p:nvSpPr>
          <p:cNvPr id="9" name="Slide Number Placeholder 8">
            <a:extLst>
              <a:ext uri="{FF2B5EF4-FFF2-40B4-BE49-F238E27FC236}">
                <a16:creationId xmlns:a16="http://schemas.microsoft.com/office/drawing/2014/main" id="{C5C739D4-8E0D-9F6B-73B8-917B7A8A1782}"/>
              </a:ext>
            </a:extLst>
          </p:cNvPr>
          <p:cNvSpPr>
            <a:spLocks noGrp="1"/>
          </p:cNvSpPr>
          <p:nvPr>
            <p:ph type="sldNum" sz="quarter" idx="12"/>
          </p:nvPr>
        </p:nvSpPr>
        <p:spPr/>
        <p:txBody>
          <a:bodyPr/>
          <a:lstStyle/>
          <a:p>
            <a:fld id="{0D4885A8-DDA8-4FCF-AB25-DA8F78EC7557}" type="slidenum">
              <a:rPr lang="en-US" smtClean="0"/>
              <a:pPr/>
              <a:t>9</a:t>
            </a:fld>
            <a:endParaRPr lang="en-US"/>
          </a:p>
        </p:txBody>
      </p:sp>
      <p:pic>
        <p:nvPicPr>
          <p:cNvPr id="5" name="Picture 4" descr="A group of tents in the woods&#10;&#10;Description automatically generated with medium confidence">
            <a:extLst>
              <a:ext uri="{FF2B5EF4-FFF2-40B4-BE49-F238E27FC236}">
                <a16:creationId xmlns:a16="http://schemas.microsoft.com/office/drawing/2014/main" id="{F8C48BF7-4F21-F567-135E-A194D68A0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6870" y="3232245"/>
            <a:ext cx="6350728" cy="4524895"/>
          </a:xfrm>
          <a:prstGeom prst="rect">
            <a:avLst/>
          </a:prstGeom>
        </p:spPr>
      </p:pic>
      <p:pic>
        <p:nvPicPr>
          <p:cNvPr id="7" name="Picture 6" descr="A group of people sitting around a table in front of a cabin&#10;&#10;Description automatically generated with low confidence">
            <a:extLst>
              <a:ext uri="{FF2B5EF4-FFF2-40B4-BE49-F238E27FC236}">
                <a16:creationId xmlns:a16="http://schemas.microsoft.com/office/drawing/2014/main" id="{BE2012DD-1003-4428-6097-79D3DBADFD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6870" y="0"/>
            <a:ext cx="6350729" cy="4397880"/>
          </a:xfrm>
          <a:prstGeom prst="rect">
            <a:avLst/>
          </a:prstGeom>
        </p:spPr>
      </p:pic>
    </p:spTree>
    <p:extLst>
      <p:ext uri="{BB962C8B-B14F-4D97-AF65-F5344CB8AC3E}">
        <p14:creationId xmlns:p14="http://schemas.microsoft.com/office/powerpoint/2010/main" val="3740941642"/>
      </p:ext>
    </p:extLst>
  </p:cSld>
  <p:clrMapOvr>
    <a:masterClrMapping/>
  </p:clrMapOvr>
</p:sld>
</file>

<file path=ppt/theme/theme1.xml><?xml version="1.0" encoding="utf-8"?>
<a:theme xmlns:a="http://schemas.openxmlformats.org/drawingml/2006/main" name="WCS ppt Theme">
  <a:themeElements>
    <a:clrScheme name="WCS colors">
      <a:dk1>
        <a:sysClr val="windowText" lastClr="000000"/>
      </a:dk1>
      <a:lt1>
        <a:sysClr val="window" lastClr="FFFFFF"/>
      </a:lt1>
      <a:dk2>
        <a:srgbClr val="07151B"/>
      </a:dk2>
      <a:lt2>
        <a:srgbClr val="F2F3F3"/>
      </a:lt2>
      <a:accent1>
        <a:srgbClr val="214347"/>
      </a:accent1>
      <a:accent2>
        <a:srgbClr val="606968"/>
      </a:accent2>
      <a:accent3>
        <a:srgbClr val="8D8D35"/>
      </a:accent3>
      <a:accent4>
        <a:srgbClr val="D9A142"/>
      </a:accent4>
      <a:accent5>
        <a:srgbClr val="C47023"/>
      </a:accent5>
      <a:accent6>
        <a:srgbClr val="754D64"/>
      </a:accent6>
      <a:hlink>
        <a:srgbClr val="417E93"/>
      </a:hlink>
      <a:folHlink>
        <a:srgbClr val="A76D89"/>
      </a:folHlink>
    </a:clrScheme>
    <a:fontScheme name="WCS fonts">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CS ppt Theme" id="{7AD64853-0D8A-4271-8ECA-949D941D7EE8}" vid="{328C35BF-7613-48FC-882D-3564602F82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3fb875a-8af9-4255-b008-0995492d31cd" xsi:nil="true"/>
    <lcf76f155ced4ddcb4097134ff3c332f xmlns="5cfd1935-6a41-49a5-a503-7c167979e47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C67E0E01A594A43891C863DFD6AA0A0" ma:contentTypeVersion="11" ma:contentTypeDescription="Create a new document." ma:contentTypeScope="" ma:versionID="735105fec002083d07d4fddc3cfd21db">
  <xsd:schema xmlns:xsd="http://www.w3.org/2001/XMLSchema" xmlns:xs="http://www.w3.org/2001/XMLSchema" xmlns:p="http://schemas.microsoft.com/office/2006/metadata/properties" xmlns:ns2="5cfd1935-6a41-49a5-a503-7c167979e478" xmlns:ns3="73fb875a-8af9-4255-b008-0995492d31cd" targetNamespace="http://schemas.microsoft.com/office/2006/metadata/properties" ma:root="true" ma:fieldsID="dd23ff065d1c07d997d4cc2d1a083111" ns2:_="" ns3:_="">
    <xsd:import namespace="5cfd1935-6a41-49a5-a503-7c167979e478"/>
    <xsd:import namespace="73fb875a-8af9-4255-b008-0995492d31c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fd1935-6a41-49a5-a503-7c167979e4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ff62593-b918-4deb-ac08-0d74ac0cc7e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3fb875a-8af9-4255-b008-0995492d31c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0e06ad1-bdeb-4c6a-b957-16590e98aceb}" ma:internalName="TaxCatchAll" ma:showField="CatchAllData" ma:web="ae5a7088-5d98-4b51-9157-c53d9330f4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DFC95E-9BEB-49D7-A597-64315F0BF2CF}">
  <ds:schemaRefs>
    <ds:schemaRef ds:uri="http://schemas.microsoft.com/sharepoint/v3/contenttype/forms"/>
  </ds:schemaRefs>
</ds:datastoreItem>
</file>

<file path=customXml/itemProps2.xml><?xml version="1.0" encoding="utf-8"?>
<ds:datastoreItem xmlns:ds="http://schemas.openxmlformats.org/officeDocument/2006/customXml" ds:itemID="{08E721E0-7A22-4658-95D4-45A9C7443C57}">
  <ds:schemaRefs>
    <ds:schemaRef ds:uri="http://schemas.microsoft.com/office/infopath/2007/PartnerControls"/>
    <ds:schemaRef ds:uri="http://schemas.microsoft.com/office/2006/metadata/properties"/>
    <ds:schemaRef ds:uri="http://www.w3.org/XML/1998/namespace"/>
    <ds:schemaRef ds:uri="http://schemas.microsoft.com/office/2006/documentManagement/types"/>
    <ds:schemaRef ds:uri="5cfd1935-6a41-49a5-a503-7c167979e478"/>
    <ds:schemaRef ds:uri="http://purl.org/dc/dcmitype/"/>
    <ds:schemaRef ds:uri="http://schemas.openxmlformats.org/package/2006/metadata/core-properties"/>
    <ds:schemaRef ds:uri="73fb875a-8af9-4255-b008-0995492d31cd"/>
    <ds:schemaRef ds:uri="http://purl.org/dc/terms/"/>
    <ds:schemaRef ds:uri="http://purl.org/dc/elements/1.1/"/>
  </ds:schemaRefs>
</ds:datastoreItem>
</file>

<file path=customXml/itemProps3.xml><?xml version="1.0" encoding="utf-8"?>
<ds:datastoreItem xmlns:ds="http://schemas.openxmlformats.org/officeDocument/2006/customXml" ds:itemID="{2067A7C8-DD79-42AF-8B11-1F0A30DFF4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fd1935-6a41-49a5-a503-7c167979e478"/>
    <ds:schemaRef ds:uri="73fb875a-8af9-4255-b008-0995492d31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15724</TotalTime>
  <Words>2399</Words>
  <Application>Microsoft Office PowerPoint</Application>
  <PresentationFormat>Custom</PresentationFormat>
  <Paragraphs>205</Paragraphs>
  <Slides>20</Slides>
  <Notes>16</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WCS ppt Theme</vt:lpstr>
      <vt:lpstr>Bipartisan Infrastructure Law, Inflation Reduction Act, &amp; Great American Outdoors Act</vt:lpstr>
      <vt:lpstr>Funding summary BIL  | IRA | GAOA</vt:lpstr>
      <vt:lpstr>FUNDING SUMMARY</vt:lpstr>
      <vt:lpstr>Wildfire crisis strategy</vt:lpstr>
      <vt:lpstr>Investment in  21 landscapes</vt:lpstr>
      <vt:lpstr>PowerPoint Presentation</vt:lpstr>
      <vt:lpstr>PowerPoint Presentation</vt:lpstr>
      <vt:lpstr>PowerPoint Presentation</vt:lpstr>
      <vt:lpstr>IMPROVE Recreation INFRASTRUCURE AND ACCESS</vt:lpstr>
      <vt:lpstr>Recreation cabins in alaska</vt:lpstr>
      <vt:lpstr>Great American Outdoors act 2020</vt:lpstr>
      <vt:lpstr>PowerPoint Presentation</vt:lpstr>
      <vt:lpstr>Legacy Restoration Fund </vt:lpstr>
      <vt:lpstr>LWCF Focus areas</vt:lpstr>
      <vt:lpstr>LWCF Alabama’s Talladega and Conecuh NF</vt:lpstr>
      <vt:lpstr>Forest Legacy Program: State, Private, Tribal Forestry</vt:lpstr>
      <vt:lpstr>Forest Legacy  Program </vt:lpstr>
      <vt:lpstr>Our Way of doing business</vt:lpstr>
      <vt:lpstr>PowerPoint Presentation</vt:lpstr>
      <vt:lpstr>For more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Kinder, Bradley - FS, DC</cp:lastModifiedBy>
  <cp:revision>80</cp:revision>
  <dcterms:created xsi:type="dcterms:W3CDTF">2023-01-30T16:47:14Z</dcterms:created>
  <dcterms:modified xsi:type="dcterms:W3CDTF">2023-04-19T18:36:11Z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0x010100BC67E0E01A594A43891C863DFD6AA0A0</vt:lpwstr>
  </property>
  <property fmtid="{D5CDD505-2E9C-101B-9397-08002B2CF9AE}" pid="3" name="MediaServiceImageTags">
    <vt:lpwstr/>
  </property>
</Properties>
</file>